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15125700" cy="10693400"/>
  <p:notesSz cx="151257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"/>
    <p:restoredTop sz="94686"/>
  </p:normalViewPr>
  <p:slideViewPr>
    <p:cSldViewPr snapToGrid="0">
      <p:cViewPr varScale="0">
        <p:scale>
          <a:sx n="83" d="100"/>
          <a:sy n="83" d="100"/>
        </p:scale>
        <p:origin x="-294" y="25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470" cy="5346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6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567730" y="0"/>
            <a:ext cx="6554470" cy="5346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06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26781" y="802005"/>
            <a:ext cx="5672137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6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512570" y="5079365"/>
            <a:ext cx="12100560" cy="48120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6554470" cy="5346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6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567730" y="10156874"/>
            <a:ext cx="6554470" cy="5346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098" name="四角形 12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099" name="四角形 13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00" name="四角形 14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32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3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3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103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1038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1039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0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1041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1044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45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46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7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1048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105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5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105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5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105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26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27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28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1029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slideLayout" Target="../slideLayouts/slideLayout5.xml" /><Relationship Id="rId9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図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92" y="-60026"/>
            <a:ext cx="15197838" cy="10753426"/>
          </a:xfrm>
          <a:prstGeom prst="rect">
            <a:avLst/>
          </a:prstGeom>
        </p:spPr>
      </p:pic>
      <p:sp>
        <p:nvSpPr>
          <p:cNvPr id="1067" name="object 4"/>
          <p:cNvSpPr txBox="1"/>
          <p:nvPr/>
        </p:nvSpPr>
        <p:spPr>
          <a:xfrm>
            <a:off x="12442698" y="9936988"/>
            <a:ext cx="1625904" cy="151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900" b="1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倉吉市</a:t>
            </a:r>
            <a:r>
              <a:rPr sz="900" b="1" spc="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も</a:t>
            </a:r>
            <a:r>
              <a:rPr sz="900" b="1" spc="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参</a:t>
            </a:r>
            <a:r>
              <a:rPr sz="900" b="1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加</a:t>
            </a:r>
            <a:r>
              <a:rPr sz="9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し</a:t>
            </a:r>
            <a:r>
              <a:rPr sz="900" b="1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て</a:t>
            </a:r>
            <a:r>
              <a:rPr sz="900" b="1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い</a:t>
            </a:r>
            <a:r>
              <a:rPr sz="900" b="1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ま</a:t>
            </a:r>
            <a:r>
              <a:rPr sz="900" b="1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MaruTodaypProN-DeBold"/>
              </a:rPr>
              <a:t>す</a:t>
            </a:r>
            <a:endParaRPr sz="900" b="1">
              <a:latin typeface="Yu Gothic" panose="020B0400000000000000" pitchFamily="34" charset="-128"/>
              <a:ea typeface="Yu Gothic" panose="020B0400000000000000" pitchFamily="34" charset="-128"/>
              <a:cs typeface="PMaruTodaypProN-DeBold"/>
            </a:endParaRPr>
          </a:p>
        </p:txBody>
      </p:sp>
      <p:sp>
        <p:nvSpPr>
          <p:cNvPr id="1068" name="object 5"/>
          <p:cNvSpPr txBox="1"/>
          <p:nvPr/>
        </p:nvSpPr>
        <p:spPr>
          <a:xfrm>
            <a:off x="9634231" y="9730861"/>
            <a:ext cx="1210310" cy="366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300" dirty="0">
                <a:solidFill>
                  <a:srgbClr val="231F20"/>
                </a:solidFill>
                <a:latin typeface="A-OTF Futo Go B101 Pr6N Bold"/>
                <a:cs typeface="A-OTF Futo Go B101 Pr6N Bold"/>
              </a:rPr>
              <a:t>倉吉市</a:t>
            </a:r>
            <a:endParaRPr sz="2300" spc="300" dirty="0">
              <a:latin typeface="A-OTF Futo Go B101 Pr6N Bold"/>
              <a:cs typeface="A-OTF Futo Go B101 Pr6N Bold"/>
            </a:endParaRPr>
          </a:p>
        </p:txBody>
      </p:sp>
      <p:sp>
        <p:nvSpPr>
          <p:cNvPr id="1069" name="object 8"/>
          <p:cNvSpPr txBox="1"/>
          <p:nvPr/>
        </p:nvSpPr>
        <p:spPr>
          <a:xfrm>
            <a:off x="7975635" y="8481038"/>
            <a:ext cx="6765290" cy="90156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7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※１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 検診項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目は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問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診を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含</a:t>
            </a:r>
            <a:r>
              <a:rPr sz="7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み</a:t>
            </a:r>
            <a:r>
              <a:rPr sz="700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ま</a:t>
            </a:r>
            <a:r>
              <a:rPr sz="700" spc="-1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spc="-3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。</a:t>
            </a:r>
            <a:r>
              <a:rPr sz="700" spc="-20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肺・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乳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が</a:t>
            </a:r>
            <a:r>
              <a:rPr sz="7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ん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検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診の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問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診</a:t>
            </a:r>
            <a:r>
              <a:rPr sz="700" spc="-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で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は</a:t>
            </a:r>
            <a:r>
              <a:rPr sz="7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必</a:t>
            </a:r>
            <a:r>
              <a:rPr sz="700" spc="-10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ず</a:t>
            </a:r>
            <a:r>
              <a:rPr sz="7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し</a:t>
            </a:r>
            <a:r>
              <a:rPr sz="700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も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医師が対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面で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聴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取</a:t>
            </a:r>
            <a:r>
              <a:rPr sz="7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spc="-7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る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必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要</a:t>
            </a:r>
            <a:r>
              <a:rPr sz="700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は</a:t>
            </a:r>
            <a:r>
              <a:rPr sz="700" spc="-1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な</a:t>
            </a:r>
            <a:r>
              <a:rPr sz="7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く</a:t>
            </a:r>
            <a:r>
              <a:rPr sz="700" spc="-3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、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自記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式の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質問用</a:t>
            </a:r>
            <a:r>
              <a:rPr sz="7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紙に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記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入</a:t>
            </a:r>
            <a:r>
              <a:rPr sz="7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る</a:t>
            </a:r>
            <a:r>
              <a:rPr sz="700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こと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で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問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診の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代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わ</a:t>
            </a:r>
            <a:r>
              <a:rPr sz="700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り</a:t>
            </a:r>
            <a:r>
              <a:rPr sz="700" spc="-1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と</a:t>
            </a:r>
            <a:r>
              <a:rPr sz="700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し</a:t>
            </a:r>
            <a:r>
              <a:rPr sz="700" spc="-1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て</a:t>
            </a:r>
            <a:r>
              <a:rPr sz="700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よ</a:t>
            </a:r>
            <a:r>
              <a:rPr sz="700" spc="-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い</a:t>
            </a:r>
            <a:r>
              <a:rPr sz="700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こ</a:t>
            </a:r>
            <a:r>
              <a:rPr sz="700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と</a:t>
            </a:r>
            <a:r>
              <a:rPr sz="7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に</a:t>
            </a:r>
            <a:r>
              <a:rPr sz="700" spc="-10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な</a:t>
            </a:r>
            <a:r>
              <a:rPr sz="700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っ</a:t>
            </a:r>
            <a:r>
              <a:rPr sz="700" spc="-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てい</a:t>
            </a:r>
            <a:r>
              <a:rPr sz="700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ま</a:t>
            </a:r>
            <a:r>
              <a:rPr sz="700" spc="-1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。</a:t>
            </a:r>
            <a:endParaRPr sz="700">
              <a:latin typeface="Yu Gothic" panose="020B0400000000000000" pitchFamily="34" charset="-128"/>
              <a:ea typeface="Yu Gothic" panose="020B0400000000000000" pitchFamily="34" charset="-128"/>
              <a:cs typeface="PAotoGothicStdN-Medium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※２</a:t>
            </a:r>
            <a:r>
              <a:rPr sz="7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 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検査項</a:t>
            </a:r>
            <a:r>
              <a:rPr sz="7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目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に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つ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い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て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は</a:t>
            </a:r>
            <a:r>
              <a:rPr sz="700" spc="-3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、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受診</a:t>
            </a:r>
            <a:r>
              <a:rPr sz="7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者が</a:t>
            </a:r>
            <a:r>
              <a:rPr sz="7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い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ず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れ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か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一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方を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選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択</a:t>
            </a:r>
            <a:r>
              <a:rPr sz="7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し</a:t>
            </a:r>
            <a:r>
              <a:rPr sz="7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ま</a:t>
            </a:r>
            <a:r>
              <a:rPr sz="7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。</a:t>
            </a:r>
            <a:endParaRPr sz="700">
              <a:latin typeface="Yu Gothic" panose="020B0400000000000000" pitchFamily="34" charset="-128"/>
              <a:ea typeface="Yu Gothic" panose="020B0400000000000000" pitchFamily="34" charset="-128"/>
              <a:cs typeface="PAotoGothicStdN-Medium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7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※３</a:t>
            </a:r>
            <a:r>
              <a:rPr sz="7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 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喀痰細胞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診の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対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象は</a:t>
            </a:r>
            <a:r>
              <a:rPr sz="700" spc="-3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、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50歳以</a:t>
            </a:r>
            <a:r>
              <a:rPr sz="7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上</a:t>
            </a:r>
            <a:r>
              <a:rPr sz="7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で</a:t>
            </a:r>
            <a:r>
              <a:rPr sz="700" spc="-3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、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喫煙指</a:t>
            </a:r>
            <a:r>
              <a:rPr sz="700" spc="-3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数</a:t>
            </a:r>
            <a:r>
              <a:rPr sz="700" spc="-1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（１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日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本</a:t>
            </a:r>
            <a:r>
              <a:rPr sz="700" spc="-1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数×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年数</a:t>
            </a:r>
            <a:r>
              <a:rPr sz="700" spc="-3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）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が600以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上の</a:t>
            </a:r>
            <a:r>
              <a:rPr sz="7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方</a:t>
            </a:r>
            <a:r>
              <a:rPr sz="700" spc="-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で</a:t>
            </a:r>
            <a:r>
              <a:rPr sz="7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。</a:t>
            </a:r>
            <a:endParaRPr sz="700">
              <a:latin typeface="Yu Gothic" panose="020B0400000000000000" pitchFamily="34" charset="-128"/>
              <a:ea typeface="Yu Gothic" panose="020B0400000000000000" pitchFamily="34" charset="-128"/>
              <a:cs typeface="PAotoGothicStdN-Medium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※４ 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HPV検査単独</a:t>
            </a:r>
            <a:r>
              <a:rPr sz="7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法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に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つ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い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て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は</a:t>
            </a:r>
            <a:r>
              <a:rPr sz="700" spc="-3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、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実施自治</a:t>
            </a:r>
            <a:r>
              <a:rPr sz="7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体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が</a:t>
            </a:r>
            <a:r>
              <a:rPr sz="7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少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な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いた</a:t>
            </a:r>
            <a:r>
              <a:rPr sz="7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め</a:t>
            </a:r>
            <a:r>
              <a:rPr sz="700" spc="-3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、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記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載を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省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略</a:t>
            </a:r>
            <a:r>
              <a:rPr sz="700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し</a:t>
            </a:r>
            <a:r>
              <a:rPr sz="700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てい</a:t>
            </a:r>
            <a:r>
              <a:rPr sz="7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ま</a:t>
            </a:r>
            <a:r>
              <a:rPr sz="7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す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PAotoGothicStdN-Medium"/>
              </a:rPr>
              <a:t>。</a:t>
            </a:r>
            <a:endParaRPr sz="700">
              <a:latin typeface="Yu Gothic" panose="020B0400000000000000" pitchFamily="34" charset="-128"/>
              <a:ea typeface="Yu Gothic" panose="020B0400000000000000" pitchFamily="34" charset="-128"/>
              <a:cs typeface="PAotoGothicStdN-Medium"/>
            </a:endParaRPr>
          </a:p>
          <a:p>
            <a:pPr marL="488315" marR="3547110" indent="-252095">
              <a:lnSpc>
                <a:spcPct val="118100"/>
              </a:lnSpc>
              <a:spcBef>
                <a:spcPts val="185"/>
              </a:spcBef>
            </a:pPr>
            <a:r>
              <a:rPr sz="7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出</a:t>
            </a:r>
            <a:r>
              <a:rPr sz="700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典</a:t>
            </a:r>
            <a:r>
              <a:rPr sz="700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：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厚</a:t>
            </a:r>
            <a:r>
              <a:rPr sz="7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生労</a:t>
            </a:r>
            <a:r>
              <a:rPr sz="700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働</a:t>
            </a:r>
            <a:r>
              <a:rPr sz="700" spc="-1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省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「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が</a:t>
            </a:r>
            <a:r>
              <a:rPr sz="7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ん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予</a:t>
            </a:r>
            <a:r>
              <a:rPr sz="700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防</a:t>
            </a:r>
            <a:r>
              <a:rPr sz="7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重</a:t>
            </a:r>
            <a:r>
              <a:rPr sz="7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点</a:t>
            </a:r>
            <a:r>
              <a:rPr sz="7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健</a:t>
            </a:r>
            <a:r>
              <a:rPr sz="700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康</a:t>
            </a:r>
            <a:r>
              <a:rPr sz="700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教</a:t>
            </a:r>
            <a:r>
              <a:rPr sz="700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育</a:t>
            </a:r>
            <a:r>
              <a:rPr sz="7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及</a:t>
            </a:r>
            <a:r>
              <a:rPr sz="7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び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が</a:t>
            </a:r>
            <a:r>
              <a:rPr sz="7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ん</a:t>
            </a:r>
            <a:r>
              <a:rPr sz="7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検</a:t>
            </a:r>
            <a:r>
              <a:rPr sz="700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診実</a:t>
            </a:r>
            <a:r>
              <a:rPr sz="700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施</a:t>
            </a:r>
            <a:r>
              <a:rPr sz="7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の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た</a:t>
            </a:r>
            <a:r>
              <a:rPr sz="700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め</a:t>
            </a:r>
            <a:r>
              <a:rPr sz="7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の</a:t>
            </a:r>
            <a:r>
              <a:rPr sz="700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指</a:t>
            </a:r>
            <a:r>
              <a:rPr sz="7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針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」</a:t>
            </a:r>
            <a:endParaRPr sz="700">
              <a:latin typeface="Yu Gothic" panose="020B0400000000000000" pitchFamily="34" charset="-128"/>
              <a:ea typeface="Yu Gothic" panose="020B0400000000000000" pitchFamily="34" charset="-128"/>
              <a:cs typeface="A P-OTF Aoto Gothic StdN"/>
            </a:endParaRPr>
          </a:p>
          <a:p>
            <a:pPr marL="488315" marR="3547110" indent="-252095">
              <a:lnSpc>
                <a:spcPct val="118100"/>
              </a:lnSpc>
              <a:spcBef>
                <a:spcPts val="185"/>
              </a:spcBef>
            </a:pP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 厚</a:t>
            </a:r>
            <a:r>
              <a:rPr sz="7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生労</a:t>
            </a:r>
            <a:r>
              <a:rPr sz="700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働</a:t>
            </a:r>
            <a:r>
              <a:rPr sz="700" spc="-1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省</a:t>
            </a:r>
            <a:r>
              <a:rPr sz="7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「</a:t>
            </a:r>
            <a:r>
              <a:rPr sz="7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職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域</a:t>
            </a:r>
            <a:r>
              <a:rPr sz="7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に</a:t>
            </a:r>
            <a:r>
              <a:rPr sz="7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お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け</a:t>
            </a:r>
            <a:r>
              <a:rPr sz="700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る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が</a:t>
            </a:r>
            <a:r>
              <a:rPr sz="7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ん</a:t>
            </a:r>
            <a:r>
              <a:rPr sz="7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検</a:t>
            </a:r>
            <a:r>
              <a:rPr sz="7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診</a:t>
            </a:r>
            <a:r>
              <a:rPr sz="7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に関</a:t>
            </a:r>
            <a:r>
              <a:rPr sz="7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す</a:t>
            </a:r>
            <a:r>
              <a:rPr sz="7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る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マ</a:t>
            </a:r>
            <a:r>
              <a:rPr sz="7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ニ</a:t>
            </a:r>
            <a:r>
              <a:rPr sz="7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ュ</a:t>
            </a:r>
            <a:r>
              <a:rPr sz="7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ア</a:t>
            </a:r>
            <a:r>
              <a:rPr sz="700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ル</a:t>
            </a:r>
            <a:r>
              <a:rPr sz="7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 P-OTF Aoto Gothic StdN"/>
              </a:rPr>
              <a:t>」</a:t>
            </a:r>
            <a:endParaRPr sz="7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A P-OTF Aoto Gothic StdN"/>
            </a:endParaRPr>
          </a:p>
        </p:txBody>
      </p:sp>
      <p:graphicFrame>
        <p:nvGraphicFramePr>
          <p:cNvPr id="1070" name="object 9"/>
          <p:cNvGraphicFramePr>
            <a:graphicFrameLocks noGrp="1"/>
          </p:cNvGraphicFramePr>
          <p:nvPr/>
        </p:nvGraphicFramePr>
        <p:xfrm>
          <a:off x="8572022" y="6129961"/>
          <a:ext cx="5911848" cy="2179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605">
                  <a:extLst>
                    <a:ext uri="{9D8B030D-6E8A-4147-A177-3AD203B41FA5}"/>
                  </a:extLst>
                </a:gridCol>
                <a:gridCol w="2781935">
                  <a:extLst>
                    <a:ext uri="{9D8B030D-6E8A-4147-A177-3AD203B41FA5}"/>
                  </a:extLst>
                </a:gridCol>
                <a:gridCol w="951229">
                  <a:extLst>
                    <a:ext uri="{9D8B030D-6E8A-4147-A177-3AD203B41FA5}"/>
                  </a:extLst>
                </a:gridCol>
                <a:gridCol w="767079">
                  <a:extLst>
                    <a:ext uri="{9D8B030D-6E8A-4147-A177-3AD203B41FA5}"/>
                  </a:extLst>
                </a:gridCol>
              </a:tblGrid>
              <a:tr h="208727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26720" algn="l"/>
                        </a:tabLst>
                      </a:pPr>
                      <a:r>
                        <a:rPr sz="800" b="1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種	類</a:t>
                      </a:r>
                      <a:endParaRPr sz="800">
                        <a:latin typeface="Kozuka Gothic Pro"/>
                        <a:cs typeface="Kozuka Gothic Pr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25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検査</a:t>
                      </a:r>
                      <a:r>
                        <a:rPr sz="800" b="1" spc="110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項目</a:t>
                      </a:r>
                      <a:r>
                        <a:rPr sz="675" b="1" spc="89" baseline="30864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※1</a:t>
                      </a:r>
                      <a:r>
                        <a:rPr sz="675" b="1" spc="-37" baseline="30864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 </a:t>
                      </a:r>
                      <a:endParaRPr sz="675" baseline="30864">
                        <a:latin typeface="Kozuka Gothic Pro"/>
                        <a:cs typeface="Kozuka Gothic Pr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25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対象年齢</a:t>
                      </a:r>
                      <a:endParaRPr sz="800">
                        <a:latin typeface="Kozuka Gothic Pro"/>
                        <a:cs typeface="Kozuka Gothic Pr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125" dirty="0">
                          <a:solidFill>
                            <a:srgbClr val="F58465"/>
                          </a:solidFill>
                          <a:latin typeface="Kozuka Gothic Pro"/>
                          <a:cs typeface="Kozuka Gothic Pro"/>
                        </a:rPr>
                        <a:t>受診間隔</a:t>
                      </a:r>
                      <a:endParaRPr sz="800">
                        <a:latin typeface="Kozuka Gothic Pro"/>
                        <a:cs typeface="Kozuka Gothic Pro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/>
                </a:extLst>
              </a:tr>
              <a:tr h="3954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胃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が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ん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検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診</a:t>
                      </a:r>
                      <a:r>
                        <a:rPr sz="1200" b="1" spc="-10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 </a:t>
                      </a:r>
                      <a:r>
                        <a:rPr sz="1050" b="1" spc="37" baseline="31746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※2</a:t>
                      </a:r>
                      <a:endParaRPr sz="1050" baseline="31746">
                        <a:latin typeface="PAotoGothicStdN-DeBold"/>
                        <a:cs typeface="PAotoGothicStdN-DeBold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spc="-7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胃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エ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ッ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ク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線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査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 </a:t>
                      </a:r>
                      <a:r>
                        <a:rPr sz="975" spc="-67" baseline="25641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 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また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は胃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内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視鏡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検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査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40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歳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以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上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8445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1年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に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回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84455" marB="0"/>
                </a:tc>
                <a:extLst>
                  <a:ext uri="{0D108BD9-81ED-4DB2-BD59-A6C34878D82A}"/>
                </a:extLst>
              </a:tr>
              <a:tr h="4179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大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腸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が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ん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検診</a:t>
                      </a:r>
                      <a:endParaRPr sz="1200">
                        <a:latin typeface="PAotoGothicStdN-DeBold"/>
                        <a:cs typeface="PAotoGothicStdN-DeBold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便潜血検</a:t>
                      </a:r>
                      <a:r>
                        <a:rPr sz="1100" spc="-55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査　　　　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（検便）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0604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40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歳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以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上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112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8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spc="6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年</a:t>
                      </a:r>
                      <a:r>
                        <a:rPr sz="1100" spc="9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に</a:t>
                      </a:r>
                      <a:r>
                        <a:rPr sz="1100" spc="8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回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1125" marB="0"/>
                </a:tc>
                <a:extLst>
                  <a:ext uri="{0D108BD9-81ED-4DB2-BD59-A6C34878D82A}"/>
                </a:extLst>
              </a:tr>
              <a:tr h="4179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肺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が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ん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検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診</a:t>
                      </a:r>
                      <a:endParaRPr sz="1200">
                        <a:latin typeface="PAotoGothicStdN-DeBold"/>
                        <a:cs typeface="PAotoGothicStdN-DeBold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部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エ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ッ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ク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線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検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査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お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よ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び</a:t>
                      </a:r>
                      <a:r>
                        <a:rPr sz="1100" spc="3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喀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痰細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胞</a:t>
                      </a:r>
                      <a:r>
                        <a:rPr sz="1100" spc="17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診</a:t>
                      </a:r>
                      <a:r>
                        <a:rPr sz="975" spc="7" baseline="25641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※３</a:t>
                      </a:r>
                      <a:endParaRPr sz="975" baseline="25641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07314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40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歳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以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上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spc="8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spc="6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年</a:t>
                      </a:r>
                      <a:r>
                        <a:rPr sz="1100" spc="9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に</a:t>
                      </a:r>
                      <a:r>
                        <a:rPr sz="1100" spc="8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回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/>
                </a:extLst>
              </a:tr>
              <a:tr h="4133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乳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が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ん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検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診</a:t>
                      </a:r>
                      <a:endParaRPr sz="1200">
                        <a:latin typeface="PAotoGothicStdN-DeBold"/>
                        <a:cs typeface="PAotoGothicStdN-DeBold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spc="-8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マ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ン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モ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グ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ラ</a:t>
                      </a:r>
                      <a:r>
                        <a:rPr sz="1100" spc="-2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フィー検査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40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歳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以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上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874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2年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に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回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8745" marB="0"/>
                </a:tc>
                <a:extLst>
                  <a:ext uri="{0D108BD9-81ED-4DB2-BD59-A6C34878D82A}"/>
                </a:extLst>
              </a:tr>
              <a:tr h="3258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子宮頸</a:t>
                      </a:r>
                      <a:r>
                        <a:rPr sz="1200" b="1" spc="-3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が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ん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検</a:t>
                      </a:r>
                      <a:r>
                        <a:rPr sz="1200" b="1" spc="215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診</a:t>
                      </a:r>
                      <a:r>
                        <a:rPr sz="1050" b="1" spc="37" baseline="31746" dirty="0">
                          <a:solidFill>
                            <a:srgbClr val="231F20"/>
                          </a:solidFill>
                          <a:latin typeface="PAotoGothicStdN-DeBold"/>
                          <a:cs typeface="PAotoGothicStdN-DeBold"/>
                        </a:rPr>
                        <a:t>※４</a:t>
                      </a:r>
                      <a:endParaRPr sz="1050" baseline="31746">
                        <a:latin typeface="PAotoGothicStdN-DeBold"/>
                        <a:cs typeface="PAotoGothicStdN-DeBold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視診</a:t>
                      </a:r>
                      <a:r>
                        <a:rPr sz="1100" spc="-59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、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子宮頸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部の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細胞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診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お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よ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び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内診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0541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20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歳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以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上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1125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1年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に</a:t>
                      </a:r>
                      <a:r>
                        <a:rPr sz="1100" spc="3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1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AotoGothicStdN-Medium"/>
                          <a:cs typeface="PAotoGothicStdN-Medium"/>
                        </a:rPr>
                        <a:t>回</a:t>
                      </a:r>
                      <a:endParaRPr sz="1100">
                        <a:latin typeface="PAotoGothicStdN-Medium"/>
                        <a:cs typeface="PAotoGothicStdN-Medium"/>
                      </a:endParaRPr>
                    </a:p>
                  </a:txBody>
                  <a:tcPr marL="0" marR="0" marT="111125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71" name="object 10"/>
          <p:cNvSpPr txBox="1"/>
          <p:nvPr/>
        </p:nvSpPr>
        <p:spPr>
          <a:xfrm>
            <a:off x="10215308" y="5846810"/>
            <a:ext cx="2278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90" dirty="0">
                <a:solidFill>
                  <a:schemeClr val="bg1"/>
                </a:solidFill>
                <a:latin typeface="Kozuka Gothic Pro"/>
                <a:cs typeface="Kozuka Gothic Pro"/>
              </a:rPr>
              <a:t>国が推</a:t>
            </a:r>
            <a:r>
              <a:rPr sz="1200" b="1" spc="165" dirty="0">
                <a:solidFill>
                  <a:schemeClr val="bg1"/>
                </a:solidFill>
                <a:latin typeface="Kozuka Gothic Pro"/>
                <a:cs typeface="Kozuka Gothic Pro"/>
              </a:rPr>
              <a:t>奨</a:t>
            </a:r>
            <a:r>
              <a:rPr sz="1200" b="1" spc="35" dirty="0">
                <a:solidFill>
                  <a:schemeClr val="bg1"/>
                </a:solidFill>
                <a:latin typeface="Kozuka Gothic Pro"/>
                <a:cs typeface="Kozuka Gothic Pro"/>
              </a:rPr>
              <a:t>す</a:t>
            </a:r>
            <a:r>
              <a:rPr sz="1200" b="1" spc="120" dirty="0">
                <a:solidFill>
                  <a:schemeClr val="bg1"/>
                </a:solidFill>
                <a:latin typeface="Kozuka Gothic Pro"/>
                <a:cs typeface="Kozuka Gothic Pro"/>
              </a:rPr>
              <a:t>る</a:t>
            </a:r>
            <a:r>
              <a:rPr sz="1200" b="1" spc="140" dirty="0">
                <a:solidFill>
                  <a:schemeClr val="bg1"/>
                </a:solidFill>
                <a:latin typeface="Kozuka Gothic Pro"/>
                <a:cs typeface="Kozuka Gothic Pro"/>
              </a:rPr>
              <a:t>が</a:t>
            </a:r>
            <a:r>
              <a:rPr sz="1200" b="1" spc="155" dirty="0">
                <a:solidFill>
                  <a:schemeClr val="bg1"/>
                </a:solidFill>
                <a:latin typeface="Kozuka Gothic Pro"/>
                <a:cs typeface="Kozuka Gothic Pro"/>
              </a:rPr>
              <a:t>ん</a:t>
            </a:r>
            <a:r>
              <a:rPr sz="1200" b="1" spc="190" dirty="0">
                <a:solidFill>
                  <a:schemeClr val="bg1"/>
                </a:solidFill>
                <a:latin typeface="Kozuka Gothic Pro"/>
                <a:cs typeface="Kozuka Gothic Pro"/>
              </a:rPr>
              <a:t>検</a:t>
            </a:r>
            <a:r>
              <a:rPr sz="1200" b="1" spc="180" dirty="0">
                <a:solidFill>
                  <a:schemeClr val="bg1"/>
                </a:solidFill>
                <a:latin typeface="Kozuka Gothic Pro"/>
                <a:cs typeface="Kozuka Gothic Pro"/>
              </a:rPr>
              <a:t>診の</a:t>
            </a:r>
            <a:r>
              <a:rPr sz="1200" b="1" spc="190" dirty="0">
                <a:solidFill>
                  <a:schemeClr val="bg1"/>
                </a:solidFill>
                <a:latin typeface="Kozuka Gothic Pro"/>
                <a:cs typeface="Kozuka Gothic Pro"/>
              </a:rPr>
              <a:t>種類</a:t>
            </a:r>
            <a:endParaRPr sz="1200">
              <a:solidFill>
                <a:schemeClr val="bg1"/>
              </a:solidFill>
              <a:latin typeface="Kozuka Gothic Pro"/>
              <a:cs typeface="Kozuka Gothic Pro"/>
            </a:endParaRPr>
          </a:p>
        </p:txBody>
      </p:sp>
      <p:pic>
        <p:nvPicPr>
          <p:cNvPr id="1072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64" y="9691708"/>
            <a:ext cx="490560" cy="490560"/>
          </a:xfrm>
          <a:prstGeom prst="rect">
            <a:avLst/>
          </a:prstGeom>
        </p:spPr>
      </p:pic>
      <p:sp>
        <p:nvSpPr>
          <p:cNvPr id="1073" name="テキスト 34"/>
          <p:cNvSpPr txBox="1"/>
          <p:nvPr/>
        </p:nvSpPr>
        <p:spPr>
          <a:xfrm>
            <a:off x="698797" y="9004919"/>
            <a:ext cx="6038792" cy="129176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400" spc="300"/>
              <a:t>倉吉市　健康推進課</a:t>
            </a:r>
            <a:endParaRPr lang="ja-JP" altLang="en-US" spc="300"/>
          </a:p>
          <a:p>
            <a:pPr algn="ctr">
              <a:defRPr lang="ja-JP" altLang="en-US"/>
            </a:pPr>
            <a:r>
              <a:rPr lang="ja-JP" altLang="en-US" sz="1800"/>
              <a:t>倉吉市</a:t>
            </a:r>
            <a:r>
              <a:rPr lang="ja-JP" altLang="en-US" sz="1800"/>
              <a:t>堺町</a:t>
            </a:r>
            <a:r>
              <a:rPr lang="ja-JP" altLang="en-US" sz="1800"/>
              <a:t>２</a:t>
            </a:r>
            <a:r>
              <a:rPr lang="ja-JP" altLang="en-US" sz="1800"/>
              <a:t>丁目</a:t>
            </a:r>
            <a:r>
              <a:rPr lang="ja-JP" altLang="en-US" sz="1800"/>
              <a:t>２５３</a:t>
            </a:r>
            <a:r>
              <a:rPr lang="ja-JP" altLang="en-US" sz="1800"/>
              <a:t>番地</a:t>
            </a:r>
            <a:r>
              <a:rPr lang="ja-JP" altLang="en-US" sz="1800"/>
              <a:t>１</a:t>
            </a:r>
            <a:r>
              <a:rPr lang="ja-JP" altLang="en-US" sz="1800"/>
              <a:t>　</a:t>
            </a:r>
            <a:r>
              <a:rPr lang="ja-JP" altLang="en-US" sz="1800"/>
              <a:t>倉吉市役所</a:t>
            </a:r>
            <a:r>
              <a:rPr lang="ja-JP" altLang="en-US" sz="1800"/>
              <a:t>第２庁舎</a:t>
            </a:r>
            <a:endParaRPr lang="ja-JP" altLang="en-US" sz="1800"/>
          </a:p>
          <a:p>
            <a:pPr algn="ctr">
              <a:defRPr lang="ja-JP" altLang="en-US"/>
            </a:pPr>
            <a:r>
              <a:rPr lang="ja-JP" altLang="en-US" sz="1800"/>
              <a:t>電話</a:t>
            </a:r>
            <a:r>
              <a:rPr lang="ja-JP" altLang="en-US" sz="1800"/>
              <a:t>　  </a:t>
            </a:r>
            <a:r>
              <a:rPr lang="ja-JP" altLang="en-US" sz="1800"/>
              <a:t>０８５８－２７－００３０</a:t>
            </a:r>
            <a:endParaRPr lang="ja-JP" altLang="en-US" sz="1800"/>
          </a:p>
          <a:p>
            <a:pPr algn="ctr">
              <a:defRPr lang="ja-JP" altLang="en-US"/>
            </a:pPr>
            <a:r>
              <a:rPr lang="ja-JP" altLang="en-US" sz="1800"/>
              <a:t>ＦＡＸ</a:t>
            </a:r>
            <a:r>
              <a:rPr lang="ja-JP" altLang="en-US" sz="1800"/>
              <a:t>　</a:t>
            </a:r>
            <a:r>
              <a:rPr lang="ja-JP" altLang="en-US" sz="1800"/>
              <a:t>０８５８－２７－００３２</a:t>
            </a:r>
            <a:endParaRPr lang="ja-JP" altLang="en-US" sz="1800"/>
          </a:p>
        </p:txBody>
      </p:sp>
      <p:sp>
        <p:nvSpPr>
          <p:cNvPr id="1074" name="テキスト 16"/>
          <p:cNvSpPr txBox="1"/>
          <p:nvPr/>
        </p:nvSpPr>
        <p:spPr>
          <a:xfrm>
            <a:off x="334121" y="1028847"/>
            <a:ext cx="7188506" cy="7377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/>
              <a:t>健診期間　</a:t>
            </a:r>
            <a:r>
              <a:rPr lang="ja-JP" altLang="en-US" sz="2400"/>
              <a:t>令和７年５月１日から令和８年２月２８日まで</a:t>
            </a:r>
            <a:endParaRPr lang="ja-JP" altLang="en-US"/>
          </a:p>
          <a:p>
            <a:pPr algn="ctr">
              <a:defRPr lang="ja-JP" altLang="en-US"/>
            </a:pPr>
            <a:r>
              <a:rPr lang="ja-JP" altLang="en-US" sz="1800"/>
              <a:t>「個別健診」か「集団健診」のどちらかをお選びください。</a:t>
            </a:r>
            <a:endParaRPr lang="ja-JP" altLang="en-US"/>
          </a:p>
        </p:txBody>
      </p:sp>
      <p:sp>
        <p:nvSpPr>
          <p:cNvPr id="1075" name="テキスト 19"/>
          <p:cNvSpPr txBox="1"/>
          <p:nvPr/>
        </p:nvSpPr>
        <p:spPr>
          <a:xfrm>
            <a:off x="697735" y="2992916"/>
            <a:ext cx="2839176" cy="17534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/>
              <a:t>医療機関を選ぶ</a:t>
            </a:r>
            <a:endParaRPr lang="ja-JP" altLang="en-US"/>
          </a:p>
          <a:p>
            <a:pPr>
              <a:defRPr lang="ja-JP" altLang="en-US"/>
            </a:pPr>
            <a:endParaRPr lang="ja-JP" altLang="en-US"/>
          </a:p>
          <a:p>
            <a:pPr>
              <a:defRPr lang="ja-JP" altLang="en-US"/>
            </a:pPr>
            <a:r>
              <a:rPr lang="ja-JP" altLang="en-US"/>
              <a:t>医療機関に電話予約</a:t>
            </a:r>
            <a:endParaRPr lang="ja-JP" altLang="en-US"/>
          </a:p>
          <a:p>
            <a:pPr>
              <a:defRPr lang="ja-JP" altLang="en-US"/>
            </a:pPr>
            <a:r>
              <a:rPr lang="ja-JP" altLang="en-US"/>
              <a:t>（診療時間内</a:t>
            </a:r>
            <a:r>
              <a:rPr lang="ja-JP" altLang="en-US"/>
              <a:t>）</a:t>
            </a:r>
            <a:endParaRPr lang="ja-JP" altLang="en-US"/>
          </a:p>
          <a:p>
            <a:pPr>
              <a:defRPr lang="ja-JP" altLang="en-US"/>
            </a:pPr>
            <a:endParaRPr lang="ja-JP" altLang="en-US"/>
          </a:p>
          <a:p>
            <a:pPr>
              <a:defRPr lang="ja-JP" altLang="en-US"/>
            </a:pPr>
            <a:r>
              <a:rPr lang="ja-JP" altLang="en-US"/>
              <a:t>予約日に医療機関で受診</a:t>
            </a:r>
            <a:endParaRPr lang="ja-JP" altLang="en-US"/>
          </a:p>
        </p:txBody>
      </p:sp>
      <p:sp>
        <p:nvSpPr>
          <p:cNvPr id="1076" name="テキスト 20"/>
          <p:cNvSpPr txBox="1"/>
          <p:nvPr/>
        </p:nvSpPr>
        <p:spPr>
          <a:xfrm>
            <a:off x="3887231" y="2992916"/>
            <a:ext cx="2850612" cy="196887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/>
              <a:t>健診会場と日程を選ぶ</a:t>
            </a:r>
            <a:endParaRPr lang="ja-JP" altLang="en-US"/>
          </a:p>
          <a:p>
            <a:pPr>
              <a:defRPr lang="ja-JP" altLang="en-US"/>
            </a:pPr>
            <a:endParaRPr lang="ja-JP" altLang="en-US"/>
          </a:p>
          <a:p>
            <a:pPr>
              <a:defRPr lang="ja-JP" altLang="en-US"/>
            </a:pPr>
            <a:r>
              <a:rPr lang="ja-JP" altLang="en-US"/>
              <a:t>健康推進課に電話予約</a:t>
            </a:r>
            <a:endParaRPr lang="ja-JP" altLang="en-US"/>
          </a:p>
          <a:p>
            <a:pPr>
              <a:defRPr lang="ja-JP" altLang="en-US"/>
            </a:pPr>
            <a:r>
              <a:rPr lang="ja-JP" altLang="en-US"/>
              <a:t>（平日８：３０～１７：１５）</a:t>
            </a:r>
            <a:endParaRPr lang="ja-JP" altLang="en-US"/>
          </a:p>
          <a:p>
            <a:pPr>
              <a:defRPr lang="ja-JP" altLang="en-US"/>
            </a:pPr>
            <a:r>
              <a:rPr lang="ja-JP" altLang="en-US" sz="1400"/>
              <a:t>　　　インターネット</a:t>
            </a:r>
            <a:r>
              <a:rPr lang="ja-JP" altLang="en-US" sz="1400"/>
              <a:t>予約</a:t>
            </a:r>
            <a:r>
              <a:rPr lang="ja-JP" altLang="en-US" sz="1400"/>
              <a:t>も</a:t>
            </a:r>
            <a:r>
              <a:rPr lang="ja-JP" altLang="en-US" sz="1400"/>
              <a:t>可▶</a:t>
            </a:r>
            <a:endParaRPr lang="ja-JP" altLang="en-US"/>
          </a:p>
          <a:p>
            <a:pPr>
              <a:defRPr lang="ja-JP" altLang="en-US"/>
            </a:pPr>
            <a:endParaRPr lang="ja-JP" altLang="en-US"/>
          </a:p>
          <a:p>
            <a:pPr>
              <a:defRPr lang="ja-JP" altLang="en-US"/>
            </a:pPr>
            <a:r>
              <a:rPr lang="ja-JP" altLang="en-US"/>
              <a:t>予約日に健診会場で受診</a:t>
            </a:r>
            <a:endParaRPr lang="ja-JP" altLang="en-US"/>
          </a:p>
        </p:txBody>
      </p:sp>
      <p:sp>
        <p:nvSpPr>
          <p:cNvPr id="1077" name="図形 21"/>
          <p:cNvSpPr/>
          <p:nvPr/>
        </p:nvSpPr>
        <p:spPr>
          <a:xfrm>
            <a:off x="424434" y="2992916"/>
            <a:ext cx="273301" cy="348867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1400"/>
              <a:t>１</a:t>
            </a:r>
            <a:endParaRPr lang="ja-JP" altLang="en-US"/>
          </a:p>
        </p:txBody>
      </p:sp>
      <p:sp>
        <p:nvSpPr>
          <p:cNvPr id="1078" name="図形 22"/>
          <p:cNvSpPr/>
          <p:nvPr/>
        </p:nvSpPr>
        <p:spPr>
          <a:xfrm>
            <a:off x="424434" y="3659265"/>
            <a:ext cx="273301" cy="348867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/>
              <a:t>2</a:t>
            </a:r>
            <a:endParaRPr lang="ja-JP" altLang="en-US"/>
          </a:p>
        </p:txBody>
      </p:sp>
      <p:sp>
        <p:nvSpPr>
          <p:cNvPr id="1079" name="図形 23"/>
          <p:cNvSpPr/>
          <p:nvPr/>
        </p:nvSpPr>
        <p:spPr>
          <a:xfrm>
            <a:off x="424434" y="4397482"/>
            <a:ext cx="273301" cy="348867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/>
              <a:t>3</a:t>
            </a:r>
            <a:endParaRPr lang="ja-JP" altLang="en-US"/>
          </a:p>
        </p:txBody>
      </p:sp>
      <p:sp>
        <p:nvSpPr>
          <p:cNvPr id="1080" name="図形 24"/>
          <p:cNvSpPr/>
          <p:nvPr/>
        </p:nvSpPr>
        <p:spPr>
          <a:xfrm>
            <a:off x="3655073" y="2992916"/>
            <a:ext cx="273301" cy="348867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1400"/>
              <a:t>１</a:t>
            </a:r>
            <a:endParaRPr lang="ja-JP" altLang="en-US"/>
          </a:p>
        </p:txBody>
      </p:sp>
      <p:sp>
        <p:nvSpPr>
          <p:cNvPr id="1081" name="図形 25"/>
          <p:cNvSpPr/>
          <p:nvPr/>
        </p:nvSpPr>
        <p:spPr>
          <a:xfrm>
            <a:off x="3655073" y="3592269"/>
            <a:ext cx="273301" cy="348867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/>
              <a:t>2</a:t>
            </a:r>
            <a:endParaRPr lang="ja-JP" altLang="en-US"/>
          </a:p>
        </p:txBody>
      </p:sp>
      <p:sp>
        <p:nvSpPr>
          <p:cNvPr id="1082" name="図形 26"/>
          <p:cNvSpPr/>
          <p:nvPr/>
        </p:nvSpPr>
        <p:spPr>
          <a:xfrm>
            <a:off x="3655073" y="4571916"/>
            <a:ext cx="273301" cy="348867"/>
          </a:xfrm>
          <a:prstGeom prst="flowChartProcess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/>
              <a:t>3</a:t>
            </a:r>
            <a:endParaRPr lang="ja-JP" altLang="en-US"/>
          </a:p>
        </p:txBody>
      </p:sp>
      <p:sp>
        <p:nvSpPr>
          <p:cNvPr id="1083" name="図形 27"/>
          <p:cNvSpPr/>
          <p:nvPr/>
        </p:nvSpPr>
        <p:spPr>
          <a:xfrm>
            <a:off x="334020" y="2350265"/>
            <a:ext cx="3109770" cy="2832876"/>
          </a:xfrm>
          <a:prstGeom prst="flowChartProcess">
            <a:avLst/>
          </a:prstGeom>
          <a:noFill/>
          <a:ln w="25400" cap="flat" cmpd="sng" algn="ctr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084" name="図形 17"/>
          <p:cNvSpPr/>
          <p:nvPr/>
        </p:nvSpPr>
        <p:spPr>
          <a:xfrm>
            <a:off x="624822" y="1979365"/>
            <a:ext cx="2581904" cy="743639"/>
          </a:xfrm>
          <a:prstGeom prst="flowChartProcess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3200" spc="600">
                <a:ln>
                  <a:noFill/>
                </a:ln>
                <a:solidFill>
                  <a:srgbClr val="FFFF00"/>
                </a:solidFill>
                <a:latin typeface="ＤＨＰ特太ゴシック体"/>
                <a:ea typeface="ＤＨＰ特太ゴシック体"/>
              </a:rPr>
              <a:t>個別健診</a:t>
            </a:r>
            <a:endParaRPr lang="ja-JP" altLang="en-US" spc="600">
              <a:ln>
                <a:noFill/>
              </a:ln>
              <a:solidFill>
                <a:srgbClr val="FFFF00"/>
              </a:solidFill>
              <a:latin typeface="ＤＨＰ特太ゴシック体"/>
              <a:ea typeface="ＤＨＰ特太ゴシック体"/>
            </a:endParaRPr>
          </a:p>
        </p:txBody>
      </p:sp>
      <p:sp>
        <p:nvSpPr>
          <p:cNvPr id="1085" name="図形 28"/>
          <p:cNvSpPr/>
          <p:nvPr/>
        </p:nvSpPr>
        <p:spPr>
          <a:xfrm>
            <a:off x="3537512" y="2351142"/>
            <a:ext cx="3559057" cy="2829724"/>
          </a:xfrm>
          <a:prstGeom prst="flowChartProcess">
            <a:avLst/>
          </a:prstGeom>
          <a:noFill/>
          <a:ln w="25400" cap="flat" cmpd="sng" algn="ctr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086" name="図形 18"/>
          <p:cNvSpPr/>
          <p:nvPr/>
        </p:nvSpPr>
        <p:spPr>
          <a:xfrm>
            <a:off x="4065025" y="1979365"/>
            <a:ext cx="2581904" cy="743639"/>
          </a:xfrm>
          <a:prstGeom prst="flowChartProcess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3200" spc="600">
                <a:ln>
                  <a:noFill/>
                </a:ln>
                <a:solidFill>
                  <a:srgbClr val="FFFF00"/>
                </a:solidFill>
                <a:latin typeface="ＤＨＰ特太ゴシック体"/>
                <a:ea typeface="ＤＨＰ特太ゴシック体"/>
              </a:rPr>
              <a:t>集団健診</a:t>
            </a:r>
            <a:endParaRPr lang="ja-JP" altLang="en-US" spc="600">
              <a:ln>
                <a:noFill/>
              </a:ln>
              <a:solidFill>
                <a:srgbClr val="FFFF00"/>
              </a:solidFill>
              <a:latin typeface="ＤＨＰ特太ゴシック体"/>
              <a:ea typeface="ＤＨＰ特太ゴシック体"/>
            </a:endParaRPr>
          </a:p>
        </p:txBody>
      </p:sp>
      <p:sp>
        <p:nvSpPr>
          <p:cNvPr id="1087" name="テキスト 29"/>
          <p:cNvSpPr txBox="1"/>
          <p:nvPr/>
        </p:nvSpPr>
        <p:spPr>
          <a:xfrm>
            <a:off x="759241" y="5484336"/>
            <a:ext cx="5431839" cy="92243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pc="0"/>
              <a:t>医療機関一覧、集団健診日程及び会場は、お手元に届いている「令和７年度倉吉市健康診査の手引き」、</a:t>
            </a:r>
            <a:endParaRPr lang="ja-JP" altLang="en-US" spc="0"/>
          </a:p>
          <a:p>
            <a:pPr>
              <a:defRPr lang="ja-JP" altLang="en-US"/>
            </a:pPr>
            <a:r>
              <a:rPr lang="ja-JP" altLang="en-US" spc="0"/>
              <a:t>または、</a:t>
            </a:r>
            <a:r>
              <a:rPr lang="ja-JP" altLang="en-US" spc="0"/>
              <a:t>市ホームページをご覧ください。</a:t>
            </a:r>
            <a:endParaRPr lang="ja-JP" altLang="en-US" spc="0"/>
          </a:p>
        </p:txBody>
      </p:sp>
      <p:pic>
        <p:nvPicPr>
          <p:cNvPr id="1088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08" y="6650150"/>
            <a:ext cx="1419802" cy="1659186"/>
          </a:xfrm>
          <a:prstGeom prst="rect">
            <a:avLst/>
          </a:prstGeom>
        </p:spPr>
      </p:pic>
      <p:pic>
        <p:nvPicPr>
          <p:cNvPr id="1089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66" y="6570719"/>
            <a:ext cx="514288" cy="514288"/>
          </a:xfrm>
          <a:prstGeom prst="rect">
            <a:avLst/>
          </a:prstGeom>
        </p:spPr>
      </p:pic>
      <p:sp>
        <p:nvSpPr>
          <p:cNvPr id="1090" name="図形 37"/>
          <p:cNvSpPr/>
          <p:nvPr/>
        </p:nvSpPr>
        <p:spPr>
          <a:xfrm>
            <a:off x="3360144" y="6372036"/>
            <a:ext cx="2461409" cy="911654"/>
          </a:xfrm>
          <a:prstGeom prst="wedgeEllipseCallout">
            <a:avLst>
              <a:gd name="adj1" fmla="val 42711"/>
              <a:gd name="adj2" fmla="val 48642"/>
            </a:avLst>
          </a:prstGeom>
          <a:noFill/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091" name="テキスト 38"/>
          <p:cNvSpPr txBox="1"/>
          <p:nvPr/>
        </p:nvSpPr>
        <p:spPr>
          <a:xfrm>
            <a:off x="3718192" y="6505144"/>
            <a:ext cx="1342930" cy="6454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/>
              <a:t>ＱＲからも</a:t>
            </a:r>
            <a:endParaRPr lang="ja-JP" altLang="en-US"/>
          </a:p>
          <a:p>
            <a:pPr>
              <a:defRPr lang="ja-JP" altLang="en-US"/>
            </a:pPr>
            <a:r>
              <a:rPr lang="ja-JP" altLang="en-US"/>
              <a:t>見られるよ</a:t>
            </a:r>
            <a:endParaRPr lang="ja-JP" altLang="en-US"/>
          </a:p>
        </p:txBody>
      </p:sp>
      <p:sp>
        <p:nvSpPr>
          <p:cNvPr id="1092" name="テキスト 39"/>
          <p:cNvSpPr txBox="1"/>
          <p:nvPr/>
        </p:nvSpPr>
        <p:spPr>
          <a:xfrm>
            <a:off x="1233080" y="5163245"/>
            <a:ext cx="6313155" cy="306884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 sz="1400"/>
              <a:t>当日の持ち物　☑受診券　☑自己負担金　☑マイナ保険証等</a:t>
            </a:r>
            <a:endParaRPr lang="ja-JP" altLang="en-US"/>
          </a:p>
        </p:txBody>
      </p:sp>
      <p:pic>
        <p:nvPicPr>
          <p:cNvPr id="1094" name="図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592" y="7932096"/>
            <a:ext cx="570718" cy="169489"/>
          </a:xfrm>
          <a:prstGeom prst="rect">
            <a:avLst/>
          </a:prstGeom>
        </p:spPr>
      </p:pic>
      <p:pic>
        <p:nvPicPr>
          <p:cNvPr id="1095" name="図 43"/>
          <p:cNvPicPr>
            <a:picLocks noChangeAspect="1"/>
          </p:cNvPicPr>
          <p:nvPr/>
        </p:nvPicPr>
        <p:blipFill>
          <a:blip r:embed="rId6"/>
          <a:srcRect l="14105" t="19716" r="14719"/>
          <a:stretch>
            <a:fillRect/>
          </a:stretch>
        </p:blipFill>
        <p:spPr>
          <a:xfrm>
            <a:off x="424434" y="7150582"/>
            <a:ext cx="1065451" cy="1039383"/>
          </a:xfrm>
          <a:prstGeom prst="rect">
            <a:avLst/>
          </a:prstGeom>
        </p:spPr>
      </p:pic>
      <p:sp>
        <p:nvSpPr>
          <p:cNvPr id="1096" name="四角形 45"/>
          <p:cNvSpPr/>
          <p:nvPr/>
        </p:nvSpPr>
        <p:spPr>
          <a:xfrm rot="1440000">
            <a:off x="351824" y="7262852"/>
            <a:ext cx="2276123" cy="645438"/>
          </a:xfrm>
          <a:prstGeom prst="rect">
            <a:avLst/>
          </a:prstGeom>
        </p:spPr>
        <p:txBody>
          <a:bodyPr wrap="square" anchor="ctr">
            <a:prstTxWarp prst="textArchUp">
              <a:avLst/>
            </a:prstTxWarp>
            <a:spAutoFit/>
          </a:bodyPr>
          <a:p>
            <a:pPr algn="ctr">
              <a:defRPr lang="ja-JP" altLang="en-US"/>
            </a:pPr>
            <a:r>
              <a:rPr lang="ja-JP" altLang="en-US" sz="1800">
                <a:ln w="15240" cap="flat" cmpd="sng">
                  <a:noFill/>
                  <a:prstDash val="solid"/>
                  <a:bevel/>
                </a:ln>
                <a:solidFill>
                  <a:srgbClr val="00B050"/>
                </a:solidFill>
                <a:latin typeface="HGPｺﾞｼｯｸE"/>
                <a:ea typeface="HGPｺﾞｼｯｸE"/>
              </a:rPr>
              <a:t>受診券を使うと</a:t>
            </a:r>
            <a:endParaRPr lang="ja-JP" altLang="en-US" sz="1800">
              <a:ln w="15240" cap="flat" cmpd="sng">
                <a:noFill/>
                <a:prstDash val="solid"/>
                <a:bevel/>
              </a:ln>
              <a:solidFill>
                <a:srgbClr val="00B050"/>
              </a:solidFill>
              <a:latin typeface="HGPｺﾞｼｯｸE"/>
              <a:ea typeface="HGPｺﾞｼｯｸE"/>
            </a:endParaRPr>
          </a:p>
          <a:p>
            <a:pPr algn="ctr">
              <a:defRPr lang="ja-JP" altLang="en-US"/>
            </a:pPr>
            <a:r>
              <a:rPr lang="ja-JP" altLang="en-US" sz="1800">
                <a:ln w="15240" cap="flat" cmpd="sng">
                  <a:noFill/>
                  <a:prstDash val="solid"/>
                  <a:bevel/>
                </a:ln>
                <a:solidFill>
                  <a:srgbClr val="00B050"/>
                </a:solidFill>
                <a:latin typeface="HGPｺﾞｼｯｸE"/>
                <a:ea typeface="HGPｺﾞｼｯｸE"/>
              </a:rPr>
              <a:t>お得に受けられるよ</a:t>
            </a:r>
            <a:endParaRPr lang="ja-JP" altLang="en-US" sz="5400">
              <a:ln w="15240" cap="flat" cmpd="sng">
                <a:noFill/>
                <a:prstDash val="solid"/>
                <a:bevel/>
              </a:ln>
              <a:solidFill>
                <a:srgbClr val="00B050"/>
              </a:solidFill>
              <a:latin typeface="HGPｺﾞｼｯｸE"/>
              <a:ea typeface="HGPｺﾞｼｯｸE"/>
            </a:endParaRPr>
          </a:p>
        </p:txBody>
      </p:sp>
      <p:pic>
        <p:nvPicPr>
          <p:cNvPr id="1105" name="図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275" y="3766703"/>
            <a:ext cx="661308" cy="6613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図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-1"/>
            <a:ext cx="15119350" cy="10697891"/>
          </a:xfrm>
          <a:prstGeom prst="rect">
            <a:avLst/>
          </a:prstGeom>
        </p:spPr>
      </p:pic>
      <p:sp>
        <p:nvSpPr>
          <p:cNvPr id="1103" name="図形 34"/>
          <p:cNvSpPr/>
          <p:nvPr/>
        </p:nvSpPr>
        <p:spPr>
          <a:xfrm>
            <a:off x="10869976" y="1257759"/>
            <a:ext cx="128530" cy="220337"/>
          </a:xfrm>
          <a:prstGeom prst="flowChartProcess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962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サンド">
      <a:majorFont>
        <a:latin typeface="Calibri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1</TotalTime>
  <Words>137</Words>
  <Application>JUST Focus</Application>
  <Paragraphs>36</Paragraph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A-OTF Futo Go B101 Pr6N Bold</vt:lpstr>
      <vt:lpstr>KozGoPro-Medium</vt:lpstr>
      <vt:lpstr>Kozuka Gothic Pro</vt:lpstr>
      <vt:lpstr>PAotoGothicStdN-DeBold</vt:lpstr>
      <vt:lpstr>PAotoGothicStdN-Medium</vt:lpstr>
      <vt:lpstr>Yu Gothic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5.0.2</AppVersion>
  <PresentationFormat>ユーザー設定</PresentationFormat>
  <Slides>2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Leaflet_5gan_420×297_soto_torisetsu_4K_250707</dc:title>
  <dc:creator>溝田 友里</dc:creator>
  <cp:lastModifiedBy>椿 沙也香</cp:lastModifiedBy>
  <dcterms:created xsi:type="dcterms:W3CDTF">2025-07-06T16:37:41Z</dcterms:created>
  <dcterms:modified xsi:type="dcterms:W3CDTF">2025-08-08T07:12:15Z</dcterms:modified>
  <cp:revision>17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2025-07-07T00:00:00Z</vt:filetime>
  </property>
  <property fmtid="{D5CDD505-2E9C-101B-9397-08002B2CF9AE}" pid="3" name="Creator">
    <vt:lpwstr>Adobe Illustrator 28.6 (Macintosh)</vt:lpwstr>
  </property>
  <property fmtid="{D5CDD505-2E9C-101B-9397-08002B2CF9AE}" pid="4" name="LastSaved">
    <vt:filetime>2025-07-06T00:00:00Z</vt:filetime>
  </property>
</Properties>
</file>