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notesMasterIdLst>
    <p:notesMasterId r:id="rId30"/>
  </p:notesMasterIdLst>
  <p:sldIdLst>
    <p:sldId id="256" r:id="rId2"/>
    <p:sldId id="257" r:id="rId3"/>
    <p:sldId id="258" r:id="rId4"/>
    <p:sldId id="278" r:id="rId5"/>
    <p:sldId id="292" r:id="rId6"/>
    <p:sldId id="293" r:id="rId7"/>
    <p:sldId id="260" r:id="rId8"/>
    <p:sldId id="259" r:id="rId9"/>
    <p:sldId id="261" r:id="rId10"/>
    <p:sldId id="263" r:id="rId11"/>
    <p:sldId id="276" r:id="rId12"/>
    <p:sldId id="264" r:id="rId13"/>
    <p:sldId id="265" r:id="rId14"/>
    <p:sldId id="275" r:id="rId15"/>
    <p:sldId id="277" r:id="rId16"/>
    <p:sldId id="267" r:id="rId17"/>
    <p:sldId id="269" r:id="rId18"/>
    <p:sldId id="271" r:id="rId19"/>
    <p:sldId id="273" r:id="rId20"/>
    <p:sldId id="280" r:id="rId21"/>
    <p:sldId id="281" r:id="rId22"/>
    <p:sldId id="282" r:id="rId23"/>
    <p:sldId id="283" r:id="rId24"/>
    <p:sldId id="284" r:id="rId25"/>
    <p:sldId id="285" r:id="rId26"/>
    <p:sldId id="288" r:id="rId27"/>
    <p:sldId id="290" r:id="rId28"/>
    <p:sldId id="291" r:id="rId29"/>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3333FF"/>
    <a:srgbClr val="FFCC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45" autoAdjust="0"/>
    <p:restoredTop sz="94660"/>
  </p:normalViewPr>
  <p:slideViewPr>
    <p:cSldViewPr snapToGrid="0">
      <p:cViewPr varScale="1">
        <p:scale>
          <a:sx n="113" d="100"/>
          <a:sy n="113" d="100"/>
        </p:scale>
        <p:origin x="9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4CE6387-EB59-45B6-8AD7-6BD7060AFED2}" type="datetimeFigureOut">
              <a:rPr kumimoji="1" lang="ja-JP" altLang="en-US" smtClean="0"/>
              <a:t>2020/7/1</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497C6D7B-0ACC-4A1F-9AD1-E1D5D96F8968}" type="slidenum">
              <a:rPr kumimoji="1" lang="ja-JP" altLang="en-US" smtClean="0"/>
              <a:t>‹#›</a:t>
            </a:fld>
            <a:endParaRPr kumimoji="1" lang="ja-JP" altLang="en-US"/>
          </a:p>
        </p:txBody>
      </p:sp>
    </p:spTree>
    <p:extLst>
      <p:ext uri="{BB962C8B-B14F-4D97-AF65-F5344CB8AC3E}">
        <p14:creationId xmlns:p14="http://schemas.microsoft.com/office/powerpoint/2010/main" val="14389218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97C6D7B-0ACC-4A1F-9AD1-E1D5D96F8968}" type="slidenum">
              <a:rPr kumimoji="1" lang="ja-JP" altLang="en-US" smtClean="0"/>
              <a:t>19</a:t>
            </a:fld>
            <a:endParaRPr kumimoji="1" lang="ja-JP" altLang="en-US"/>
          </a:p>
        </p:txBody>
      </p:sp>
    </p:spTree>
    <p:extLst>
      <p:ext uri="{BB962C8B-B14F-4D97-AF65-F5344CB8AC3E}">
        <p14:creationId xmlns:p14="http://schemas.microsoft.com/office/powerpoint/2010/main" val="4008516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91540" y="758952"/>
            <a:ext cx="817245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93791" y="4455621"/>
            <a:ext cx="817245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456FEDF-1FED-47F6-B8AA-B2273EA9EC89}" type="datetime1">
              <a:rPr lang="en-US" altLang="ja-JP" smtClean="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76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2766A53-095F-4EA7-B8C2-AD4087DD4BFA}" type="datetime1">
              <a:rPr lang="en-US" altLang="ja-JP" smtClean="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7485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2" y="412302"/>
            <a:ext cx="2135981" cy="575989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412302"/>
            <a:ext cx="6284119" cy="5759898"/>
          </a:xfrm>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5AA3330-37D1-47AF-A641-65750A1E32A4}" type="datetime1">
              <a:rPr lang="en-US" altLang="ja-JP" smtClean="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4550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BAF2992-70A8-4764-992A-8E48D7C9297D}" type="datetime1">
              <a:rPr lang="en-US" altLang="ja-JP" smtClean="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4140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C44F115-CB8A-4A97-8540-2AB6A6DCCD02}" type="datetime1">
              <a:rPr lang="en-US" altLang="ja-JP" smtClean="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343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5"/>
            <a:ext cx="8172450" cy="145075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91540" y="1845736"/>
            <a:ext cx="4011930" cy="402335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52060" y="1845735"/>
            <a:ext cx="401193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157B20A-B8BF-4A0C-B657-887583C0037F}" type="datetime1">
              <a:rPr lang="en-US" altLang="ja-JP" smtClean="0"/>
              <a:t>7/1/2020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0389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5"/>
            <a:ext cx="8172450" cy="145075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91540" y="2582335"/>
            <a:ext cx="401193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52060" y="2582334"/>
            <a:ext cx="401193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7E19B17-61D6-4D3C-AF41-06C232C742B2}" type="datetime1">
              <a:rPr lang="en-US" altLang="ja-JP" smtClean="0"/>
              <a:t>7/1/2020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6028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1F401E0-2220-4C05-80BF-F969E0204E4B}" type="datetime1">
              <a:rPr lang="en-US" altLang="ja-JP" smtClean="0"/>
              <a:t>7/1/2020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283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EF6AF63-ECA0-4832-A657-0F21A1375591}" type="datetime1">
              <a:rPr lang="en-US" altLang="ja-JP" smtClean="0"/>
              <a:t>7/1/2020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128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5" y="0"/>
            <a:ext cx="3291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900488" y="731520"/>
            <a:ext cx="5274945" cy="5257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78229" y="6459787"/>
            <a:ext cx="2127540" cy="365125"/>
          </a:xfrm>
        </p:spPr>
        <p:txBody>
          <a:bodyPr/>
          <a:lstStyle>
            <a:lvl1pPr algn="l">
              <a:defRPr/>
            </a:lvl1pPr>
          </a:lstStyle>
          <a:p>
            <a:fld id="{3293A5AE-A794-4131-AFB6-52D5A167B02E}" type="datetime1">
              <a:rPr lang="en-US" altLang="ja-JP" smtClean="0"/>
              <a:t>7/1/2020</a:t>
            </a:fld>
            <a:endParaRPr lang="en-US" dirty="0"/>
          </a:p>
        </p:txBody>
      </p:sp>
      <p:sp>
        <p:nvSpPr>
          <p:cNvPr id="6" name="Footer Placeholder 5"/>
          <p:cNvSpPr>
            <a:spLocks noGrp="1"/>
          </p:cNvSpPr>
          <p:nvPr>
            <p:ph type="ftr" sz="quarter" idx="11"/>
          </p:nvPr>
        </p:nvSpPr>
        <p:spPr>
          <a:xfrm>
            <a:off x="3900487" y="6459787"/>
            <a:ext cx="3776663"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3785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90342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21980" cy="822960"/>
          </a:xfrm>
        </p:spPr>
        <p:txBody>
          <a:bodyPr tIns="0" bIns="0" anchor="b">
            <a:no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4" y="0"/>
            <a:ext cx="9905988"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91540" y="5907024"/>
            <a:ext cx="822198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DF22183-F0FB-4DC2-9B23-CCDA1E26D755}" type="datetime1">
              <a:rPr lang="en-US" altLang="ja-JP" smtClean="0"/>
              <a:t>7/1/2020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7439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906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906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5"/>
            <a:ext cx="8172450" cy="1450757"/>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91539" y="1845734"/>
            <a:ext cx="8172451" cy="4023360"/>
          </a:xfrm>
          <a:prstGeom prst="rect">
            <a:avLst/>
          </a:prstGeom>
        </p:spPr>
        <p:txBody>
          <a:bodyPr vert="horz" lIns="0" tIns="45720" rIns="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91542" y="6459787"/>
            <a:ext cx="2008720" cy="365125"/>
          </a:xfrm>
          <a:prstGeom prst="rect">
            <a:avLst/>
          </a:prstGeom>
        </p:spPr>
        <p:txBody>
          <a:bodyPr vert="horz" lIns="91440" tIns="45720" rIns="91440" bIns="45720" rtlCol="0" anchor="ctr"/>
          <a:lstStyle>
            <a:lvl1pPr algn="l">
              <a:defRPr sz="900">
                <a:solidFill>
                  <a:srgbClr val="FFFFFF"/>
                </a:solidFill>
              </a:defRPr>
            </a:lvl1pPr>
          </a:lstStyle>
          <a:p>
            <a:fld id="{FD42AB81-7C49-4F80-8CCC-6CD8CD051FA4}" type="datetime1">
              <a:rPr lang="en-US" altLang="ja-JP" smtClean="0"/>
              <a:t>7/1/2020</a:t>
            </a:fld>
            <a:endParaRPr lang="en-US" dirty="0"/>
          </a:p>
        </p:txBody>
      </p:sp>
      <p:sp>
        <p:nvSpPr>
          <p:cNvPr id="5" name="Footer Placeholder 4"/>
          <p:cNvSpPr>
            <a:spLocks noGrp="1"/>
          </p:cNvSpPr>
          <p:nvPr>
            <p:ph type="ftr" sz="quarter" idx="3"/>
          </p:nvPr>
        </p:nvSpPr>
        <p:spPr>
          <a:xfrm>
            <a:off x="2995026" y="6459787"/>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044123" y="6459787"/>
            <a:ext cx="1066021"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969745" y="1737845"/>
            <a:ext cx="80981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06798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91540" y="758952"/>
            <a:ext cx="8172450" cy="1698498"/>
          </a:xfrm>
        </p:spPr>
        <p:txBody>
          <a:bodyPr>
            <a:normAutofit/>
          </a:bodyPr>
          <a:lstStyle/>
          <a:p>
            <a:r>
              <a:rPr kumimoji="1" lang="ja-JP" altLang="en-US" sz="4800" dirty="0" smtClean="0"/>
              <a:t>倉吉市</a:t>
            </a:r>
            <a:r>
              <a:rPr kumimoji="1" lang="en-US" altLang="ja-JP" sz="4800" dirty="0" smtClean="0"/>
              <a:t/>
            </a:r>
            <a:br>
              <a:rPr kumimoji="1" lang="en-US" altLang="ja-JP" sz="4800" dirty="0" smtClean="0"/>
            </a:br>
            <a:r>
              <a:rPr lang="ja-JP" altLang="en-US" sz="4800" dirty="0" smtClean="0"/>
              <a:t>洪水・土砂災害ハザードマップ</a:t>
            </a:r>
            <a:endParaRPr kumimoji="1" lang="ja-JP" altLang="en-US" sz="4800" dirty="0"/>
          </a:p>
        </p:txBody>
      </p:sp>
      <p:sp>
        <p:nvSpPr>
          <p:cNvPr id="3" name="サブタイトル 2"/>
          <p:cNvSpPr>
            <a:spLocks noGrp="1"/>
          </p:cNvSpPr>
          <p:nvPr>
            <p:ph type="subTitle" idx="1"/>
          </p:nvPr>
        </p:nvSpPr>
        <p:spPr>
          <a:xfrm>
            <a:off x="891540" y="3315618"/>
            <a:ext cx="8172450" cy="1143000"/>
          </a:xfrm>
          <a:solidFill>
            <a:schemeClr val="bg1"/>
          </a:solidFill>
        </p:spPr>
        <p:txBody>
          <a:bodyPr>
            <a:normAutofit/>
          </a:bodyPr>
          <a:lstStyle/>
          <a:p>
            <a:pPr algn="ctr"/>
            <a:r>
              <a:rPr kumimoji="1" lang="ja-JP" altLang="en-US" sz="4000" dirty="0" smtClean="0"/>
              <a:t>説明用</a:t>
            </a:r>
            <a:r>
              <a:rPr kumimoji="1" lang="ja-JP" altLang="en-US" sz="4000" dirty="0" smtClean="0"/>
              <a:t>資料</a:t>
            </a:r>
            <a:endParaRPr kumimoji="1" lang="ja-JP" altLang="en-US" sz="4000"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1</a:t>
            </a:fld>
            <a:endParaRPr lang="en-US" dirty="0"/>
          </a:p>
        </p:txBody>
      </p:sp>
      <p:sp>
        <p:nvSpPr>
          <p:cNvPr id="5" name="テキスト ボックス 4"/>
          <p:cNvSpPr txBox="1"/>
          <p:nvPr/>
        </p:nvSpPr>
        <p:spPr>
          <a:xfrm>
            <a:off x="3336129" y="5191437"/>
            <a:ext cx="3283271" cy="535531"/>
          </a:xfrm>
          <a:prstGeom prst="rect">
            <a:avLst/>
          </a:prstGeom>
          <a:noFill/>
        </p:spPr>
        <p:txBody>
          <a:bodyPr wrap="none" rtlCol="0">
            <a:spAutoFit/>
          </a:bodyPr>
          <a:lstStyle/>
          <a:p>
            <a:pPr algn="ctr" defTabSz="914400">
              <a:lnSpc>
                <a:spcPct val="90000"/>
              </a:lnSpc>
              <a:spcBef>
                <a:spcPts val="1200"/>
              </a:spcBef>
              <a:spcAft>
                <a:spcPts val="200"/>
              </a:spcAft>
              <a:buClr>
                <a:schemeClr val="accent1"/>
              </a:buClr>
              <a:buSzPct val="100000"/>
            </a:pPr>
            <a:r>
              <a:rPr kumimoji="1" lang="ja-JP" altLang="en-US" sz="3200" cap="all" spc="200" dirty="0" smtClean="0">
                <a:solidFill>
                  <a:schemeClr val="tx2"/>
                </a:solidFill>
                <a:latin typeface="+mj-lt"/>
              </a:rPr>
              <a:t>令和２年７月５日</a:t>
            </a:r>
            <a:endParaRPr kumimoji="1" lang="ja-JP" altLang="en-US" sz="3200" cap="all" spc="200" dirty="0">
              <a:solidFill>
                <a:schemeClr val="tx2"/>
              </a:solidFill>
              <a:latin typeface="+mj-lt"/>
            </a:endParaRPr>
          </a:p>
        </p:txBody>
      </p:sp>
    </p:spTree>
    <p:extLst>
      <p:ext uri="{BB962C8B-B14F-4D97-AF65-F5344CB8AC3E}">
        <p14:creationId xmlns:p14="http://schemas.microsoft.com/office/powerpoint/2010/main" val="3908314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8670" y="-16751"/>
            <a:ext cx="8369319" cy="3688413"/>
          </a:xfrm>
          <a:prstGeom prst="rect">
            <a:avLst/>
          </a:prstGeom>
        </p:spPr>
      </p:pic>
      <p:sp>
        <p:nvSpPr>
          <p:cNvPr id="22" name="正方形/長方形 21"/>
          <p:cNvSpPr/>
          <p:nvPr/>
        </p:nvSpPr>
        <p:spPr>
          <a:xfrm>
            <a:off x="0" y="922211"/>
            <a:ext cx="842452" cy="5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4957211" y="3548580"/>
            <a:ext cx="4030777" cy="345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94302" y="3864919"/>
            <a:ext cx="4674443" cy="2254313"/>
          </a:xfrm>
          <a:prstGeom prst="wedgeRoundRectCallout">
            <a:avLst>
              <a:gd name="adj1" fmla="val 36169"/>
              <a:gd name="adj2" fmla="val 48598"/>
              <a:gd name="adj3" fmla="val 16667"/>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71450" indent="-171450">
              <a:spcBef>
                <a:spcPts val="600"/>
              </a:spcBef>
              <a:buFont typeface="Wingdings" panose="05000000000000000000" pitchFamily="2" charset="2"/>
              <a:buChar char="u"/>
            </a:pPr>
            <a:r>
              <a:rPr kumimoji="1" lang="en-US" altLang="ja-JP" sz="1200" dirty="0" smtClean="0">
                <a:solidFill>
                  <a:schemeClr val="tx1"/>
                </a:solidFill>
                <a:latin typeface="メイリオ" panose="020B0604030504040204" pitchFamily="50" charset="-128"/>
                <a:ea typeface="メイリオ" panose="020B0604030504040204" pitchFamily="50" charset="-128"/>
              </a:rPr>
              <a:t>P15~P68</a:t>
            </a:r>
            <a:r>
              <a:rPr kumimoji="1" lang="ja-JP" altLang="en-US" sz="1200" dirty="0" smtClean="0">
                <a:solidFill>
                  <a:schemeClr val="tx1"/>
                </a:solidFill>
                <a:latin typeface="メイリオ" panose="020B0604030504040204" pitchFamily="50" charset="-128"/>
                <a:ea typeface="メイリオ" panose="020B0604030504040204" pitchFamily="50" charset="-128"/>
              </a:rPr>
              <a:t>の</a:t>
            </a:r>
            <a:r>
              <a:rPr kumimoji="1" lang="en-US" altLang="ja-JP" sz="1200" dirty="0" smtClean="0">
                <a:solidFill>
                  <a:schemeClr val="tx1"/>
                </a:solidFill>
                <a:latin typeface="メイリオ" panose="020B0604030504040204" pitchFamily="50" charset="-128"/>
                <a:ea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rPr>
              <a:t>ハザードマップ編（洪水・土砂災害）</a:t>
            </a:r>
            <a:r>
              <a:rPr kumimoji="1" lang="en-US" altLang="ja-JP" sz="1200" dirty="0" smtClean="0">
                <a:solidFill>
                  <a:schemeClr val="tx1"/>
                </a:solidFill>
                <a:latin typeface="メイリオ" panose="020B0604030504040204" pitchFamily="50" charset="-128"/>
                <a:ea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rPr>
              <a:t>における</a:t>
            </a:r>
            <a:r>
              <a:rPr kumimoji="1" lang="ja-JP" altLang="en-US" sz="1200" b="1" dirty="0" smtClean="0">
                <a:solidFill>
                  <a:srgbClr val="3333FF"/>
                </a:solidFill>
                <a:latin typeface="メイリオ" panose="020B0604030504040204" pitchFamily="50" charset="-128"/>
                <a:ea typeface="メイリオ" panose="020B0604030504040204" pitchFamily="50" charset="-128"/>
              </a:rPr>
              <a:t>自宅周辺の浸水深（色分け）を確認</a:t>
            </a:r>
            <a:r>
              <a:rPr kumimoji="1" lang="ja-JP" altLang="en-US" sz="1200" dirty="0" smtClean="0">
                <a:solidFill>
                  <a:schemeClr val="tx1"/>
                </a:solidFill>
                <a:latin typeface="メイリオ" panose="020B0604030504040204" pitchFamily="50" charset="-128"/>
                <a:ea typeface="メイリオ" panose="020B0604030504040204" pitchFamily="50" charset="-128"/>
              </a:rPr>
              <a:t>しましょう。</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pPr marL="171450" indent="-171450">
              <a:spcBef>
                <a:spcPts val="600"/>
              </a:spcBef>
              <a:buFont typeface="Wingdings" panose="05000000000000000000" pitchFamily="2" charset="2"/>
              <a:buChar char="u"/>
            </a:pPr>
            <a:r>
              <a:rPr kumimoji="1" lang="ja-JP" altLang="en-US" sz="1200" dirty="0" smtClean="0">
                <a:solidFill>
                  <a:schemeClr val="tx1"/>
                </a:solidFill>
                <a:latin typeface="メイリオ" panose="020B0604030504040204" pitchFamily="50" charset="-128"/>
                <a:ea typeface="メイリオ" panose="020B0604030504040204" pitchFamily="50" charset="-128"/>
              </a:rPr>
              <a:t>自分の家がどれくらい浸水するのか、家の外からイメージしてみましょう！</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pPr>
              <a:spcBef>
                <a:spcPts val="600"/>
              </a:spcBef>
            </a:pPr>
            <a:r>
              <a:rPr kumimoji="1" lang="ja-JP" altLang="en-US" sz="1200" dirty="0">
                <a:solidFill>
                  <a:schemeClr val="tx1"/>
                </a:solidFill>
                <a:latin typeface="メイリオ" panose="020B0604030504040204" pitchFamily="50" charset="-128"/>
                <a:ea typeface="メイリオ" panose="020B0604030504040204" pitchFamily="50" charset="-128"/>
              </a:rPr>
              <a:t>　</a:t>
            </a:r>
            <a:r>
              <a:rPr kumimoji="1" lang="ja-JP" altLang="en-US" sz="1200" b="1" dirty="0" smtClean="0">
                <a:solidFill>
                  <a:srgbClr val="3333FF"/>
                </a:solidFill>
                <a:latin typeface="メイリオ" panose="020B0604030504040204" pitchFamily="50" charset="-128"/>
                <a:ea typeface="メイリオ" panose="020B0604030504040204" pitchFamily="50" charset="-128"/>
              </a:rPr>
              <a:t>・</a:t>
            </a:r>
            <a:r>
              <a:rPr kumimoji="1" lang="en-US" altLang="ja-JP" sz="1200" b="1" dirty="0" smtClean="0">
                <a:solidFill>
                  <a:srgbClr val="3333FF"/>
                </a:solidFill>
                <a:latin typeface="メイリオ" panose="020B0604030504040204" pitchFamily="50" charset="-128"/>
                <a:ea typeface="メイリオ" panose="020B0604030504040204" pitchFamily="50" charset="-128"/>
              </a:rPr>
              <a:t>0.5m</a:t>
            </a:r>
            <a:r>
              <a:rPr kumimoji="1" lang="ja-JP" altLang="en-US" sz="1200" b="1" dirty="0" smtClean="0">
                <a:solidFill>
                  <a:srgbClr val="3333FF"/>
                </a:solidFill>
                <a:latin typeface="メイリオ" panose="020B0604030504040204" pitchFamily="50" charset="-128"/>
                <a:ea typeface="メイリオ" panose="020B0604030504040204" pitchFamily="50" charset="-128"/>
              </a:rPr>
              <a:t>未満は床下浸水</a:t>
            </a:r>
            <a:endParaRPr kumimoji="1" lang="en-US" altLang="ja-JP" sz="1200" b="1" dirty="0" smtClean="0">
              <a:solidFill>
                <a:srgbClr val="3333FF"/>
              </a:solidFill>
              <a:latin typeface="メイリオ" panose="020B0604030504040204" pitchFamily="50" charset="-128"/>
              <a:ea typeface="メイリオ" panose="020B0604030504040204" pitchFamily="50" charset="-128"/>
            </a:endParaRPr>
          </a:p>
          <a:p>
            <a:pPr>
              <a:spcBef>
                <a:spcPts val="600"/>
              </a:spcBef>
            </a:pPr>
            <a:r>
              <a:rPr kumimoji="1" lang="ja-JP" altLang="en-US" sz="1200" b="1" dirty="0">
                <a:solidFill>
                  <a:srgbClr val="3333FF"/>
                </a:solidFill>
                <a:latin typeface="メイリオ" panose="020B0604030504040204" pitchFamily="50" charset="-128"/>
                <a:ea typeface="メイリオ" panose="020B0604030504040204" pitchFamily="50" charset="-128"/>
              </a:rPr>
              <a:t>　</a:t>
            </a:r>
            <a:r>
              <a:rPr kumimoji="1" lang="ja-JP" altLang="en-US" sz="1200" b="1" dirty="0" smtClean="0">
                <a:solidFill>
                  <a:srgbClr val="3333FF"/>
                </a:solidFill>
                <a:latin typeface="メイリオ" panose="020B0604030504040204" pitchFamily="50" charset="-128"/>
                <a:ea typeface="メイリオ" panose="020B0604030504040204" pitchFamily="50" charset="-128"/>
              </a:rPr>
              <a:t>・</a:t>
            </a:r>
            <a:r>
              <a:rPr kumimoji="1" lang="en-US" altLang="ja-JP" sz="1200" b="1" dirty="0" smtClean="0">
                <a:solidFill>
                  <a:srgbClr val="3333FF"/>
                </a:solidFill>
                <a:latin typeface="メイリオ" panose="020B0604030504040204" pitchFamily="50" charset="-128"/>
                <a:ea typeface="メイリオ" panose="020B0604030504040204" pitchFamily="50" charset="-128"/>
              </a:rPr>
              <a:t>0.5m~3.0m</a:t>
            </a:r>
            <a:r>
              <a:rPr kumimoji="1" lang="ja-JP" altLang="en-US" sz="1200" b="1" dirty="0" smtClean="0">
                <a:solidFill>
                  <a:srgbClr val="3333FF"/>
                </a:solidFill>
                <a:latin typeface="メイリオ" panose="020B0604030504040204" pitchFamily="50" charset="-128"/>
                <a:ea typeface="メイリオ" panose="020B0604030504040204" pitchFamily="50" charset="-128"/>
              </a:rPr>
              <a:t>未満は１階が浸水</a:t>
            </a:r>
            <a:endParaRPr kumimoji="1" lang="en-US" altLang="ja-JP" sz="1200" b="1" dirty="0" smtClean="0">
              <a:solidFill>
                <a:srgbClr val="3333FF"/>
              </a:solidFill>
              <a:latin typeface="メイリオ" panose="020B0604030504040204" pitchFamily="50" charset="-128"/>
              <a:ea typeface="メイリオ" panose="020B0604030504040204" pitchFamily="50" charset="-128"/>
            </a:endParaRPr>
          </a:p>
          <a:p>
            <a:pPr>
              <a:spcBef>
                <a:spcPts val="600"/>
              </a:spcBef>
            </a:pPr>
            <a:r>
              <a:rPr kumimoji="1" lang="ja-JP" altLang="en-US" sz="1200" b="1" dirty="0">
                <a:solidFill>
                  <a:srgbClr val="3333FF"/>
                </a:solidFill>
                <a:latin typeface="メイリオ" panose="020B0604030504040204" pitchFamily="50" charset="-128"/>
                <a:ea typeface="メイリオ" panose="020B0604030504040204" pitchFamily="50" charset="-128"/>
              </a:rPr>
              <a:t>　</a:t>
            </a:r>
            <a:r>
              <a:rPr kumimoji="1" lang="ja-JP" altLang="en-US" sz="1200" b="1" dirty="0" smtClean="0">
                <a:solidFill>
                  <a:srgbClr val="3333FF"/>
                </a:solidFill>
                <a:latin typeface="メイリオ" panose="020B0604030504040204" pitchFamily="50" charset="-128"/>
                <a:ea typeface="メイリオ" panose="020B0604030504040204" pitchFamily="50" charset="-128"/>
              </a:rPr>
              <a:t>・</a:t>
            </a:r>
            <a:r>
              <a:rPr kumimoji="1" lang="en-US" altLang="ja-JP" sz="1200" b="1" dirty="0" smtClean="0">
                <a:solidFill>
                  <a:srgbClr val="3333FF"/>
                </a:solidFill>
                <a:latin typeface="メイリオ" panose="020B0604030504040204" pitchFamily="50" charset="-128"/>
                <a:ea typeface="メイリオ" panose="020B0604030504040204" pitchFamily="50" charset="-128"/>
              </a:rPr>
              <a:t>3.0m~5.0</a:t>
            </a:r>
            <a:r>
              <a:rPr kumimoji="1" lang="ja-JP" altLang="en-US" sz="1200" b="1" dirty="0" smtClean="0">
                <a:solidFill>
                  <a:srgbClr val="3333FF"/>
                </a:solidFill>
                <a:latin typeface="メイリオ" panose="020B0604030504040204" pitchFamily="50" charset="-128"/>
                <a:ea typeface="メイリオ" panose="020B0604030504040204" pitchFamily="50" charset="-128"/>
              </a:rPr>
              <a:t>未満は２階が浸水</a:t>
            </a:r>
            <a:r>
              <a:rPr kumimoji="1" lang="ja-JP" altLang="en-US" sz="1200" dirty="0" smtClean="0">
                <a:solidFill>
                  <a:schemeClr val="tx1"/>
                </a:solidFill>
                <a:latin typeface="メイリオ" panose="020B0604030504040204" pitchFamily="50" charset="-128"/>
                <a:ea typeface="メイリオ" panose="020B0604030504040204" pitchFamily="50" charset="-128"/>
              </a:rPr>
              <a:t>　の可能性があります。</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pPr marL="171450" indent="-171450">
              <a:spcBef>
                <a:spcPts val="600"/>
              </a:spcBef>
              <a:buFont typeface="Wingdings" panose="05000000000000000000" pitchFamily="2" charset="2"/>
              <a:buChar char="u"/>
            </a:pPr>
            <a:r>
              <a:rPr kumimoji="1" lang="ja-JP" altLang="en-US" sz="1200" b="1" dirty="0" smtClean="0">
                <a:solidFill>
                  <a:srgbClr val="FF0000"/>
                </a:solidFill>
                <a:latin typeface="メイリオ" panose="020B0604030504040204" pitchFamily="50" charset="-128"/>
                <a:ea typeface="メイリオ" panose="020B0604030504040204" pitchFamily="50" charset="-128"/>
              </a:rPr>
              <a:t>家屋倒壊等氾濫想定区域は、特に建物等の危険度が高いです。</a:t>
            </a:r>
            <a:endParaRPr kumimoji="1" lang="ja-JP" altLang="en-US" sz="1200" b="1" dirty="0">
              <a:solidFill>
                <a:srgbClr val="FF0000"/>
              </a:solidFill>
              <a:latin typeface="メイリオ" panose="020B0604030504040204" pitchFamily="50" charset="-128"/>
              <a:ea typeface="メイリオ" panose="020B0604030504040204" pitchFamily="50" charset="-128"/>
            </a:endParaRPr>
          </a:p>
        </p:txBody>
      </p:sp>
      <p:sp>
        <p:nvSpPr>
          <p:cNvPr id="7" name="正方形/長方形 6"/>
          <p:cNvSpPr/>
          <p:nvPr/>
        </p:nvSpPr>
        <p:spPr>
          <a:xfrm>
            <a:off x="842452" y="2549519"/>
            <a:ext cx="3834448" cy="1125359"/>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55895" y="1852818"/>
            <a:ext cx="615553" cy="2067233"/>
          </a:xfrm>
          <a:prstGeom prst="rect">
            <a:avLst/>
          </a:prstGeom>
          <a:noFill/>
        </p:spPr>
        <p:txBody>
          <a:bodyPr vert="eaVert" wrap="none" rtlCol="0">
            <a:spAutoFit/>
          </a:bodyPr>
          <a:lstStyle/>
          <a:p>
            <a:r>
              <a:rPr kumimoji="1" lang="ja-JP" altLang="en-US" sz="1400" dirty="0" smtClean="0">
                <a:solidFill>
                  <a:srgbClr val="FF0000"/>
                </a:solidFill>
                <a:latin typeface="メイリオ" panose="020B0604030504040204" pitchFamily="50" charset="-128"/>
                <a:ea typeface="メイリオ" panose="020B0604030504040204" pitchFamily="50" charset="-128"/>
              </a:rPr>
              <a:t>特に危険な区域なため、</a:t>
            </a:r>
            <a:endParaRPr kumimoji="1" lang="en-US" altLang="ja-JP" sz="1400" dirty="0" smtClean="0">
              <a:solidFill>
                <a:srgbClr val="FF0000"/>
              </a:solidFill>
              <a:latin typeface="メイリオ" panose="020B0604030504040204" pitchFamily="50" charset="-128"/>
              <a:ea typeface="メイリオ" panose="020B0604030504040204" pitchFamily="50" charset="-128"/>
            </a:endParaRPr>
          </a:p>
          <a:p>
            <a:r>
              <a:rPr kumimoji="1" lang="ja-JP" altLang="en-US" sz="1400" dirty="0" smtClean="0">
                <a:solidFill>
                  <a:srgbClr val="FF0000"/>
                </a:solidFill>
                <a:latin typeface="メイリオ" panose="020B0604030504040204" pitchFamily="50" charset="-128"/>
                <a:ea typeface="メイリオ" panose="020B0604030504040204" pitchFamily="50" charset="-128"/>
              </a:rPr>
              <a:t>早めの避難が必要</a:t>
            </a:r>
            <a:endParaRPr kumimoji="1" lang="ja-JP" altLang="en-US" sz="1400" dirty="0">
              <a:solidFill>
                <a:srgbClr val="FF0000"/>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82488" y="922211"/>
            <a:ext cx="1005404" cy="584775"/>
          </a:xfrm>
          <a:prstGeom prst="rect">
            <a:avLst/>
          </a:prstGeom>
          <a:noFill/>
        </p:spPr>
        <p:txBody>
          <a:bodyPr wrap="none" rtlCol="0">
            <a:spAutoFit/>
          </a:bodyPr>
          <a:lstStyle/>
          <a:p>
            <a:pPr algn="r"/>
            <a:r>
              <a:rPr kumimoji="1" lang="ja-JP" altLang="en-US" sz="1600" b="1" dirty="0" smtClean="0">
                <a:solidFill>
                  <a:srgbClr val="FF0000"/>
                </a:solidFill>
                <a:latin typeface="メイリオ" panose="020B0604030504040204" pitchFamily="50" charset="-128"/>
                <a:ea typeface="メイリオ" panose="020B0604030504040204" pitchFamily="50" charset="-128"/>
              </a:rPr>
              <a:t>浸水深を</a:t>
            </a:r>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a:p>
            <a:pPr algn="r"/>
            <a:r>
              <a:rPr kumimoji="1" lang="ja-JP" altLang="en-US" sz="1600" b="1" dirty="0" smtClean="0">
                <a:solidFill>
                  <a:srgbClr val="FF0000"/>
                </a:solidFill>
                <a:latin typeface="メイリオ" panose="020B0604030504040204" pitchFamily="50" charset="-128"/>
                <a:ea typeface="メイリオ" panose="020B0604030504040204" pitchFamily="50" charset="-128"/>
              </a:rPr>
              <a:t>確認☛</a:t>
            </a:r>
            <a:endParaRPr kumimoji="1" lang="ja-JP" altLang="en-US" sz="1600" b="1" dirty="0">
              <a:solidFill>
                <a:srgbClr val="FF0000"/>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5079676" y="1621641"/>
            <a:ext cx="2320544" cy="520231"/>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下矢印 9"/>
          <p:cNvSpPr/>
          <p:nvPr/>
        </p:nvSpPr>
        <p:spPr>
          <a:xfrm rot="12494300">
            <a:off x="4692409" y="1979881"/>
            <a:ext cx="337043" cy="625759"/>
          </a:xfrm>
          <a:prstGeom prst="downArrow">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吹き出し 11"/>
          <p:cNvSpPr/>
          <p:nvPr/>
        </p:nvSpPr>
        <p:spPr>
          <a:xfrm>
            <a:off x="4877434" y="3844632"/>
            <a:ext cx="4914097" cy="2254313"/>
          </a:xfrm>
          <a:prstGeom prst="wedgeRoundRectCallout">
            <a:avLst>
              <a:gd name="adj1" fmla="val 36169"/>
              <a:gd name="adj2" fmla="val 48598"/>
              <a:gd name="adj3" fmla="val 16667"/>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600"/>
              </a:spcBef>
              <a:buFont typeface="Wingdings" panose="05000000000000000000" pitchFamily="2" charset="2"/>
              <a:buChar char="u"/>
            </a:pPr>
            <a:r>
              <a:rPr kumimoji="1" lang="ja-JP" altLang="en-US" sz="1200" dirty="0" smtClean="0">
                <a:solidFill>
                  <a:schemeClr val="tx1"/>
                </a:solidFill>
                <a:latin typeface="メイリオ" panose="020B0604030504040204" pitchFamily="50" charset="-128"/>
                <a:ea typeface="メイリオ" panose="020B0604030504040204" pitchFamily="50" charset="-128"/>
              </a:rPr>
              <a:t>浸水想定区域外の人は、むやみな外出を控え、屋内安全確保を行ってください。</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pPr marL="171450" indent="-171450">
              <a:spcBef>
                <a:spcPts val="600"/>
              </a:spcBef>
              <a:buFont typeface="Wingdings" panose="05000000000000000000" pitchFamily="2" charset="2"/>
              <a:buChar char="u"/>
            </a:pPr>
            <a:r>
              <a:rPr kumimoji="1" lang="ja-JP" altLang="en-US" sz="1200" b="1" dirty="0" smtClean="0">
                <a:solidFill>
                  <a:srgbClr val="FF0000"/>
                </a:solidFill>
                <a:latin typeface="メイリオ" panose="020B0604030504040204" pitchFamily="50" charset="-128"/>
                <a:ea typeface="メイリオ" panose="020B0604030504040204" pitchFamily="50" charset="-128"/>
              </a:rPr>
              <a:t>家屋倒壊等氾濫想定区域内にある場合は、早めの立ち退き避難</a:t>
            </a:r>
            <a:r>
              <a:rPr kumimoji="1" lang="ja-JP" altLang="en-US" sz="1200" dirty="0" smtClean="0">
                <a:solidFill>
                  <a:schemeClr val="tx1"/>
                </a:solidFill>
                <a:latin typeface="メイリオ" panose="020B0604030504040204" pitchFamily="50" charset="-128"/>
                <a:ea typeface="メイリオ" panose="020B0604030504040204" pitchFamily="50" charset="-128"/>
              </a:rPr>
              <a:t>をしてください。</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pPr marL="171450" indent="-171450">
              <a:spcBef>
                <a:spcPts val="600"/>
              </a:spcBef>
              <a:buFont typeface="Wingdings" panose="05000000000000000000" pitchFamily="2" charset="2"/>
              <a:buChar char="u"/>
            </a:pPr>
            <a:r>
              <a:rPr kumimoji="1" lang="ja-JP" altLang="en-US" sz="1200" dirty="0" smtClean="0">
                <a:solidFill>
                  <a:schemeClr val="tx1"/>
                </a:solidFill>
                <a:latin typeface="メイリオ" panose="020B0604030504040204" pitchFamily="50" charset="-128"/>
                <a:ea typeface="メイリオ" panose="020B0604030504040204" pitchFamily="50" charset="-128"/>
              </a:rPr>
              <a:t>自宅の浸水深と建物階数より、</a:t>
            </a:r>
            <a:r>
              <a:rPr kumimoji="1" lang="en-US" altLang="ja-JP" sz="1200" b="1" dirty="0" smtClean="0">
                <a:solidFill>
                  <a:srgbClr val="FF0000"/>
                </a:solidFill>
                <a:latin typeface="メイリオ" panose="020B0604030504040204" pitchFamily="50" charset="-128"/>
                <a:ea typeface="メイリオ" panose="020B0604030504040204" pitchFamily="50" charset="-128"/>
              </a:rPr>
              <a:t>『</a:t>
            </a:r>
            <a:r>
              <a:rPr kumimoji="1" lang="ja-JP" altLang="en-US" sz="1200" b="1" dirty="0" smtClean="0">
                <a:solidFill>
                  <a:srgbClr val="FF0000"/>
                </a:solidFill>
                <a:latin typeface="メイリオ" panose="020B0604030504040204" pitchFamily="50" charset="-128"/>
                <a:ea typeface="メイリオ" panose="020B0604030504040204" pitchFamily="50" charset="-128"/>
              </a:rPr>
              <a:t>屋内安全確保（垂直避難）</a:t>
            </a:r>
            <a:r>
              <a:rPr kumimoji="1" lang="en-US" altLang="ja-JP" sz="1200" b="1" dirty="0" smtClean="0">
                <a:solidFill>
                  <a:srgbClr val="FF0000"/>
                </a:solidFill>
                <a:latin typeface="メイリオ" panose="020B0604030504040204" pitchFamily="50" charset="-128"/>
                <a:ea typeface="メイリオ" panose="020B0604030504040204" pitchFamily="50" charset="-128"/>
              </a:rPr>
              <a:t>』</a:t>
            </a:r>
            <a:r>
              <a:rPr kumimoji="1" lang="ja-JP" altLang="en-US" sz="1200" b="1" dirty="0" smtClean="0">
                <a:solidFill>
                  <a:srgbClr val="FF0000"/>
                </a:solidFill>
                <a:latin typeface="メイリオ" panose="020B0604030504040204" pitchFamily="50" charset="-128"/>
                <a:ea typeface="メイリオ" panose="020B0604030504040204" pitchFamily="50" charset="-128"/>
              </a:rPr>
              <a:t>か</a:t>
            </a:r>
            <a:r>
              <a:rPr kumimoji="1" lang="en-US" altLang="ja-JP" sz="1200" b="1" dirty="0" smtClean="0">
                <a:solidFill>
                  <a:srgbClr val="FF0000"/>
                </a:solidFill>
                <a:latin typeface="メイリオ" panose="020B0604030504040204" pitchFamily="50" charset="-128"/>
                <a:ea typeface="メイリオ" panose="020B0604030504040204" pitchFamily="50" charset="-128"/>
              </a:rPr>
              <a:t>『</a:t>
            </a:r>
            <a:r>
              <a:rPr kumimoji="1" lang="ja-JP" altLang="en-US" sz="1200" b="1" dirty="0" smtClean="0">
                <a:solidFill>
                  <a:srgbClr val="FF0000"/>
                </a:solidFill>
                <a:latin typeface="メイリオ" panose="020B0604030504040204" pitchFamily="50" charset="-128"/>
                <a:ea typeface="メイリオ" panose="020B0604030504040204" pitchFamily="50" charset="-128"/>
              </a:rPr>
              <a:t>立ち退き避難（水平避難）</a:t>
            </a:r>
            <a:r>
              <a:rPr kumimoji="1" lang="en-US" altLang="ja-JP" sz="1200" b="1" dirty="0" smtClean="0">
                <a:solidFill>
                  <a:srgbClr val="FF0000"/>
                </a:solidFill>
                <a:latin typeface="メイリオ" panose="020B0604030504040204" pitchFamily="50" charset="-128"/>
                <a:ea typeface="メイリオ" panose="020B0604030504040204" pitchFamily="50" charset="-128"/>
              </a:rPr>
              <a:t>』</a:t>
            </a:r>
            <a:r>
              <a:rPr kumimoji="1" lang="ja-JP" altLang="en-US" sz="1200" b="1" dirty="0" smtClean="0">
                <a:solidFill>
                  <a:srgbClr val="FF0000"/>
                </a:solidFill>
                <a:latin typeface="メイリオ" panose="020B0604030504040204" pitchFamily="50" charset="-128"/>
                <a:ea typeface="メイリオ" panose="020B0604030504040204" pitchFamily="50" charset="-128"/>
              </a:rPr>
              <a:t>のどちらになるかを確認</a:t>
            </a:r>
            <a:r>
              <a:rPr kumimoji="1" lang="ja-JP" altLang="en-US" sz="1200" dirty="0" smtClean="0">
                <a:solidFill>
                  <a:schemeClr val="tx1"/>
                </a:solidFill>
                <a:latin typeface="メイリオ" panose="020B0604030504040204" pitchFamily="50" charset="-128"/>
                <a:ea typeface="メイリオ" panose="020B0604030504040204" pitchFamily="50" charset="-128"/>
              </a:rPr>
              <a:t>して、チェックしてください。</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pPr marL="171450" indent="-171450">
              <a:spcBef>
                <a:spcPts val="600"/>
              </a:spcBef>
              <a:buFont typeface="Wingdings" panose="05000000000000000000" pitchFamily="2" charset="2"/>
              <a:buChar char="u"/>
            </a:pPr>
            <a:r>
              <a:rPr kumimoji="1" lang="ja-JP" altLang="en-US" sz="1200" dirty="0" smtClean="0">
                <a:solidFill>
                  <a:schemeClr val="tx1"/>
                </a:solidFill>
                <a:latin typeface="メイリオ" panose="020B0604030504040204" pitchFamily="50" charset="-128"/>
                <a:ea typeface="メイリオ" panose="020B0604030504040204" pitchFamily="50" charset="-128"/>
              </a:rPr>
              <a:t>また、</a:t>
            </a:r>
            <a:r>
              <a:rPr kumimoji="1" lang="en-US" altLang="ja-JP" sz="1200" dirty="0" smtClean="0">
                <a:solidFill>
                  <a:schemeClr val="tx1"/>
                </a:solidFill>
                <a:latin typeface="メイリオ" panose="020B0604030504040204" pitchFamily="50" charset="-128"/>
                <a:ea typeface="メイリオ" panose="020B0604030504040204" pitchFamily="50" charset="-128"/>
              </a:rPr>
              <a:t>P69</a:t>
            </a:r>
            <a:r>
              <a:rPr kumimoji="1" lang="ja-JP" altLang="en-US" sz="1200" dirty="0" smtClean="0">
                <a:solidFill>
                  <a:schemeClr val="tx1"/>
                </a:solidFill>
                <a:latin typeface="メイリオ" panose="020B0604030504040204" pitchFamily="50" charset="-128"/>
                <a:ea typeface="メイリオ" panose="020B0604030504040204" pitchFamily="50" charset="-128"/>
              </a:rPr>
              <a:t>の「マイ・タイムライン」の⑩の欄にもチェックをしてください。</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4957212" y="144768"/>
            <a:ext cx="3835724" cy="336924"/>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8635204" y="1699270"/>
            <a:ext cx="949422" cy="830997"/>
          </a:xfrm>
          <a:prstGeom prst="rect">
            <a:avLst/>
          </a:prstGeom>
          <a:solidFill>
            <a:schemeClr val="bg1"/>
          </a:solidFill>
        </p:spPr>
        <p:txBody>
          <a:bodyPr wrap="none" lIns="0" rtlCol="0">
            <a:spAutoFit/>
          </a:bodyPr>
          <a:lstStyle/>
          <a:p>
            <a:r>
              <a:rPr kumimoji="1" lang="ja-JP" altLang="en-US" sz="1600" b="1" dirty="0" smtClean="0">
                <a:solidFill>
                  <a:srgbClr val="FF0000"/>
                </a:solidFill>
                <a:latin typeface="メイリオ" panose="020B0604030504040204" pitchFamily="50" charset="-128"/>
                <a:ea typeface="メイリオ" panose="020B0604030504040204" pitchFamily="50" charset="-128"/>
              </a:rPr>
              <a:t>☚早めの</a:t>
            </a:r>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a:p>
            <a:r>
              <a:rPr kumimoji="1" lang="ja-JP" altLang="en-US" sz="1600" b="1" dirty="0" smtClean="0">
                <a:solidFill>
                  <a:srgbClr val="FF0000"/>
                </a:solidFill>
                <a:latin typeface="メイリオ" panose="020B0604030504040204" pitchFamily="50" charset="-128"/>
                <a:ea typeface="メイリオ" panose="020B0604030504040204" pitchFamily="50" charset="-128"/>
              </a:rPr>
              <a:t>　避難</a:t>
            </a:r>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a:p>
            <a:r>
              <a:rPr kumimoji="1" lang="ja-JP" altLang="en-US" sz="1600" b="1" dirty="0">
                <a:solidFill>
                  <a:srgbClr val="FF0000"/>
                </a:solidFill>
                <a:latin typeface="メイリオ" panose="020B0604030504040204" pitchFamily="50" charset="-128"/>
                <a:ea typeface="メイリオ" panose="020B0604030504040204" pitchFamily="50" charset="-128"/>
              </a:rPr>
              <a:t>　</a:t>
            </a:r>
            <a:r>
              <a:rPr kumimoji="1" lang="ja-JP" altLang="en-US" sz="1600" b="1" dirty="0" smtClean="0">
                <a:solidFill>
                  <a:srgbClr val="FF0000"/>
                </a:solidFill>
                <a:latin typeface="メイリオ" panose="020B0604030504040204" pitchFamily="50" charset="-128"/>
                <a:ea typeface="メイリオ" panose="020B0604030504040204" pitchFamily="50" charset="-128"/>
              </a:rPr>
              <a:t>が必要</a:t>
            </a:r>
            <a:endParaRPr kumimoji="1" lang="ja-JP" altLang="en-US" sz="1600" b="1" dirty="0">
              <a:solidFill>
                <a:srgbClr val="FF0000"/>
              </a:solidFill>
              <a:latin typeface="メイリオ" panose="020B0604030504040204" pitchFamily="50" charset="-128"/>
              <a:ea typeface="メイリオ" panose="020B0604030504040204" pitchFamily="50" charset="-128"/>
            </a:endParaRPr>
          </a:p>
        </p:txBody>
      </p:sp>
      <p:sp>
        <p:nvSpPr>
          <p:cNvPr id="16" name="下矢印 15"/>
          <p:cNvSpPr/>
          <p:nvPr/>
        </p:nvSpPr>
        <p:spPr>
          <a:xfrm rot="16200000">
            <a:off x="378876" y="2868221"/>
            <a:ext cx="529832" cy="284702"/>
          </a:xfrm>
          <a:prstGeom prst="downArrow">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16"/>
          <p:cNvSpPr/>
          <p:nvPr/>
        </p:nvSpPr>
        <p:spPr>
          <a:xfrm rot="10800000">
            <a:off x="7120998" y="3635349"/>
            <a:ext cx="529832" cy="284702"/>
          </a:xfrm>
          <a:prstGeom prst="downArrow">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8844641" y="123286"/>
            <a:ext cx="1359791" cy="584775"/>
          </a:xfrm>
          <a:prstGeom prst="rect">
            <a:avLst/>
          </a:prstGeom>
          <a:solidFill>
            <a:schemeClr val="bg1"/>
          </a:solidFill>
        </p:spPr>
        <p:txBody>
          <a:bodyPr wrap="none" lIns="0" rtlCol="0">
            <a:spAutoFit/>
          </a:bodyPr>
          <a:lstStyle/>
          <a:p>
            <a:r>
              <a:rPr kumimoji="1" lang="ja-JP" altLang="en-US" sz="1600" b="1" dirty="0" smtClean="0">
                <a:solidFill>
                  <a:srgbClr val="FF0000"/>
                </a:solidFill>
                <a:latin typeface="メイリオ" panose="020B0604030504040204" pitchFamily="50" charset="-128"/>
                <a:ea typeface="メイリオ" panose="020B0604030504040204" pitchFamily="50" charset="-128"/>
              </a:rPr>
              <a:t>☚この頁の</a:t>
            </a:r>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a:p>
            <a:r>
              <a:rPr kumimoji="1" lang="ja-JP" altLang="en-US" sz="1600" b="1" dirty="0">
                <a:solidFill>
                  <a:srgbClr val="FF0000"/>
                </a:solidFill>
                <a:latin typeface="メイリオ" panose="020B0604030504040204" pitchFamily="50" charset="-128"/>
                <a:ea typeface="メイリオ" panose="020B0604030504040204" pitchFamily="50" charset="-128"/>
              </a:rPr>
              <a:t>　</a:t>
            </a:r>
            <a:r>
              <a:rPr kumimoji="1" lang="ja-JP" altLang="en-US" sz="1600" b="1" dirty="0" smtClean="0">
                <a:solidFill>
                  <a:srgbClr val="FF0000"/>
                </a:solidFill>
                <a:latin typeface="メイリオ" panose="020B0604030504040204" pitchFamily="50" charset="-128"/>
                <a:ea typeface="メイリオ" panose="020B0604030504040204" pitchFamily="50" charset="-128"/>
              </a:rPr>
              <a:t>ポイント　</a:t>
            </a:r>
            <a:endParaRPr kumimoji="1" lang="ja-JP" altLang="en-US" sz="1600" b="1" dirty="0">
              <a:solidFill>
                <a:srgbClr val="FF0000"/>
              </a:solidFill>
              <a:latin typeface="メイリオ" panose="020B0604030504040204" pitchFamily="50" charset="-128"/>
              <a:ea typeface="メイリオ" panose="020B0604030504040204" pitchFamily="50" charset="-128"/>
            </a:endParaRPr>
          </a:p>
        </p:txBody>
      </p:sp>
      <p:sp>
        <p:nvSpPr>
          <p:cNvPr id="14" name="スライド番号プレースホルダー 13"/>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081584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75607" y="1183821"/>
            <a:ext cx="8907236" cy="1110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1500" y="0"/>
            <a:ext cx="8690009" cy="6180364"/>
          </a:xfrm>
          <a:prstGeom prst="rect">
            <a:avLst/>
          </a:prstGeom>
        </p:spPr>
      </p:pic>
      <p:sp>
        <p:nvSpPr>
          <p:cNvPr id="7" name="正方形/長方形 6"/>
          <p:cNvSpPr/>
          <p:nvPr/>
        </p:nvSpPr>
        <p:spPr>
          <a:xfrm>
            <a:off x="7892142" y="3663043"/>
            <a:ext cx="1072244" cy="1243693"/>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角丸四角形吹き出し 7"/>
          <p:cNvSpPr/>
          <p:nvPr/>
        </p:nvSpPr>
        <p:spPr>
          <a:xfrm>
            <a:off x="7062107" y="2784021"/>
            <a:ext cx="1902279" cy="687051"/>
          </a:xfrm>
          <a:prstGeom prst="wedgeRoundRectCallout">
            <a:avLst>
              <a:gd name="adj1" fmla="val 44316"/>
              <a:gd name="adj2" fmla="val 122383"/>
              <a:gd name="adj3" fmla="val 16667"/>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メイリオ" panose="020B0604030504040204" pitchFamily="50" charset="-128"/>
                <a:ea typeface="メイリオ" panose="020B0604030504040204" pitchFamily="50" charset="-128"/>
              </a:rPr>
              <a:t>浸水深を確認</a:t>
            </a:r>
            <a:endParaRPr kumimoji="1" lang="en-US" altLang="ja-JP" sz="1600" dirty="0" smtClean="0">
              <a:solidFill>
                <a:schemeClr val="tx1"/>
              </a:solidFill>
              <a:latin typeface="メイリオ" panose="020B0604030504040204" pitchFamily="50" charset="-128"/>
              <a:ea typeface="メイリオ" panose="020B0604030504040204" pitchFamily="50" charset="-128"/>
            </a:endParaRPr>
          </a:p>
          <a:p>
            <a:r>
              <a:rPr kumimoji="1" lang="ja-JP" altLang="en-US" sz="1600" dirty="0" smtClean="0">
                <a:solidFill>
                  <a:schemeClr val="tx1"/>
                </a:solidFill>
                <a:latin typeface="メイリオ" panose="020B0604030504040204" pitchFamily="50" charset="-128"/>
                <a:ea typeface="メイリオ" panose="020B0604030504040204" pitchFamily="50" charset="-128"/>
              </a:rPr>
              <a:t>（色分けを確認）</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pic>
        <p:nvPicPr>
          <p:cNvPr id="10" name="図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2086817" y="3198686"/>
            <a:ext cx="1483089" cy="5356392"/>
          </a:xfrm>
          <a:prstGeom prst="rect">
            <a:avLst/>
          </a:prstGeom>
        </p:spPr>
      </p:pic>
      <p:cxnSp>
        <p:nvCxnSpPr>
          <p:cNvPr id="12" name="直線矢印コネクタ 11"/>
          <p:cNvCxnSpPr/>
          <p:nvPr/>
        </p:nvCxnSpPr>
        <p:spPr>
          <a:xfrm flipV="1">
            <a:off x="3314700" y="2849336"/>
            <a:ext cx="2922814" cy="237580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5065696" y="5135337"/>
            <a:ext cx="1154372" cy="1959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372492" y="3961723"/>
            <a:ext cx="1544012" cy="646331"/>
          </a:xfrm>
          <a:prstGeom prst="rect">
            <a:avLst/>
          </a:prstGeom>
          <a:solidFill>
            <a:srgbClr val="FFFF00"/>
          </a:solidFill>
          <a:ln w="57150">
            <a:solidFill>
              <a:srgbClr val="FF0000"/>
            </a:solidFill>
          </a:ln>
        </p:spPr>
        <p:txBody>
          <a:bodyPr wrap="none" rtlCol="0">
            <a:spAutoFit/>
          </a:bodyPr>
          <a:lstStyle/>
          <a:p>
            <a:r>
              <a:rPr kumimoji="1" lang="ja-JP" altLang="en-US" dirty="0" smtClean="0">
                <a:solidFill>
                  <a:srgbClr val="FF0000"/>
                </a:solidFill>
              </a:rPr>
              <a:t>赤い枠の中に</a:t>
            </a:r>
            <a:endParaRPr kumimoji="1" lang="en-US" altLang="ja-JP" dirty="0" smtClean="0">
              <a:solidFill>
                <a:srgbClr val="FF0000"/>
              </a:solidFill>
            </a:endParaRPr>
          </a:p>
          <a:p>
            <a:r>
              <a:rPr kumimoji="1" lang="ja-JP" altLang="en-US" dirty="0" smtClean="0">
                <a:solidFill>
                  <a:srgbClr val="FF0000"/>
                </a:solidFill>
              </a:rPr>
              <a:t>〇〇〇がある</a:t>
            </a:r>
            <a:endParaRPr kumimoji="1" lang="ja-JP" altLang="en-US" dirty="0">
              <a:solidFill>
                <a:srgbClr val="FF0000"/>
              </a:solidFill>
            </a:endParaRPr>
          </a:p>
        </p:txBody>
      </p:sp>
      <p:sp>
        <p:nvSpPr>
          <p:cNvPr id="18" name="テキスト ボックス 17"/>
          <p:cNvSpPr txBox="1"/>
          <p:nvPr/>
        </p:nvSpPr>
        <p:spPr>
          <a:xfrm>
            <a:off x="5642882" y="5460261"/>
            <a:ext cx="1544012" cy="646331"/>
          </a:xfrm>
          <a:prstGeom prst="rect">
            <a:avLst/>
          </a:prstGeom>
          <a:solidFill>
            <a:srgbClr val="FFFF00"/>
          </a:solidFill>
          <a:ln w="57150">
            <a:solidFill>
              <a:srgbClr val="FF0000"/>
            </a:solidFill>
          </a:ln>
        </p:spPr>
        <p:txBody>
          <a:bodyPr wrap="none" rtlCol="0">
            <a:spAutoFit/>
          </a:bodyPr>
          <a:lstStyle/>
          <a:p>
            <a:r>
              <a:rPr kumimoji="1" lang="ja-JP" altLang="en-US" dirty="0" smtClean="0">
                <a:solidFill>
                  <a:srgbClr val="FF0000"/>
                </a:solidFill>
              </a:rPr>
              <a:t>赤い枠の中に</a:t>
            </a:r>
            <a:endParaRPr kumimoji="1" lang="en-US" altLang="ja-JP" dirty="0" smtClean="0">
              <a:solidFill>
                <a:srgbClr val="FF0000"/>
              </a:solidFill>
            </a:endParaRPr>
          </a:p>
          <a:p>
            <a:r>
              <a:rPr kumimoji="1" lang="ja-JP" altLang="en-US" dirty="0" smtClean="0">
                <a:solidFill>
                  <a:srgbClr val="FF0000"/>
                </a:solidFill>
              </a:rPr>
              <a:t>斜線がある</a:t>
            </a:r>
            <a:endParaRPr kumimoji="1" lang="ja-JP" altLang="en-US" dirty="0"/>
          </a:p>
        </p:txBody>
      </p:sp>
      <p:sp>
        <p:nvSpPr>
          <p:cNvPr id="19" name="テキスト ボックス 18"/>
          <p:cNvSpPr txBox="1"/>
          <p:nvPr/>
        </p:nvSpPr>
        <p:spPr>
          <a:xfrm>
            <a:off x="7546354" y="4960186"/>
            <a:ext cx="2262158" cy="646331"/>
          </a:xfrm>
          <a:prstGeom prst="rect">
            <a:avLst/>
          </a:prstGeom>
          <a:solidFill>
            <a:srgbClr val="FFFF00"/>
          </a:solidFill>
          <a:ln w="57150">
            <a:solidFill>
              <a:srgbClr val="FF0000"/>
            </a:solidFill>
          </a:ln>
        </p:spPr>
        <p:txBody>
          <a:bodyPr wrap="none" rtlCol="0">
            <a:spAutoFit/>
          </a:bodyPr>
          <a:lstStyle/>
          <a:p>
            <a:pPr algn="ctr"/>
            <a:r>
              <a:rPr kumimoji="1" lang="ja-JP" altLang="en-US" dirty="0" smtClean="0"/>
              <a:t>土砂災害警戒区域等</a:t>
            </a:r>
            <a:endParaRPr kumimoji="1" lang="en-US" altLang="ja-JP" dirty="0" smtClean="0"/>
          </a:p>
          <a:p>
            <a:pPr algn="ctr"/>
            <a:r>
              <a:rPr kumimoji="1" lang="ja-JP" altLang="en-US" dirty="0" smtClean="0">
                <a:solidFill>
                  <a:srgbClr val="FF0000"/>
                </a:solidFill>
              </a:rPr>
              <a:t>（オレンジ色の枠）</a:t>
            </a:r>
            <a:endParaRPr kumimoji="1" lang="ja-JP" altLang="en-US" dirty="0">
              <a:solidFill>
                <a:srgbClr val="FF0000"/>
              </a:solidFill>
            </a:endParaRPr>
          </a:p>
        </p:txBody>
      </p:sp>
      <p:cxnSp>
        <p:nvCxnSpPr>
          <p:cNvPr id="20" name="直線矢印コネクタ 19"/>
          <p:cNvCxnSpPr/>
          <p:nvPr/>
        </p:nvCxnSpPr>
        <p:spPr>
          <a:xfrm flipV="1">
            <a:off x="8851185" y="4783035"/>
            <a:ext cx="0" cy="24740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flipV="1">
            <a:off x="7405006" y="4523537"/>
            <a:ext cx="487136" cy="2426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606925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6323"/>
            <a:ext cx="9362965" cy="2705921"/>
          </a:xfrm>
          <a:prstGeom prst="rect">
            <a:avLst/>
          </a:prstGeom>
        </p:spPr>
      </p:pic>
      <p:sp>
        <p:nvSpPr>
          <p:cNvPr id="18" name="角丸四角形 17"/>
          <p:cNvSpPr/>
          <p:nvPr/>
        </p:nvSpPr>
        <p:spPr>
          <a:xfrm>
            <a:off x="144937" y="2759139"/>
            <a:ext cx="4536394" cy="3813112"/>
          </a:xfrm>
          <a:prstGeom prst="roundRect">
            <a:avLst>
              <a:gd name="adj" fmla="val 6836"/>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5475861" y="2720880"/>
            <a:ext cx="4337610" cy="3296660"/>
          </a:xfrm>
          <a:prstGeom prst="roundRect">
            <a:avLst>
              <a:gd name="adj" fmla="val 6761"/>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236062" y="-58571"/>
            <a:ext cx="4542901" cy="182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5114395" y="1243611"/>
            <a:ext cx="909916" cy="918763"/>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角丸四角形吹き出し 8"/>
          <p:cNvSpPr/>
          <p:nvPr/>
        </p:nvSpPr>
        <p:spPr>
          <a:xfrm>
            <a:off x="102369" y="2679598"/>
            <a:ext cx="4578962" cy="3979620"/>
          </a:xfrm>
          <a:prstGeom prst="wedgeRoundRectCallout">
            <a:avLst>
              <a:gd name="adj1" fmla="val 48650"/>
              <a:gd name="adj2" fmla="val 46752"/>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71450" indent="-171450">
              <a:spcBef>
                <a:spcPts val="600"/>
              </a:spcBef>
              <a:buFont typeface="Wingdings" panose="05000000000000000000" pitchFamily="2" charset="2"/>
              <a:buChar char="u"/>
            </a:pPr>
            <a:r>
              <a:rPr kumimoji="1" lang="en-US" altLang="ja-JP" sz="1200" dirty="0" smtClean="0">
                <a:solidFill>
                  <a:schemeClr val="tx1"/>
                </a:solidFill>
                <a:latin typeface="メイリオ" panose="020B0604030504040204" pitchFamily="50" charset="-128"/>
                <a:ea typeface="メイリオ" panose="020B0604030504040204" pitchFamily="50" charset="-128"/>
              </a:rPr>
              <a:t>P15~P68</a:t>
            </a:r>
            <a:r>
              <a:rPr kumimoji="1" lang="ja-JP" altLang="en-US" sz="1200" dirty="0" smtClean="0">
                <a:solidFill>
                  <a:schemeClr val="tx1"/>
                </a:solidFill>
                <a:latin typeface="メイリオ" panose="020B0604030504040204" pitchFamily="50" charset="-128"/>
                <a:ea typeface="メイリオ" panose="020B0604030504040204" pitchFamily="50" charset="-128"/>
              </a:rPr>
              <a:t>の</a:t>
            </a:r>
            <a:r>
              <a:rPr kumimoji="1" lang="en-US" altLang="ja-JP" sz="1200" dirty="0" smtClean="0">
                <a:solidFill>
                  <a:schemeClr val="tx1"/>
                </a:solidFill>
                <a:latin typeface="メイリオ" panose="020B0604030504040204" pitchFamily="50" charset="-128"/>
                <a:ea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rPr>
              <a:t>ハザードマップ編（洪水・土砂災害）</a:t>
            </a:r>
            <a:r>
              <a:rPr kumimoji="1" lang="en-US" altLang="ja-JP" sz="1200" dirty="0" smtClean="0">
                <a:solidFill>
                  <a:schemeClr val="tx1"/>
                </a:solidFill>
                <a:latin typeface="メイリオ" panose="020B0604030504040204" pitchFamily="50" charset="-128"/>
                <a:ea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rPr>
              <a:t>における</a:t>
            </a:r>
            <a:r>
              <a:rPr kumimoji="1" lang="ja-JP" altLang="en-US" sz="1200" b="1" dirty="0" smtClean="0">
                <a:solidFill>
                  <a:srgbClr val="FF0000"/>
                </a:solidFill>
                <a:latin typeface="メイリオ" panose="020B0604030504040204" pitchFamily="50" charset="-128"/>
                <a:ea typeface="メイリオ" panose="020B0604030504040204" pitchFamily="50" charset="-128"/>
              </a:rPr>
              <a:t>自宅周辺の土砂災害警戒区域等を確認</a:t>
            </a:r>
            <a:r>
              <a:rPr kumimoji="1" lang="ja-JP" altLang="en-US" sz="1200" dirty="0" smtClean="0">
                <a:solidFill>
                  <a:schemeClr val="tx1"/>
                </a:solidFill>
                <a:latin typeface="メイリオ" panose="020B0604030504040204" pitchFamily="50" charset="-128"/>
                <a:ea typeface="メイリオ" panose="020B0604030504040204" pitchFamily="50" charset="-128"/>
              </a:rPr>
              <a:t>しましょう。</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pPr marL="171450" indent="-171450">
              <a:spcBef>
                <a:spcPts val="600"/>
              </a:spcBef>
              <a:buFont typeface="Wingdings" panose="05000000000000000000" pitchFamily="2" charset="2"/>
              <a:buChar char="u"/>
            </a:pPr>
            <a:r>
              <a:rPr kumimoji="1" lang="ja-JP" altLang="en-US" sz="1200" dirty="0" smtClean="0">
                <a:solidFill>
                  <a:schemeClr val="tx1"/>
                </a:solidFill>
                <a:latin typeface="メイリオ" panose="020B0604030504040204" pitchFamily="50" charset="-128"/>
                <a:ea typeface="メイリオ" panose="020B0604030504040204" pitchFamily="50" charset="-128"/>
              </a:rPr>
              <a:t>土砂災害には</a:t>
            </a:r>
            <a:r>
              <a:rPr kumimoji="1" lang="en-US" altLang="ja-JP" sz="1200" dirty="0" smtClean="0">
                <a:solidFill>
                  <a:schemeClr val="tx1"/>
                </a:solidFill>
                <a:latin typeface="メイリオ" panose="020B0604030504040204" pitchFamily="50" charset="-128"/>
                <a:ea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rPr>
              <a:t>土石流</a:t>
            </a:r>
            <a:r>
              <a:rPr kumimoji="1" lang="en-US" altLang="ja-JP" sz="1200" dirty="0" smtClean="0">
                <a:solidFill>
                  <a:schemeClr val="tx1"/>
                </a:solidFill>
                <a:latin typeface="メイリオ" panose="020B0604030504040204" pitchFamily="50" charset="-128"/>
                <a:ea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rPr>
              <a:t>がけ崩れ</a:t>
            </a:r>
            <a:r>
              <a:rPr kumimoji="1" lang="en-US" altLang="ja-JP" sz="1200" dirty="0" smtClean="0">
                <a:solidFill>
                  <a:schemeClr val="tx1"/>
                </a:solidFill>
                <a:latin typeface="メイリオ" panose="020B0604030504040204" pitchFamily="50" charset="-128"/>
                <a:ea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rPr>
              <a:t>地すべり</a:t>
            </a:r>
            <a:r>
              <a:rPr kumimoji="1" lang="en-US" altLang="ja-JP" sz="1200" dirty="0" smtClean="0">
                <a:solidFill>
                  <a:schemeClr val="tx1"/>
                </a:solidFill>
                <a:latin typeface="メイリオ" panose="020B0604030504040204" pitchFamily="50" charset="-128"/>
                <a:ea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rPr>
              <a:t>の三種類があります。</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pPr marL="171450" indent="-171450">
              <a:spcBef>
                <a:spcPts val="600"/>
              </a:spcBef>
              <a:buFont typeface="Wingdings" panose="05000000000000000000" pitchFamily="2" charset="2"/>
              <a:buChar char="u"/>
            </a:pPr>
            <a:r>
              <a:rPr kumimoji="1" lang="en-US" altLang="ja-JP" sz="1200" b="1" dirty="0" smtClean="0">
                <a:solidFill>
                  <a:schemeClr val="tx1"/>
                </a:solidFill>
                <a:latin typeface="メイリオ" panose="020B0604030504040204" pitchFamily="50" charset="-128"/>
                <a:ea typeface="メイリオ" panose="020B0604030504040204" pitchFamily="50" charset="-128"/>
              </a:rPr>
              <a:t>【</a:t>
            </a:r>
            <a:r>
              <a:rPr kumimoji="1" lang="ja-JP" altLang="en-US" sz="1200" b="1" dirty="0" smtClean="0">
                <a:solidFill>
                  <a:schemeClr val="tx1"/>
                </a:solidFill>
                <a:latin typeface="メイリオ" panose="020B0604030504040204" pitchFamily="50" charset="-128"/>
                <a:ea typeface="メイリオ" panose="020B0604030504040204" pitchFamily="50" charset="-128"/>
              </a:rPr>
              <a:t>土石流</a:t>
            </a:r>
            <a:r>
              <a:rPr kumimoji="1" lang="en-US" altLang="ja-JP" sz="1200" b="1" dirty="0" smtClean="0">
                <a:solidFill>
                  <a:schemeClr val="tx1"/>
                </a:solidFill>
                <a:latin typeface="メイリオ" panose="020B0604030504040204" pitchFamily="50" charset="-128"/>
                <a:ea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rPr>
              <a:t>は、雨で崩れた土砂や砂が</a:t>
            </a:r>
            <a:r>
              <a:rPr kumimoji="1" lang="ja-JP" altLang="en-US" sz="1200" b="1" dirty="0" smtClean="0">
                <a:solidFill>
                  <a:srgbClr val="FF0000"/>
                </a:solidFill>
                <a:latin typeface="メイリオ" panose="020B0604030504040204" pitchFamily="50" charset="-128"/>
                <a:ea typeface="メイリオ" panose="020B0604030504040204" pitchFamily="50" charset="-128"/>
              </a:rPr>
              <a:t>一気に押し寄せてくる</a:t>
            </a:r>
            <a:r>
              <a:rPr kumimoji="1" lang="ja-JP" altLang="en-US" sz="1200" dirty="0" smtClean="0">
                <a:solidFill>
                  <a:schemeClr val="tx1"/>
                </a:solidFill>
                <a:latin typeface="メイリオ" panose="020B0604030504040204" pitchFamily="50" charset="-128"/>
                <a:ea typeface="メイリオ" panose="020B0604030504040204" pitchFamily="50" charset="-128"/>
              </a:rPr>
              <a:t>とともに、</a:t>
            </a:r>
            <a:r>
              <a:rPr kumimoji="1" lang="ja-JP" altLang="en-US" sz="1200" b="1" dirty="0" smtClean="0">
                <a:solidFill>
                  <a:srgbClr val="FF0000"/>
                </a:solidFill>
                <a:latin typeface="メイリオ" panose="020B0604030504040204" pitchFamily="50" charset="-128"/>
                <a:ea typeface="メイリオ" panose="020B0604030504040204" pitchFamily="50" charset="-128"/>
              </a:rPr>
              <a:t>広域的な被害が発生</a:t>
            </a:r>
            <a:r>
              <a:rPr kumimoji="1" lang="ja-JP" altLang="en-US" sz="1200" dirty="0" smtClean="0">
                <a:solidFill>
                  <a:schemeClr val="tx1"/>
                </a:solidFill>
                <a:latin typeface="メイリオ" panose="020B0604030504040204" pitchFamily="50" charset="-128"/>
                <a:ea typeface="メイリオ" panose="020B0604030504040204" pitchFamily="50" charset="-128"/>
              </a:rPr>
              <a:t>します。</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pPr marL="171450" indent="-171450">
              <a:spcBef>
                <a:spcPts val="600"/>
              </a:spcBef>
              <a:buFont typeface="Wingdings" panose="05000000000000000000" pitchFamily="2" charset="2"/>
              <a:buChar char="u"/>
            </a:pPr>
            <a:r>
              <a:rPr kumimoji="1" lang="en-US" altLang="ja-JP" sz="1200" b="1" dirty="0" smtClean="0">
                <a:solidFill>
                  <a:schemeClr val="tx1"/>
                </a:solidFill>
                <a:latin typeface="メイリオ" panose="020B0604030504040204" pitchFamily="50" charset="-128"/>
                <a:ea typeface="メイリオ" panose="020B0604030504040204" pitchFamily="50" charset="-128"/>
              </a:rPr>
              <a:t>【</a:t>
            </a:r>
            <a:r>
              <a:rPr kumimoji="1" lang="ja-JP" altLang="en-US" sz="1200" b="1" dirty="0" smtClean="0">
                <a:solidFill>
                  <a:schemeClr val="tx1"/>
                </a:solidFill>
                <a:latin typeface="メイリオ" panose="020B0604030504040204" pitchFamily="50" charset="-128"/>
                <a:ea typeface="メイリオ" panose="020B0604030504040204" pitchFamily="50" charset="-128"/>
              </a:rPr>
              <a:t>がけ崩れ</a:t>
            </a:r>
            <a:r>
              <a:rPr kumimoji="1" lang="en-US" altLang="ja-JP" sz="1200" b="1" dirty="0" smtClean="0">
                <a:solidFill>
                  <a:schemeClr val="tx1"/>
                </a:solidFill>
                <a:latin typeface="メイリオ" panose="020B0604030504040204" pitchFamily="50" charset="-128"/>
                <a:ea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rPr>
              <a:t>は、斜面が一気に崩壊する現象で、がけの高さの</a:t>
            </a:r>
            <a:r>
              <a:rPr kumimoji="1" lang="ja-JP" altLang="en-US" sz="1200" b="1" dirty="0" smtClean="0">
                <a:solidFill>
                  <a:schemeClr val="tx1"/>
                </a:solidFill>
                <a:latin typeface="メイリオ" panose="020B0604030504040204" pitchFamily="50" charset="-128"/>
                <a:ea typeface="メイリオ" panose="020B0604030504040204" pitchFamily="50" charset="-128"/>
              </a:rPr>
              <a:t>２倍の距離まで土砂が崩れてきます</a:t>
            </a:r>
            <a:r>
              <a:rPr kumimoji="1" lang="ja-JP" altLang="en-US" sz="1200" dirty="0" smtClean="0">
                <a:solidFill>
                  <a:schemeClr val="tx1"/>
                </a:solidFill>
                <a:latin typeface="メイリオ" panose="020B0604030504040204" pitchFamily="50" charset="-128"/>
                <a:ea typeface="メイリオ" panose="020B0604030504040204" pitchFamily="50" charset="-128"/>
              </a:rPr>
              <a:t>。土石流に比べて、</a:t>
            </a:r>
            <a:r>
              <a:rPr kumimoji="1" lang="ja-JP" altLang="en-US" sz="1200" b="1" dirty="0">
                <a:solidFill>
                  <a:srgbClr val="FF0000"/>
                </a:solidFill>
                <a:latin typeface="メイリオ" panose="020B0604030504040204" pitchFamily="50" charset="-128"/>
                <a:ea typeface="メイリオ" panose="020B0604030504040204" pitchFamily="50" charset="-128"/>
              </a:rPr>
              <a:t>局所的な</a:t>
            </a:r>
            <a:r>
              <a:rPr kumimoji="1" lang="ja-JP" altLang="en-US" sz="1200" b="1" dirty="0" smtClean="0">
                <a:solidFill>
                  <a:srgbClr val="FF0000"/>
                </a:solidFill>
                <a:latin typeface="メイリオ" panose="020B0604030504040204" pitchFamily="50" charset="-128"/>
                <a:ea typeface="メイリオ" panose="020B0604030504040204" pitchFamily="50" charset="-128"/>
              </a:rPr>
              <a:t>被害が発生</a:t>
            </a:r>
            <a:r>
              <a:rPr kumimoji="1" lang="ja-JP" altLang="en-US" sz="1200" dirty="0" smtClean="0">
                <a:solidFill>
                  <a:schemeClr val="tx1"/>
                </a:solidFill>
                <a:latin typeface="メイリオ" panose="020B0604030504040204" pitchFamily="50" charset="-128"/>
                <a:ea typeface="メイリオ" panose="020B0604030504040204" pitchFamily="50" charset="-128"/>
              </a:rPr>
              <a:t>します。</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pPr marL="171450" indent="-171450">
              <a:spcBef>
                <a:spcPts val="600"/>
              </a:spcBef>
              <a:buFont typeface="Wingdings" panose="05000000000000000000" pitchFamily="2" charset="2"/>
              <a:buChar char="u"/>
            </a:pPr>
            <a:r>
              <a:rPr kumimoji="1" lang="en-US" altLang="ja-JP" sz="1200" b="1" dirty="0" smtClean="0">
                <a:solidFill>
                  <a:schemeClr val="tx1"/>
                </a:solidFill>
                <a:latin typeface="メイリオ" panose="020B0604030504040204" pitchFamily="50" charset="-128"/>
                <a:ea typeface="メイリオ" panose="020B0604030504040204" pitchFamily="50" charset="-128"/>
              </a:rPr>
              <a:t>【</a:t>
            </a:r>
            <a:r>
              <a:rPr kumimoji="1" lang="ja-JP" altLang="en-US" sz="1200" b="1" dirty="0" smtClean="0">
                <a:solidFill>
                  <a:schemeClr val="tx1"/>
                </a:solidFill>
                <a:latin typeface="メイリオ" panose="020B0604030504040204" pitchFamily="50" charset="-128"/>
                <a:ea typeface="メイリオ" panose="020B0604030504040204" pitchFamily="50" charset="-128"/>
              </a:rPr>
              <a:t>地すべり</a:t>
            </a:r>
            <a:r>
              <a:rPr kumimoji="1" lang="en-US" altLang="ja-JP" sz="1200" b="1" dirty="0" smtClean="0">
                <a:solidFill>
                  <a:schemeClr val="tx1"/>
                </a:solidFill>
                <a:latin typeface="メイリオ" panose="020B0604030504040204" pitchFamily="50" charset="-128"/>
                <a:ea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rPr>
              <a:t>は、</a:t>
            </a:r>
            <a:r>
              <a:rPr kumimoji="1" lang="en-US" altLang="ja-JP" sz="1200" dirty="0" smtClean="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土石流</a:t>
            </a:r>
            <a:r>
              <a:rPr kumimoji="1" lang="en-US" altLang="ja-JP" sz="1200" dirty="0" smtClean="0">
                <a:solidFill>
                  <a:schemeClr val="tx1"/>
                </a:solidFill>
                <a:latin typeface="メイリオ" panose="020B0604030504040204" pitchFamily="50" charset="-128"/>
                <a:ea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rPr>
              <a:t>と</a:t>
            </a:r>
            <a:r>
              <a:rPr kumimoji="1" lang="en-US" altLang="ja-JP" sz="1200" dirty="0" smtClean="0">
                <a:solidFill>
                  <a:schemeClr val="tx1"/>
                </a:solidFill>
                <a:latin typeface="メイリオ" panose="020B0604030504040204" pitchFamily="50" charset="-128"/>
                <a:ea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rPr>
              <a:t>がけ崩れ</a:t>
            </a:r>
            <a:r>
              <a:rPr kumimoji="1" lang="en-US" altLang="ja-JP" sz="1200" dirty="0" smtClean="0">
                <a:solidFill>
                  <a:schemeClr val="tx1"/>
                </a:solidFill>
                <a:latin typeface="メイリオ" panose="020B0604030504040204" pitchFamily="50" charset="-128"/>
                <a:ea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rPr>
              <a:t>に比べて、ゆっくりとした速さで、</a:t>
            </a:r>
            <a:r>
              <a:rPr kumimoji="1" lang="ja-JP" altLang="en-US" sz="1200" b="1" dirty="0">
                <a:solidFill>
                  <a:srgbClr val="FF0000"/>
                </a:solidFill>
                <a:latin typeface="メイリオ" panose="020B0604030504040204" pitchFamily="50" charset="-128"/>
                <a:ea typeface="メイリオ" panose="020B0604030504040204" pitchFamily="50" charset="-128"/>
              </a:rPr>
              <a:t>広範囲な被害が発生</a:t>
            </a:r>
            <a:r>
              <a:rPr kumimoji="1" lang="ja-JP" altLang="en-US" sz="1200" dirty="0" smtClean="0">
                <a:solidFill>
                  <a:schemeClr val="tx1"/>
                </a:solidFill>
                <a:latin typeface="メイリオ" panose="020B0604030504040204" pitchFamily="50" charset="-128"/>
                <a:ea typeface="メイリオ" panose="020B0604030504040204" pitchFamily="50" charset="-128"/>
              </a:rPr>
              <a:t>します。</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pPr marL="171450" indent="-171450">
              <a:spcBef>
                <a:spcPts val="600"/>
              </a:spcBef>
              <a:buFont typeface="Wingdings" panose="05000000000000000000" pitchFamily="2" charset="2"/>
              <a:buChar char="u"/>
            </a:pPr>
            <a:r>
              <a:rPr kumimoji="1" lang="ja-JP" altLang="en-US" sz="1200" b="1" dirty="0" smtClean="0">
                <a:solidFill>
                  <a:schemeClr val="tx1"/>
                </a:solidFill>
                <a:latin typeface="メイリオ" panose="020B0604030504040204" pitchFamily="50" charset="-128"/>
                <a:ea typeface="メイリオ" panose="020B0604030504040204" pitchFamily="50" charset="-128"/>
              </a:rPr>
              <a:t>土砂災害警戒区域（通称：イエローゾーン）</a:t>
            </a:r>
            <a:r>
              <a:rPr kumimoji="1" lang="ja-JP" altLang="en-US" sz="1200" dirty="0" smtClean="0">
                <a:solidFill>
                  <a:schemeClr val="tx1"/>
                </a:solidFill>
                <a:latin typeface="メイリオ" panose="020B0604030504040204" pitchFamily="50" charset="-128"/>
                <a:ea typeface="メイリオ" panose="020B0604030504040204" pitchFamily="50" charset="-128"/>
              </a:rPr>
              <a:t>内において、木造家屋等が土石等により崩壊し、命に危険を及ぼす範囲は</a:t>
            </a:r>
            <a:r>
              <a:rPr kumimoji="1" lang="ja-JP" altLang="en-US" sz="1200" b="1" dirty="0" smtClean="0">
                <a:solidFill>
                  <a:schemeClr val="tx1"/>
                </a:solidFill>
                <a:latin typeface="メイリオ" panose="020B0604030504040204" pitchFamily="50" charset="-128"/>
                <a:ea typeface="メイリオ" panose="020B0604030504040204" pitchFamily="50" charset="-128"/>
              </a:rPr>
              <a:t>土砂災害特別警戒区域（通称：レッドゾーン）</a:t>
            </a:r>
            <a:r>
              <a:rPr kumimoji="1" lang="ja-JP" altLang="en-US" sz="1200" dirty="0" smtClean="0">
                <a:solidFill>
                  <a:schemeClr val="tx1"/>
                </a:solidFill>
                <a:latin typeface="メイリオ" panose="020B0604030504040204" pitchFamily="50" charset="-128"/>
                <a:ea typeface="メイリオ" panose="020B0604030504040204" pitchFamily="50" charset="-128"/>
              </a:rPr>
              <a:t>として、土砂災害防止法によって指定されています。</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pPr marL="171450" indent="-171450">
              <a:spcBef>
                <a:spcPts val="600"/>
              </a:spcBef>
              <a:buFont typeface="Wingdings" panose="05000000000000000000" pitchFamily="2" charset="2"/>
              <a:buChar char="u"/>
            </a:pPr>
            <a:r>
              <a:rPr kumimoji="1" lang="ja-JP" altLang="en-US" sz="1200" dirty="0" smtClean="0">
                <a:solidFill>
                  <a:schemeClr val="tx1"/>
                </a:solidFill>
                <a:latin typeface="メイリオ" panose="020B0604030504040204" pitchFamily="50" charset="-128"/>
                <a:ea typeface="メイリオ" panose="020B0604030504040204" pitchFamily="50" charset="-128"/>
              </a:rPr>
              <a:t>法指定区域は、「とっとり</a:t>
            </a:r>
            <a:r>
              <a:rPr kumimoji="1" lang="en-US" altLang="ja-JP" sz="1200" dirty="0" smtClean="0">
                <a:solidFill>
                  <a:schemeClr val="tx1"/>
                </a:solidFill>
                <a:latin typeface="メイリオ" panose="020B0604030504040204" pitchFamily="50" charset="-128"/>
                <a:ea typeface="メイリオ" panose="020B0604030504040204" pitchFamily="50" charset="-128"/>
              </a:rPr>
              <a:t>WEB</a:t>
            </a:r>
            <a:r>
              <a:rPr kumimoji="1" lang="ja-JP" altLang="en-US" sz="1200" dirty="0" smtClean="0">
                <a:solidFill>
                  <a:schemeClr val="tx1"/>
                </a:solidFill>
                <a:latin typeface="メイリオ" panose="020B0604030504040204" pitchFamily="50" charset="-128"/>
                <a:ea typeface="メイリオ" panose="020B0604030504040204" pitchFamily="50" charset="-128"/>
              </a:rPr>
              <a:t>マップ」で確認できますので、隣近所の方と確認してみてください。</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10" name="下矢印 9"/>
          <p:cNvSpPr/>
          <p:nvPr/>
        </p:nvSpPr>
        <p:spPr>
          <a:xfrm rot="10800000">
            <a:off x="2240576" y="2543483"/>
            <a:ext cx="529832" cy="284702"/>
          </a:xfrm>
          <a:prstGeom prst="downArrow">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36062" y="5229202"/>
            <a:ext cx="4246485" cy="803850"/>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2" name="カギ線コネクタ 11"/>
          <p:cNvCxnSpPr>
            <a:stCxn id="11" idx="3"/>
          </p:cNvCxnSpPr>
          <p:nvPr/>
        </p:nvCxnSpPr>
        <p:spPr>
          <a:xfrm flipV="1">
            <a:off x="4482547" y="2162377"/>
            <a:ext cx="734685" cy="3468750"/>
          </a:xfrm>
          <a:prstGeom prst="bentConnector2">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角丸四角形吹き出し 14"/>
          <p:cNvSpPr/>
          <p:nvPr/>
        </p:nvSpPr>
        <p:spPr>
          <a:xfrm>
            <a:off x="5475861" y="2705368"/>
            <a:ext cx="4337610" cy="3327684"/>
          </a:xfrm>
          <a:prstGeom prst="wedgeRoundRectCallout">
            <a:avLst>
              <a:gd name="adj1" fmla="val 36169"/>
              <a:gd name="adj2" fmla="val 48598"/>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600"/>
              </a:spcBef>
              <a:buFont typeface="Wingdings" panose="05000000000000000000" pitchFamily="2" charset="2"/>
              <a:buChar char="u"/>
            </a:pPr>
            <a:r>
              <a:rPr kumimoji="1" lang="ja-JP" altLang="en-US" sz="1200" dirty="0" smtClean="0">
                <a:solidFill>
                  <a:schemeClr val="tx1"/>
                </a:solidFill>
                <a:latin typeface="メイリオ" panose="020B0604030504040204" pitchFamily="50" charset="-128"/>
                <a:ea typeface="メイリオ" panose="020B0604030504040204" pitchFamily="50" charset="-128"/>
              </a:rPr>
              <a:t>ハザードマップでは、土砂災害警戒区域と土砂災害特別警戒区域の総称である</a:t>
            </a:r>
            <a:r>
              <a:rPr kumimoji="1" lang="en-US" altLang="ja-JP" sz="1200" b="1" dirty="0" smtClean="0">
                <a:solidFill>
                  <a:schemeClr val="tx1"/>
                </a:solidFill>
                <a:latin typeface="メイリオ" panose="020B0604030504040204" pitchFamily="50" charset="-128"/>
                <a:ea typeface="メイリオ" panose="020B0604030504040204" pitchFamily="50" charset="-128"/>
              </a:rPr>
              <a:t>【</a:t>
            </a:r>
            <a:r>
              <a:rPr kumimoji="1" lang="ja-JP" altLang="en-US" sz="1200" b="1" dirty="0" smtClean="0">
                <a:solidFill>
                  <a:schemeClr val="tx1"/>
                </a:solidFill>
                <a:latin typeface="メイリオ" panose="020B0604030504040204" pitchFamily="50" charset="-128"/>
                <a:ea typeface="メイリオ" panose="020B0604030504040204" pitchFamily="50" charset="-128"/>
              </a:rPr>
              <a:t>土砂災害警戒区域等</a:t>
            </a:r>
            <a:r>
              <a:rPr kumimoji="1" lang="en-US" altLang="ja-JP" sz="1200" b="1" dirty="0" smtClean="0">
                <a:solidFill>
                  <a:schemeClr val="tx1"/>
                </a:solidFill>
                <a:latin typeface="メイリオ" panose="020B0604030504040204" pitchFamily="50" charset="-128"/>
                <a:ea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rPr>
              <a:t>について、</a:t>
            </a:r>
            <a:r>
              <a:rPr kumimoji="1" lang="ja-JP" altLang="en-US" sz="1200" b="1" dirty="0" smtClean="0">
                <a:solidFill>
                  <a:schemeClr val="tx1"/>
                </a:solidFill>
                <a:latin typeface="メイリオ" panose="020B0604030504040204" pitchFamily="50" charset="-128"/>
                <a:ea typeface="メイリオ" panose="020B0604030504040204" pitchFamily="50" charset="-128"/>
              </a:rPr>
              <a:t>早めの避難が必要な区域（オレンジ色）としてまとめて記載</a:t>
            </a:r>
            <a:r>
              <a:rPr kumimoji="1" lang="ja-JP" altLang="en-US" sz="1200" dirty="0" smtClean="0">
                <a:solidFill>
                  <a:schemeClr val="tx1"/>
                </a:solidFill>
                <a:latin typeface="メイリオ" panose="020B0604030504040204" pitchFamily="50" charset="-128"/>
                <a:ea typeface="メイリオ" panose="020B0604030504040204" pitchFamily="50" charset="-128"/>
              </a:rPr>
              <a:t>しています。</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pPr marL="171450" indent="-171450">
              <a:spcBef>
                <a:spcPts val="600"/>
              </a:spcBef>
              <a:buFont typeface="Wingdings" panose="05000000000000000000" pitchFamily="2" charset="2"/>
              <a:buChar char="u"/>
            </a:pP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pPr marL="171450" lvl="0" indent="-171450">
              <a:spcBef>
                <a:spcPts val="600"/>
              </a:spcBef>
              <a:buFont typeface="Wingdings" panose="05000000000000000000" pitchFamily="2" charset="2"/>
              <a:buChar char="u"/>
            </a:pPr>
            <a:r>
              <a:rPr kumimoji="1" lang="en-US" altLang="ja-JP" sz="1200" dirty="0" smtClean="0">
                <a:solidFill>
                  <a:schemeClr val="tx1"/>
                </a:solidFill>
                <a:latin typeface="メイリオ" panose="020B0604030504040204" pitchFamily="50" charset="-128"/>
                <a:ea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rPr>
              <a:t>土砂災害警戒区域等</a:t>
            </a:r>
            <a:r>
              <a:rPr kumimoji="1" lang="en-US" altLang="ja-JP" sz="1200" dirty="0" smtClean="0">
                <a:solidFill>
                  <a:schemeClr val="tx1"/>
                </a:solidFill>
                <a:latin typeface="メイリオ" panose="020B0604030504040204" pitchFamily="50" charset="-128"/>
                <a:ea typeface="メイリオ" panose="020B0604030504040204" pitchFamily="50" charset="-128"/>
              </a:rPr>
              <a:t>】</a:t>
            </a:r>
            <a:r>
              <a:rPr kumimoji="1" lang="ja-JP" altLang="en-US" sz="1200" dirty="0" smtClean="0">
                <a:solidFill>
                  <a:prstClr val="black"/>
                </a:solidFill>
                <a:latin typeface="メイリオ" panose="020B0604030504040204" pitchFamily="50" charset="-128"/>
                <a:ea typeface="メイリオ" panose="020B0604030504040204" pitchFamily="50" charset="-128"/>
              </a:rPr>
              <a:t>外</a:t>
            </a:r>
            <a:r>
              <a:rPr kumimoji="1" lang="ja-JP" altLang="en-US" sz="1200" dirty="0">
                <a:solidFill>
                  <a:prstClr val="black"/>
                </a:solidFill>
                <a:latin typeface="メイリオ" panose="020B0604030504040204" pitchFamily="50" charset="-128"/>
                <a:ea typeface="メイリオ" panose="020B0604030504040204" pitchFamily="50" charset="-128"/>
              </a:rPr>
              <a:t>の人は、むやみな外出を控え、屋内安全確保を行ってください。</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marL="171450" lvl="0" indent="-171450">
              <a:spcBef>
                <a:spcPts val="600"/>
              </a:spcBef>
              <a:buFont typeface="Wingdings" panose="05000000000000000000" pitchFamily="2" charset="2"/>
              <a:buChar char="u"/>
            </a:pPr>
            <a:r>
              <a:rPr kumimoji="1" lang="en-US" altLang="ja-JP" sz="1200" b="1" dirty="0" smtClean="0">
                <a:solidFill>
                  <a:srgbClr val="FF0000"/>
                </a:solidFill>
                <a:latin typeface="メイリオ" panose="020B0604030504040204" pitchFamily="50" charset="-128"/>
                <a:ea typeface="メイリオ" panose="020B0604030504040204" pitchFamily="50" charset="-128"/>
              </a:rPr>
              <a:t>【</a:t>
            </a:r>
            <a:r>
              <a:rPr kumimoji="1" lang="ja-JP" altLang="en-US" sz="1200" b="1" dirty="0" smtClean="0">
                <a:solidFill>
                  <a:srgbClr val="FF0000"/>
                </a:solidFill>
                <a:latin typeface="メイリオ" panose="020B0604030504040204" pitchFamily="50" charset="-128"/>
                <a:ea typeface="メイリオ" panose="020B0604030504040204" pitchFamily="50" charset="-128"/>
              </a:rPr>
              <a:t>土砂災害警戒区域等</a:t>
            </a:r>
            <a:r>
              <a:rPr kumimoji="1" lang="en-US" altLang="ja-JP" sz="1200" b="1" dirty="0" smtClean="0">
                <a:solidFill>
                  <a:srgbClr val="FF0000"/>
                </a:solidFill>
                <a:latin typeface="メイリオ" panose="020B0604030504040204" pitchFamily="50" charset="-128"/>
                <a:ea typeface="メイリオ" panose="020B0604030504040204" pitchFamily="50" charset="-128"/>
              </a:rPr>
              <a:t>】</a:t>
            </a:r>
            <a:r>
              <a:rPr kumimoji="1" lang="ja-JP" altLang="en-US" sz="1200" b="1" dirty="0" smtClean="0">
                <a:solidFill>
                  <a:srgbClr val="FF0000"/>
                </a:solidFill>
                <a:latin typeface="メイリオ" panose="020B0604030504040204" pitchFamily="50" charset="-128"/>
                <a:ea typeface="メイリオ" panose="020B0604030504040204" pitchFamily="50" charset="-128"/>
              </a:rPr>
              <a:t>内</a:t>
            </a:r>
            <a:r>
              <a:rPr kumimoji="1" lang="ja-JP" altLang="en-US" sz="1200" b="1" dirty="0">
                <a:solidFill>
                  <a:srgbClr val="FF0000"/>
                </a:solidFill>
                <a:latin typeface="メイリオ" panose="020B0604030504040204" pitchFamily="50" charset="-128"/>
                <a:ea typeface="メイリオ" panose="020B0604030504040204" pitchFamily="50" charset="-128"/>
              </a:rPr>
              <a:t>に</a:t>
            </a:r>
            <a:r>
              <a:rPr kumimoji="1" lang="ja-JP" altLang="en-US" sz="1200" b="1" dirty="0" smtClean="0">
                <a:solidFill>
                  <a:srgbClr val="FF0000"/>
                </a:solidFill>
                <a:latin typeface="メイリオ" panose="020B0604030504040204" pitchFamily="50" charset="-128"/>
                <a:ea typeface="メイリオ" panose="020B0604030504040204" pitchFamily="50" charset="-128"/>
              </a:rPr>
              <a:t>ある場合</a:t>
            </a:r>
            <a:r>
              <a:rPr kumimoji="1" lang="ja-JP" altLang="en-US" sz="1200" b="1" dirty="0">
                <a:solidFill>
                  <a:srgbClr val="FF0000"/>
                </a:solidFill>
                <a:latin typeface="メイリオ" panose="020B0604030504040204" pitchFamily="50" charset="-128"/>
                <a:ea typeface="メイリオ" panose="020B0604030504040204" pitchFamily="50" charset="-128"/>
              </a:rPr>
              <a:t>は、早めの立ち退き避難</a:t>
            </a:r>
            <a:r>
              <a:rPr kumimoji="1" lang="ja-JP" altLang="en-US" sz="1200" dirty="0">
                <a:solidFill>
                  <a:prstClr val="black"/>
                </a:solidFill>
                <a:latin typeface="メイリオ" panose="020B0604030504040204" pitchFamily="50" charset="-128"/>
                <a:ea typeface="メイリオ" panose="020B0604030504040204" pitchFamily="50" charset="-128"/>
              </a:rPr>
              <a:t>をしてください。</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marL="171450" lvl="0" indent="-171450">
              <a:spcBef>
                <a:spcPts val="600"/>
              </a:spcBef>
              <a:buFont typeface="Wingdings" panose="05000000000000000000" pitchFamily="2" charset="2"/>
              <a:buChar char="u"/>
            </a:pPr>
            <a:r>
              <a:rPr kumimoji="1" lang="en-US" altLang="ja-JP" sz="1200" b="1" dirty="0" smtClean="0">
                <a:solidFill>
                  <a:srgbClr val="FF0000"/>
                </a:solidFill>
                <a:latin typeface="メイリオ" panose="020B0604030504040204" pitchFamily="50" charset="-128"/>
                <a:ea typeface="メイリオ" panose="020B0604030504040204" pitchFamily="50" charset="-128"/>
              </a:rPr>
              <a:t>『</a:t>
            </a:r>
            <a:r>
              <a:rPr kumimoji="1" lang="ja-JP" altLang="en-US" sz="1200" b="1" dirty="0">
                <a:solidFill>
                  <a:srgbClr val="FF0000"/>
                </a:solidFill>
                <a:latin typeface="メイリオ" panose="020B0604030504040204" pitchFamily="50" charset="-128"/>
                <a:ea typeface="メイリオ" panose="020B0604030504040204" pitchFamily="50" charset="-128"/>
              </a:rPr>
              <a:t>屋内安全確保（垂直避難）</a:t>
            </a:r>
            <a:r>
              <a:rPr kumimoji="1" lang="en-US" altLang="ja-JP" sz="1200" b="1" dirty="0">
                <a:solidFill>
                  <a:srgbClr val="FF0000"/>
                </a:solidFill>
                <a:latin typeface="メイリオ" panose="020B0604030504040204" pitchFamily="50" charset="-128"/>
                <a:ea typeface="メイリオ" panose="020B0604030504040204" pitchFamily="50" charset="-128"/>
              </a:rPr>
              <a:t>』</a:t>
            </a:r>
            <a:r>
              <a:rPr kumimoji="1" lang="ja-JP" altLang="en-US" sz="1200" b="1" dirty="0">
                <a:solidFill>
                  <a:srgbClr val="FF0000"/>
                </a:solidFill>
                <a:latin typeface="メイリオ" panose="020B0604030504040204" pitchFamily="50" charset="-128"/>
                <a:ea typeface="メイリオ" panose="020B0604030504040204" pitchFamily="50" charset="-128"/>
              </a:rPr>
              <a:t>か</a:t>
            </a:r>
            <a:r>
              <a:rPr kumimoji="1" lang="en-US" altLang="ja-JP" sz="1200" b="1" dirty="0">
                <a:solidFill>
                  <a:srgbClr val="FF0000"/>
                </a:solidFill>
                <a:latin typeface="メイリオ" panose="020B0604030504040204" pitchFamily="50" charset="-128"/>
                <a:ea typeface="メイリオ" panose="020B0604030504040204" pitchFamily="50" charset="-128"/>
              </a:rPr>
              <a:t>『</a:t>
            </a:r>
            <a:r>
              <a:rPr kumimoji="1" lang="ja-JP" altLang="en-US" sz="1200" b="1" dirty="0">
                <a:solidFill>
                  <a:srgbClr val="FF0000"/>
                </a:solidFill>
                <a:latin typeface="メイリオ" panose="020B0604030504040204" pitchFamily="50" charset="-128"/>
                <a:ea typeface="メイリオ" panose="020B0604030504040204" pitchFamily="50" charset="-128"/>
              </a:rPr>
              <a:t>立ち退き避難（水平避難）</a:t>
            </a:r>
            <a:r>
              <a:rPr kumimoji="1" lang="en-US" altLang="ja-JP" sz="1200" b="1" dirty="0">
                <a:solidFill>
                  <a:srgbClr val="FF0000"/>
                </a:solidFill>
                <a:latin typeface="メイリオ" panose="020B0604030504040204" pitchFamily="50" charset="-128"/>
                <a:ea typeface="メイリオ" panose="020B0604030504040204" pitchFamily="50" charset="-128"/>
              </a:rPr>
              <a:t>』</a:t>
            </a:r>
            <a:r>
              <a:rPr kumimoji="1" lang="ja-JP" altLang="en-US" sz="1200" b="1" dirty="0">
                <a:solidFill>
                  <a:srgbClr val="FF0000"/>
                </a:solidFill>
                <a:latin typeface="メイリオ" panose="020B0604030504040204" pitchFamily="50" charset="-128"/>
                <a:ea typeface="メイリオ" panose="020B0604030504040204" pitchFamily="50" charset="-128"/>
              </a:rPr>
              <a:t>のどちらになるかを確認</a:t>
            </a:r>
            <a:r>
              <a:rPr kumimoji="1" lang="ja-JP" altLang="en-US" sz="1200" dirty="0">
                <a:solidFill>
                  <a:prstClr val="black"/>
                </a:solidFill>
                <a:latin typeface="メイリオ" panose="020B0604030504040204" pitchFamily="50" charset="-128"/>
                <a:ea typeface="メイリオ" panose="020B0604030504040204" pitchFamily="50" charset="-128"/>
              </a:rPr>
              <a:t>して、チェックしてください。</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marL="171450" lvl="0" indent="-171450">
              <a:spcBef>
                <a:spcPts val="600"/>
              </a:spcBef>
              <a:buFont typeface="Wingdings" panose="05000000000000000000" pitchFamily="2" charset="2"/>
              <a:buChar char="u"/>
            </a:pPr>
            <a:r>
              <a:rPr kumimoji="1" lang="ja-JP" altLang="en-US" sz="1200" dirty="0">
                <a:solidFill>
                  <a:prstClr val="black"/>
                </a:solidFill>
                <a:latin typeface="メイリオ" panose="020B0604030504040204" pitchFamily="50" charset="-128"/>
                <a:ea typeface="メイリオ" panose="020B0604030504040204" pitchFamily="50" charset="-128"/>
              </a:rPr>
              <a:t>また</a:t>
            </a:r>
            <a:r>
              <a:rPr kumimoji="1" lang="ja-JP" altLang="en-US" sz="1200" dirty="0" smtClean="0">
                <a:solidFill>
                  <a:prstClr val="black"/>
                </a:solidFill>
                <a:latin typeface="メイリオ" panose="020B0604030504040204" pitchFamily="50" charset="-128"/>
                <a:ea typeface="メイリオ" panose="020B0604030504040204" pitchFamily="50" charset="-128"/>
              </a:rPr>
              <a:t>、</a:t>
            </a:r>
            <a:r>
              <a:rPr kumimoji="1" lang="en-US" altLang="ja-JP" sz="1200" dirty="0" smtClean="0">
                <a:solidFill>
                  <a:prstClr val="black"/>
                </a:solidFill>
                <a:latin typeface="メイリオ" panose="020B0604030504040204" pitchFamily="50" charset="-128"/>
                <a:ea typeface="メイリオ" panose="020B0604030504040204" pitchFamily="50" charset="-128"/>
              </a:rPr>
              <a:t>P69</a:t>
            </a:r>
            <a:r>
              <a:rPr kumimoji="1" lang="ja-JP" altLang="en-US" sz="1200" dirty="0">
                <a:solidFill>
                  <a:prstClr val="black"/>
                </a:solidFill>
                <a:latin typeface="メイリオ" panose="020B0604030504040204" pitchFamily="50" charset="-128"/>
                <a:ea typeface="メイリオ" panose="020B0604030504040204" pitchFamily="50" charset="-128"/>
              </a:rPr>
              <a:t>の「マイ・タイムライン」</a:t>
            </a:r>
            <a:r>
              <a:rPr kumimoji="1" lang="ja-JP" altLang="en-US" sz="1200" dirty="0" smtClean="0">
                <a:solidFill>
                  <a:prstClr val="black"/>
                </a:solidFill>
                <a:latin typeface="メイリオ" panose="020B0604030504040204" pitchFamily="50" charset="-128"/>
                <a:ea typeface="メイリオ" panose="020B0604030504040204" pitchFamily="50" charset="-128"/>
              </a:rPr>
              <a:t>の⑧の</a:t>
            </a:r>
            <a:r>
              <a:rPr kumimoji="1" lang="ja-JP" altLang="en-US" sz="1200" dirty="0">
                <a:solidFill>
                  <a:prstClr val="black"/>
                </a:solidFill>
                <a:latin typeface="メイリオ" panose="020B0604030504040204" pitchFamily="50" charset="-128"/>
                <a:ea typeface="メイリオ" panose="020B0604030504040204" pitchFamily="50" charset="-128"/>
              </a:rPr>
              <a:t>欄に</a:t>
            </a:r>
            <a:r>
              <a:rPr kumimoji="1" lang="ja-JP" altLang="en-US" sz="1200" dirty="0" smtClean="0">
                <a:solidFill>
                  <a:prstClr val="black"/>
                </a:solidFill>
                <a:latin typeface="メイリオ" panose="020B0604030504040204" pitchFamily="50" charset="-128"/>
                <a:ea typeface="メイリオ" panose="020B0604030504040204" pitchFamily="50" charset="-128"/>
              </a:rPr>
              <a:t>もチェック</a:t>
            </a:r>
            <a:r>
              <a:rPr kumimoji="1" lang="ja-JP" altLang="en-US" sz="1200" dirty="0">
                <a:solidFill>
                  <a:prstClr val="black"/>
                </a:solidFill>
                <a:latin typeface="メイリオ" panose="020B0604030504040204" pitchFamily="50" charset="-128"/>
                <a:ea typeface="メイリオ" panose="020B0604030504040204" pitchFamily="50" charset="-128"/>
              </a:rPr>
              <a:t>をしてください</a:t>
            </a:r>
            <a:r>
              <a:rPr kumimoji="1" lang="ja-JP" altLang="en-US" sz="1200" dirty="0" smtClean="0">
                <a:solidFill>
                  <a:prstClr val="black"/>
                </a:solidFill>
                <a:latin typeface="メイリオ" panose="020B0604030504040204" pitchFamily="50" charset="-128"/>
                <a:ea typeface="メイリオ" panose="020B0604030504040204" pitchFamily="50" charset="-128"/>
              </a:rPr>
              <a:t>。</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16" name="下矢印 15"/>
          <p:cNvSpPr/>
          <p:nvPr/>
        </p:nvSpPr>
        <p:spPr>
          <a:xfrm rot="10800000">
            <a:off x="7438504" y="2463768"/>
            <a:ext cx="529832" cy="284702"/>
          </a:xfrm>
          <a:prstGeom prst="downArrow">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659516" y="2833334"/>
            <a:ext cx="4023328" cy="873252"/>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2642377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5111" y="9526"/>
            <a:ext cx="7177605" cy="5109482"/>
          </a:xfrm>
          <a:prstGeom prst="rect">
            <a:avLst/>
          </a:prstGeom>
        </p:spPr>
      </p:pic>
      <p:sp>
        <p:nvSpPr>
          <p:cNvPr id="5" name="テキスト ボックス 4"/>
          <p:cNvSpPr txBox="1"/>
          <p:nvPr/>
        </p:nvSpPr>
        <p:spPr>
          <a:xfrm>
            <a:off x="197956" y="1172807"/>
            <a:ext cx="1210589" cy="584775"/>
          </a:xfrm>
          <a:prstGeom prst="rect">
            <a:avLst/>
          </a:prstGeom>
          <a:noFill/>
        </p:spPr>
        <p:txBody>
          <a:bodyPr wrap="none" rtlCol="0">
            <a:spAutoFit/>
          </a:bodyPr>
          <a:lstStyle/>
          <a:p>
            <a:pPr algn="r"/>
            <a:r>
              <a:rPr kumimoji="1" lang="ja-JP" altLang="en-US" sz="1600" b="1" dirty="0" smtClean="0">
                <a:solidFill>
                  <a:srgbClr val="FF0000"/>
                </a:solidFill>
                <a:latin typeface="メイリオ" panose="020B0604030504040204" pitchFamily="50" charset="-128"/>
                <a:ea typeface="メイリオ" panose="020B0604030504040204" pitchFamily="50" charset="-128"/>
              </a:rPr>
              <a:t>避難場所を</a:t>
            </a:r>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a:p>
            <a:pPr algn="r"/>
            <a:r>
              <a:rPr kumimoji="1" lang="ja-JP" altLang="en-US" sz="1600" b="1" dirty="0" smtClean="0">
                <a:solidFill>
                  <a:srgbClr val="FF0000"/>
                </a:solidFill>
                <a:latin typeface="メイリオ" panose="020B0604030504040204" pitchFamily="50" charset="-128"/>
                <a:ea typeface="メイリオ" panose="020B0604030504040204" pitchFamily="50" charset="-128"/>
              </a:rPr>
              <a:t>確認☛</a:t>
            </a:r>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p:txBody>
      </p:sp>
      <p:sp>
        <p:nvSpPr>
          <p:cNvPr id="6" name="正方形/長方形 5"/>
          <p:cNvSpPr/>
          <p:nvPr/>
        </p:nvSpPr>
        <p:spPr>
          <a:xfrm>
            <a:off x="5120495" y="401449"/>
            <a:ext cx="3231569" cy="32517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8489648" y="299523"/>
            <a:ext cx="1620957" cy="584775"/>
          </a:xfrm>
          <a:prstGeom prst="rect">
            <a:avLst/>
          </a:prstGeom>
          <a:noFill/>
        </p:spPr>
        <p:txBody>
          <a:bodyPr wrap="none" rtlCol="0">
            <a:spAutoFit/>
          </a:bodyPr>
          <a:lstStyle/>
          <a:p>
            <a:r>
              <a:rPr kumimoji="1" lang="ja-JP" altLang="en-US" sz="1600" b="1" dirty="0" smtClean="0">
                <a:solidFill>
                  <a:srgbClr val="FF0000"/>
                </a:solidFill>
                <a:latin typeface="メイリオ" panose="020B0604030504040204" pitchFamily="50" charset="-128"/>
                <a:ea typeface="メイリオ" panose="020B0604030504040204" pitchFamily="50" charset="-128"/>
              </a:rPr>
              <a:t>☚この頁の</a:t>
            </a:r>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a:p>
            <a:r>
              <a:rPr kumimoji="1" lang="ja-JP" altLang="en-US" sz="1600" b="1" dirty="0" smtClean="0">
                <a:solidFill>
                  <a:srgbClr val="FF0000"/>
                </a:solidFill>
                <a:latin typeface="メイリオ" panose="020B0604030504040204" pitchFamily="50" charset="-128"/>
                <a:ea typeface="メイリオ" panose="020B0604030504040204" pitchFamily="50" charset="-128"/>
              </a:rPr>
              <a:t>　　ポイント　</a:t>
            </a:r>
            <a:endParaRPr kumimoji="1" lang="ja-JP" altLang="en-US" sz="1600" b="1" dirty="0">
              <a:solidFill>
                <a:srgbClr val="FF0000"/>
              </a:solidFill>
              <a:latin typeface="メイリオ" panose="020B0604030504040204" pitchFamily="50" charset="-128"/>
              <a:ea typeface="メイリオ" panose="020B0604030504040204" pitchFamily="50" charset="-128"/>
            </a:endParaRPr>
          </a:p>
        </p:txBody>
      </p:sp>
      <p:sp>
        <p:nvSpPr>
          <p:cNvPr id="8" name="正方形/長方形 7"/>
          <p:cNvSpPr/>
          <p:nvPr/>
        </p:nvSpPr>
        <p:spPr>
          <a:xfrm>
            <a:off x="1574474" y="423220"/>
            <a:ext cx="3231569" cy="32517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61889" y="383342"/>
            <a:ext cx="1415772" cy="584775"/>
          </a:xfrm>
          <a:prstGeom prst="rect">
            <a:avLst/>
          </a:prstGeom>
          <a:noFill/>
        </p:spPr>
        <p:txBody>
          <a:bodyPr wrap="none" rtlCol="0">
            <a:spAutoFit/>
          </a:bodyPr>
          <a:lstStyle/>
          <a:p>
            <a:r>
              <a:rPr kumimoji="1" lang="ja-JP" altLang="en-US" sz="1600" b="1" dirty="0" smtClean="0">
                <a:solidFill>
                  <a:srgbClr val="FF0000"/>
                </a:solidFill>
                <a:latin typeface="メイリオ" panose="020B0604030504040204" pitchFamily="50" charset="-128"/>
                <a:ea typeface="メイリオ" panose="020B0604030504040204" pitchFamily="50" charset="-128"/>
              </a:rPr>
              <a:t>　この頁の☛</a:t>
            </a:r>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a:p>
            <a:r>
              <a:rPr kumimoji="1" lang="ja-JP" altLang="en-US" sz="1600" b="1" dirty="0" smtClean="0">
                <a:solidFill>
                  <a:srgbClr val="FF0000"/>
                </a:solidFill>
                <a:latin typeface="メイリオ" panose="020B0604030504040204" pitchFamily="50" charset="-128"/>
                <a:ea typeface="メイリオ" panose="020B0604030504040204" pitchFamily="50" charset="-128"/>
              </a:rPr>
              <a:t>　ポイント　</a:t>
            </a:r>
            <a:endParaRPr kumimoji="1" lang="ja-JP" altLang="en-US" sz="1600" b="1" dirty="0">
              <a:solidFill>
                <a:srgbClr val="FF0000"/>
              </a:solidFill>
              <a:latin typeface="メイリオ" panose="020B0604030504040204" pitchFamily="50" charset="-128"/>
              <a:ea typeface="メイリオ" panose="020B0604030504040204" pitchFamily="50" charset="-128"/>
            </a:endParaRPr>
          </a:p>
        </p:txBody>
      </p:sp>
      <p:sp>
        <p:nvSpPr>
          <p:cNvPr id="10" name="角丸四角形吹き出し 9"/>
          <p:cNvSpPr/>
          <p:nvPr/>
        </p:nvSpPr>
        <p:spPr>
          <a:xfrm>
            <a:off x="80419" y="1768596"/>
            <a:ext cx="1478134" cy="1303003"/>
          </a:xfrm>
          <a:prstGeom prst="wedgeRoundRectCallout">
            <a:avLst>
              <a:gd name="adj1" fmla="val 44533"/>
              <a:gd name="adj2" fmla="val 36554"/>
              <a:gd name="adj3" fmla="val 16667"/>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kumimoji="1" lang="ja-JP" altLang="en-US" sz="1200" dirty="0" smtClean="0">
                <a:solidFill>
                  <a:schemeClr val="tx1"/>
                </a:solidFill>
                <a:latin typeface="メイリオ" panose="020B0604030504040204" pitchFamily="50" charset="-128"/>
                <a:ea typeface="メイリオ" panose="020B0604030504040204" pitchFamily="50" charset="-128"/>
              </a:rPr>
              <a:t>避難場所毎に開設のタイミングが異なりますので、　</a:t>
            </a:r>
            <a:r>
              <a:rPr kumimoji="1" lang="ja-JP" altLang="en-US" sz="1200" b="1" dirty="0" smtClean="0">
                <a:solidFill>
                  <a:srgbClr val="FF0000"/>
                </a:solidFill>
                <a:latin typeface="メイリオ" panose="020B0604030504040204" pitchFamily="50" charset="-128"/>
                <a:ea typeface="メイリオ" panose="020B0604030504040204" pitchFamily="50" charset="-128"/>
              </a:rPr>
              <a:t>避難時には市のホームページで確認</a:t>
            </a:r>
            <a:r>
              <a:rPr kumimoji="1" lang="ja-JP" altLang="en-US" sz="1200" dirty="0" smtClean="0">
                <a:solidFill>
                  <a:schemeClr val="tx1"/>
                </a:solidFill>
                <a:latin typeface="メイリオ" panose="020B0604030504040204" pitchFamily="50" charset="-128"/>
                <a:ea typeface="メイリオ" panose="020B0604030504040204" pitchFamily="50" charset="-128"/>
              </a:rPr>
              <a:t>してください。</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p:txBody>
      </p:sp>
      <p:cxnSp>
        <p:nvCxnSpPr>
          <p:cNvPr id="11" name="直線矢印コネクタ 10"/>
          <p:cNvCxnSpPr/>
          <p:nvPr/>
        </p:nvCxnSpPr>
        <p:spPr>
          <a:xfrm flipV="1">
            <a:off x="1539299" y="1904764"/>
            <a:ext cx="357851" cy="16935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角丸四角形吹き出し 11"/>
          <p:cNvSpPr/>
          <p:nvPr/>
        </p:nvSpPr>
        <p:spPr>
          <a:xfrm>
            <a:off x="426219" y="5228129"/>
            <a:ext cx="4379824" cy="1408088"/>
          </a:xfrm>
          <a:prstGeom prst="wedgeRoundRectCallout">
            <a:avLst>
              <a:gd name="adj1" fmla="val 36169"/>
              <a:gd name="adj2" fmla="val 48598"/>
              <a:gd name="adj3" fmla="val 16667"/>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71450" indent="-171450">
              <a:spcBef>
                <a:spcPts val="600"/>
              </a:spcBef>
              <a:buFont typeface="Wingdings" panose="05000000000000000000" pitchFamily="2" charset="2"/>
              <a:buChar char="u"/>
            </a:pPr>
            <a:r>
              <a:rPr kumimoji="1" lang="en-US" altLang="ja-JP" sz="1200" dirty="0" smtClean="0">
                <a:solidFill>
                  <a:schemeClr val="tx1"/>
                </a:solidFill>
                <a:latin typeface="メイリオ" panose="020B0604030504040204" pitchFamily="50" charset="-128"/>
                <a:ea typeface="メイリオ" panose="020B0604030504040204" pitchFamily="50" charset="-128"/>
              </a:rPr>
              <a:t>P15~P68</a:t>
            </a:r>
            <a:r>
              <a:rPr kumimoji="1" lang="ja-JP" altLang="en-US" sz="1200" dirty="0" smtClean="0">
                <a:solidFill>
                  <a:schemeClr val="tx1"/>
                </a:solidFill>
                <a:latin typeface="メイリオ" panose="020B0604030504040204" pitchFamily="50" charset="-128"/>
                <a:ea typeface="メイリオ" panose="020B0604030504040204" pitchFamily="50" charset="-128"/>
              </a:rPr>
              <a:t>の</a:t>
            </a:r>
            <a:r>
              <a:rPr kumimoji="1" lang="en-US" altLang="ja-JP" sz="1200" dirty="0" smtClean="0">
                <a:solidFill>
                  <a:schemeClr val="tx1"/>
                </a:solidFill>
                <a:latin typeface="メイリオ" panose="020B0604030504040204" pitchFamily="50" charset="-128"/>
                <a:ea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rPr>
              <a:t>ハザードマップ編（洪水・土砂災害）</a:t>
            </a:r>
            <a:r>
              <a:rPr kumimoji="1" lang="en-US" altLang="ja-JP" sz="1200" dirty="0" smtClean="0">
                <a:solidFill>
                  <a:schemeClr val="tx1"/>
                </a:solidFill>
                <a:latin typeface="メイリオ" panose="020B0604030504040204" pitchFamily="50" charset="-128"/>
                <a:ea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rPr>
              <a:t>を活用して、</a:t>
            </a:r>
            <a:r>
              <a:rPr kumimoji="1" lang="ja-JP" altLang="en-US" sz="1200" b="1" dirty="0" smtClean="0">
                <a:solidFill>
                  <a:srgbClr val="FF0000"/>
                </a:solidFill>
                <a:latin typeface="メイリオ" panose="020B0604030504040204" pitchFamily="50" charset="-128"/>
                <a:ea typeface="メイリオ" panose="020B0604030504040204" pitchFamily="50" charset="-128"/>
              </a:rPr>
              <a:t>自宅</a:t>
            </a:r>
            <a:r>
              <a:rPr kumimoji="1" lang="ja-JP" altLang="en-US" sz="1200" b="1" dirty="0">
                <a:solidFill>
                  <a:srgbClr val="FF0000"/>
                </a:solidFill>
                <a:latin typeface="メイリオ" panose="020B0604030504040204" pitchFamily="50" charset="-128"/>
                <a:ea typeface="メイリオ" panose="020B0604030504040204" pitchFamily="50" charset="-128"/>
              </a:rPr>
              <a:t>の</a:t>
            </a:r>
            <a:r>
              <a:rPr kumimoji="1" lang="ja-JP" altLang="en-US" sz="1200" b="1" dirty="0" smtClean="0">
                <a:solidFill>
                  <a:srgbClr val="FF0000"/>
                </a:solidFill>
                <a:latin typeface="メイリオ" panose="020B0604030504040204" pitchFamily="50" charset="-128"/>
                <a:ea typeface="メイリオ" panose="020B0604030504040204" pitchFamily="50" charset="-128"/>
              </a:rPr>
              <a:t>最寄りにあ</a:t>
            </a:r>
            <a:r>
              <a:rPr kumimoji="1" lang="ja-JP" altLang="en-US" sz="1200" b="1" dirty="0">
                <a:solidFill>
                  <a:srgbClr val="FF0000"/>
                </a:solidFill>
                <a:latin typeface="メイリオ" panose="020B0604030504040204" pitchFamily="50" charset="-128"/>
                <a:ea typeface="メイリオ" panose="020B0604030504040204" pitchFamily="50" charset="-128"/>
              </a:rPr>
              <a:t>る</a:t>
            </a:r>
            <a:r>
              <a:rPr kumimoji="1" lang="ja-JP" altLang="en-US" sz="1200" b="1" dirty="0" smtClean="0">
                <a:solidFill>
                  <a:srgbClr val="FF0000"/>
                </a:solidFill>
                <a:latin typeface="メイリオ" panose="020B0604030504040204" pitchFamily="50" charset="-128"/>
                <a:ea typeface="メイリオ" panose="020B0604030504040204" pitchFamily="50" charset="-128"/>
              </a:rPr>
              <a:t>安全な</a:t>
            </a:r>
            <a:r>
              <a:rPr kumimoji="1" lang="en-US" altLang="ja-JP" sz="1200" b="1" dirty="0" smtClean="0">
                <a:solidFill>
                  <a:srgbClr val="FF0000"/>
                </a:solidFill>
                <a:latin typeface="メイリオ" panose="020B0604030504040204" pitchFamily="50" charset="-128"/>
                <a:ea typeface="メイリオ" panose="020B0604030504040204" pitchFamily="50" charset="-128"/>
              </a:rPr>
              <a:t>【</a:t>
            </a:r>
            <a:r>
              <a:rPr kumimoji="1" lang="ja-JP" altLang="en-US" sz="1200" b="1" dirty="0" smtClean="0">
                <a:solidFill>
                  <a:srgbClr val="FF0000"/>
                </a:solidFill>
                <a:latin typeface="メイリオ" panose="020B0604030504040204" pitchFamily="50" charset="-128"/>
                <a:ea typeface="メイリオ" panose="020B0604030504040204" pitchFamily="50" charset="-128"/>
              </a:rPr>
              <a:t>避難場所</a:t>
            </a:r>
            <a:r>
              <a:rPr kumimoji="1" lang="en-US" altLang="ja-JP" sz="1200" b="1" dirty="0" smtClean="0">
                <a:solidFill>
                  <a:srgbClr val="FF0000"/>
                </a:solidFill>
                <a:latin typeface="メイリオ" panose="020B0604030504040204" pitchFamily="50" charset="-128"/>
                <a:ea typeface="メイリオ" panose="020B0604030504040204" pitchFamily="50" charset="-128"/>
              </a:rPr>
              <a:t>】</a:t>
            </a:r>
            <a:r>
              <a:rPr kumimoji="1" lang="ja-JP" altLang="en-US" sz="1200" b="1" dirty="0" smtClean="0">
                <a:solidFill>
                  <a:srgbClr val="FF0000"/>
                </a:solidFill>
                <a:latin typeface="メイリオ" panose="020B0604030504040204" pitchFamily="50" charset="-128"/>
                <a:ea typeface="メイリオ" panose="020B0604030504040204" pitchFamily="50" charset="-128"/>
              </a:rPr>
              <a:t>を確認</a:t>
            </a:r>
            <a:r>
              <a:rPr kumimoji="1" lang="ja-JP" altLang="en-US" sz="1200" dirty="0" smtClean="0">
                <a:solidFill>
                  <a:schemeClr val="tx1"/>
                </a:solidFill>
                <a:latin typeface="メイリオ" panose="020B0604030504040204" pitchFamily="50" charset="-128"/>
                <a:ea typeface="メイリオ" panose="020B0604030504040204" pitchFamily="50" charset="-128"/>
              </a:rPr>
              <a:t>し、マジック等で印をつけてください。避難場所は一つではなく、複数決めておくことが望ましいです。</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pPr marL="171450" indent="-171450">
              <a:spcBef>
                <a:spcPts val="600"/>
              </a:spcBef>
              <a:buFont typeface="Wingdings" panose="05000000000000000000" pitchFamily="2" charset="2"/>
              <a:buChar char="u"/>
            </a:pPr>
            <a:r>
              <a:rPr kumimoji="1" lang="ja-JP" altLang="en-US" sz="1200" b="1" dirty="0" smtClean="0">
                <a:solidFill>
                  <a:srgbClr val="FF0000"/>
                </a:solidFill>
                <a:latin typeface="メイリオ" panose="020B0604030504040204" pitchFamily="50" charset="-128"/>
                <a:ea typeface="メイリオ" panose="020B0604030504040204" pitchFamily="50" charset="-128"/>
              </a:rPr>
              <a:t>自宅から避難場所までの安全な経路を家族や隣近所の方と一緒に考え</a:t>
            </a:r>
            <a:r>
              <a:rPr kumimoji="1" lang="ja-JP" altLang="en-US" sz="1200" dirty="0" smtClean="0">
                <a:solidFill>
                  <a:schemeClr val="tx1"/>
                </a:solidFill>
                <a:latin typeface="メイリオ" panose="020B0604030504040204" pitchFamily="50" charset="-128"/>
                <a:ea typeface="メイリオ" panose="020B0604030504040204" pitchFamily="50" charset="-128"/>
              </a:rPr>
              <a:t>、マジック等で結んでください。</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15" name="下矢印 14"/>
          <p:cNvSpPr/>
          <p:nvPr/>
        </p:nvSpPr>
        <p:spPr>
          <a:xfrm rot="10800000">
            <a:off x="2477341" y="4966427"/>
            <a:ext cx="529832" cy="284702"/>
          </a:xfrm>
          <a:prstGeom prst="downArrow">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吹き出し 15"/>
          <p:cNvSpPr/>
          <p:nvPr/>
        </p:nvSpPr>
        <p:spPr>
          <a:xfrm>
            <a:off x="8657618" y="1989439"/>
            <a:ext cx="1171771" cy="963453"/>
          </a:xfrm>
          <a:prstGeom prst="wedgeRoundRectCallout">
            <a:avLst>
              <a:gd name="adj1" fmla="val 44533"/>
              <a:gd name="adj2" fmla="val 36554"/>
              <a:gd name="adj3" fmla="val 16667"/>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kumimoji="1" lang="ja-JP" altLang="en-US" sz="1200" b="1" dirty="0" smtClean="0">
                <a:solidFill>
                  <a:srgbClr val="FF0000"/>
                </a:solidFill>
                <a:latin typeface="メイリオ" panose="020B0604030504040204" pitchFamily="50" charset="-128"/>
                <a:ea typeface="メイリオ" panose="020B0604030504040204" pitchFamily="50" charset="-128"/>
              </a:rPr>
              <a:t>避難の準備にかかる時間</a:t>
            </a:r>
            <a:r>
              <a:rPr kumimoji="1" lang="ja-JP" altLang="en-US" sz="1200" dirty="0" smtClean="0">
                <a:solidFill>
                  <a:schemeClr val="tx1"/>
                </a:solidFill>
                <a:latin typeface="メイリオ" panose="020B0604030504040204" pitchFamily="50" charset="-128"/>
                <a:ea typeface="メイリオ" panose="020B0604030504040204" pitchFamily="50" charset="-128"/>
              </a:rPr>
              <a:t>を考えてみましょう。</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p:txBody>
      </p:sp>
      <p:sp>
        <p:nvSpPr>
          <p:cNvPr id="17" name="角丸四角形吹き出し 16"/>
          <p:cNvSpPr/>
          <p:nvPr/>
        </p:nvSpPr>
        <p:spPr>
          <a:xfrm>
            <a:off x="8651052" y="3222836"/>
            <a:ext cx="1171771" cy="963453"/>
          </a:xfrm>
          <a:prstGeom prst="wedgeRoundRectCallout">
            <a:avLst>
              <a:gd name="adj1" fmla="val 44533"/>
              <a:gd name="adj2" fmla="val 36554"/>
              <a:gd name="adj3" fmla="val 16667"/>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kumimoji="1" lang="ja-JP" altLang="en-US" sz="1200" dirty="0">
                <a:solidFill>
                  <a:schemeClr val="tx1"/>
                </a:solidFill>
                <a:latin typeface="メイリオ" panose="020B0604030504040204" pitchFamily="50" charset="-128"/>
                <a:ea typeface="メイリオ" panose="020B0604030504040204" pitchFamily="50" charset="-128"/>
              </a:rPr>
              <a:t>避難場所までの</a:t>
            </a:r>
            <a:r>
              <a:rPr kumimoji="1" lang="ja-JP" altLang="en-US" sz="1200" b="1" dirty="0" smtClean="0">
                <a:solidFill>
                  <a:srgbClr val="FF0000"/>
                </a:solidFill>
                <a:latin typeface="メイリオ" panose="020B0604030504040204" pitchFamily="50" charset="-128"/>
                <a:ea typeface="メイリオ" panose="020B0604030504040204" pitchFamily="50" charset="-128"/>
              </a:rPr>
              <a:t>移動にかかる時間</a:t>
            </a:r>
            <a:r>
              <a:rPr kumimoji="1" lang="ja-JP" altLang="en-US" sz="1200" dirty="0" smtClean="0">
                <a:solidFill>
                  <a:schemeClr val="tx1"/>
                </a:solidFill>
                <a:latin typeface="メイリオ" panose="020B0604030504040204" pitchFamily="50" charset="-128"/>
                <a:ea typeface="メイリオ" panose="020B0604030504040204" pitchFamily="50" charset="-128"/>
              </a:rPr>
              <a:t>を考えてみましょう。</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p:txBody>
      </p:sp>
      <p:cxnSp>
        <p:nvCxnSpPr>
          <p:cNvPr id="18" name="直線矢印コネクタ 17"/>
          <p:cNvCxnSpPr/>
          <p:nvPr/>
        </p:nvCxnSpPr>
        <p:spPr>
          <a:xfrm flipH="1">
            <a:off x="8278900" y="2673824"/>
            <a:ext cx="372152" cy="1097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H="1" flipV="1">
            <a:off x="8278900" y="3126458"/>
            <a:ext cx="372152" cy="1555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7" name="グループ化 26"/>
          <p:cNvGrpSpPr/>
          <p:nvPr/>
        </p:nvGrpSpPr>
        <p:grpSpPr>
          <a:xfrm>
            <a:off x="5058294" y="5211339"/>
            <a:ext cx="4764529" cy="1433645"/>
            <a:chOff x="5058294" y="5211339"/>
            <a:chExt cx="4764529" cy="1433645"/>
          </a:xfrm>
        </p:grpSpPr>
        <p:sp>
          <p:nvSpPr>
            <p:cNvPr id="22" name="角丸四角形吹き出し 21"/>
            <p:cNvSpPr/>
            <p:nvPr/>
          </p:nvSpPr>
          <p:spPr>
            <a:xfrm>
              <a:off x="5058294" y="5211339"/>
              <a:ext cx="4764529" cy="1433645"/>
            </a:xfrm>
            <a:prstGeom prst="wedgeRoundRectCallout">
              <a:avLst>
                <a:gd name="adj1" fmla="val 36169"/>
                <a:gd name="adj2" fmla="val 48598"/>
                <a:gd name="adj3" fmla="val 16667"/>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71450" indent="-171450">
                <a:spcBef>
                  <a:spcPts val="600"/>
                </a:spcBef>
                <a:buFont typeface="Wingdings" panose="05000000000000000000" pitchFamily="2" charset="2"/>
                <a:buChar char="u"/>
              </a:pPr>
              <a:r>
                <a:rPr kumimoji="1" lang="en-US" altLang="ja-JP" sz="1200" dirty="0" smtClean="0">
                  <a:solidFill>
                    <a:schemeClr val="tx1"/>
                  </a:solidFill>
                  <a:latin typeface="メイリオ" panose="020B0604030504040204" pitchFamily="50" charset="-128"/>
                  <a:ea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rPr>
                <a:t>避難準備・高齢者等避難開始</a:t>
              </a:r>
              <a:r>
                <a:rPr kumimoji="1" lang="en-US" altLang="ja-JP" sz="1200" dirty="0" smtClean="0">
                  <a:solidFill>
                    <a:schemeClr val="tx1"/>
                  </a:solidFill>
                  <a:latin typeface="メイリオ" panose="020B0604030504040204" pitchFamily="50" charset="-128"/>
                  <a:ea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rPr>
                <a:t>避難勧告</a:t>
              </a:r>
              <a:r>
                <a:rPr kumimoji="1" lang="en-US" altLang="ja-JP" sz="1200" dirty="0" smtClean="0">
                  <a:solidFill>
                    <a:schemeClr val="tx1"/>
                  </a:solidFill>
                  <a:latin typeface="メイリオ" panose="020B0604030504040204" pitchFamily="50" charset="-128"/>
                  <a:ea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rPr>
                <a:t>等が発令されてから、すぐに行動することは難しいです。そのため、事前に自分の</a:t>
              </a:r>
              <a:r>
                <a:rPr kumimoji="1" lang="en-US" altLang="ja-JP" sz="1200" dirty="0" smtClean="0">
                  <a:solidFill>
                    <a:schemeClr val="tx1"/>
                  </a:solidFill>
                  <a:latin typeface="メイリオ" panose="020B0604030504040204" pitchFamily="50" charset="-128"/>
                  <a:ea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rPr>
                <a:t>避難の準備にかかる時間</a:t>
              </a:r>
              <a:r>
                <a:rPr kumimoji="1" lang="en-US" altLang="ja-JP" sz="1200" dirty="0" smtClean="0">
                  <a:solidFill>
                    <a:schemeClr val="tx1"/>
                  </a:solidFill>
                  <a:latin typeface="メイリオ" panose="020B0604030504040204" pitchFamily="50" charset="-128"/>
                  <a:ea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rPr>
                <a:t>と避難場所まで</a:t>
              </a:r>
              <a:r>
                <a:rPr kumimoji="1" lang="ja-JP" altLang="en-US" sz="1200" dirty="0">
                  <a:solidFill>
                    <a:schemeClr val="tx1"/>
                  </a:solidFill>
                  <a:latin typeface="メイリオ" panose="020B0604030504040204" pitchFamily="50" charset="-128"/>
                  <a:ea typeface="メイリオ" panose="020B0604030504040204" pitchFamily="50" charset="-128"/>
                </a:rPr>
                <a:t>の</a:t>
              </a:r>
              <a:r>
                <a:rPr kumimoji="1" lang="en-US" altLang="ja-JP" sz="1200" dirty="0" smtClean="0">
                  <a:solidFill>
                    <a:schemeClr val="tx1"/>
                  </a:solidFill>
                  <a:latin typeface="メイリオ" panose="020B0604030504040204" pitchFamily="50" charset="-128"/>
                  <a:ea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rPr>
                <a:t>移動にかかる時間</a:t>
              </a:r>
              <a:r>
                <a:rPr kumimoji="1" lang="en-US" altLang="ja-JP" sz="1200" dirty="0" smtClean="0">
                  <a:solidFill>
                    <a:schemeClr val="tx1"/>
                  </a:solidFill>
                  <a:latin typeface="メイリオ" panose="020B0604030504040204" pitchFamily="50" charset="-128"/>
                  <a:ea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rPr>
                <a:t>をあらかじめ知っておきましょう。</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pPr marL="171450" indent="-171450">
                <a:spcBef>
                  <a:spcPts val="600"/>
                </a:spcBef>
                <a:buFont typeface="Wingdings" panose="05000000000000000000" pitchFamily="2" charset="2"/>
                <a:buChar char="u"/>
              </a:pPr>
              <a:r>
                <a:rPr kumimoji="1" lang="ja-JP" altLang="en-US" sz="1200" b="1" dirty="0" smtClean="0">
                  <a:solidFill>
                    <a:srgbClr val="FF0000"/>
                  </a:solidFill>
                  <a:latin typeface="メイリオ" panose="020B0604030504040204" pitchFamily="50" charset="-128"/>
                  <a:ea typeface="メイリオ" panose="020B0604030504040204" pitchFamily="50" charset="-128"/>
                </a:rPr>
                <a:t>それぞれの Ａ と Ｂ の時間を記載して、</a:t>
              </a:r>
              <a:r>
                <a:rPr kumimoji="1" lang="en-US" altLang="ja-JP" sz="1200" b="1" dirty="0" smtClean="0">
                  <a:solidFill>
                    <a:srgbClr val="FF0000"/>
                  </a:solidFill>
                  <a:latin typeface="メイリオ" panose="020B0604030504040204" pitchFamily="50" charset="-128"/>
                  <a:ea typeface="メイリオ" panose="020B0604030504040204" pitchFamily="50" charset="-128"/>
                </a:rPr>
                <a:t>P69</a:t>
              </a:r>
              <a:r>
                <a:rPr kumimoji="1" lang="ja-JP" altLang="en-US" sz="1200" b="1" dirty="0" smtClean="0">
                  <a:solidFill>
                    <a:srgbClr val="FF0000"/>
                  </a:solidFill>
                  <a:latin typeface="メイリオ" panose="020B0604030504040204" pitchFamily="50" charset="-128"/>
                  <a:ea typeface="メイリオ" panose="020B0604030504040204" pitchFamily="50" charset="-128"/>
                </a:rPr>
                <a:t>の⑫⑬にも同じ時間を記載しましょう。</a:t>
              </a:r>
              <a:endParaRPr kumimoji="1" lang="ja-JP" altLang="en-US" sz="1200" b="1" dirty="0">
                <a:solidFill>
                  <a:srgbClr val="FF0000"/>
                </a:solidFill>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6008914" y="6053500"/>
              <a:ext cx="441146" cy="400110"/>
            </a:xfrm>
            <a:prstGeom prst="rect">
              <a:avLst/>
            </a:prstGeom>
            <a:noFill/>
          </p:spPr>
          <p:txBody>
            <a:bodyPr wrap="none" rtlCol="0">
              <a:spAutoFit/>
            </a:bodyPr>
            <a:lstStyle/>
            <a:p>
              <a:r>
                <a:rPr kumimoji="1" lang="ja-JP" altLang="en-US" sz="2000" dirty="0">
                  <a:solidFill>
                    <a:srgbClr val="FF0000"/>
                  </a:solidFill>
                  <a:latin typeface="メイリオ" panose="020B0604030504040204" pitchFamily="50" charset="-128"/>
                  <a:ea typeface="メイリオ" panose="020B0604030504040204" pitchFamily="50" charset="-128"/>
                </a:rPr>
                <a:t>○</a:t>
              </a:r>
            </a:p>
          </p:txBody>
        </p:sp>
        <p:sp>
          <p:nvSpPr>
            <p:cNvPr id="26" name="テキスト ボックス 25"/>
            <p:cNvSpPr txBox="1"/>
            <p:nvPr/>
          </p:nvSpPr>
          <p:spPr>
            <a:xfrm>
              <a:off x="6414410" y="6058942"/>
              <a:ext cx="441146" cy="400110"/>
            </a:xfrm>
            <a:prstGeom prst="rect">
              <a:avLst/>
            </a:prstGeom>
            <a:noFill/>
          </p:spPr>
          <p:txBody>
            <a:bodyPr wrap="none" rtlCol="0">
              <a:spAutoFit/>
            </a:bodyPr>
            <a:lstStyle/>
            <a:p>
              <a:r>
                <a:rPr kumimoji="1" lang="ja-JP" altLang="en-US" sz="2000" dirty="0">
                  <a:solidFill>
                    <a:srgbClr val="FF0000"/>
                  </a:solidFill>
                  <a:latin typeface="メイリオ" panose="020B0604030504040204" pitchFamily="50" charset="-128"/>
                  <a:ea typeface="メイリオ" panose="020B0604030504040204" pitchFamily="50" charset="-128"/>
                </a:rPr>
                <a:t>○</a:t>
              </a:r>
            </a:p>
          </p:txBody>
        </p:sp>
      </p:gr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13</a:t>
            </a:fld>
            <a:endParaRPr lang="en-US" dirty="0"/>
          </a:p>
        </p:txBody>
      </p:sp>
      <p:sp>
        <p:nvSpPr>
          <p:cNvPr id="23" name="下矢印 22"/>
          <p:cNvSpPr/>
          <p:nvPr/>
        </p:nvSpPr>
        <p:spPr>
          <a:xfrm rot="10800000">
            <a:off x="7175642" y="4983624"/>
            <a:ext cx="529832" cy="284702"/>
          </a:xfrm>
          <a:prstGeom prst="downArrow">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62078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9697" y="0"/>
            <a:ext cx="8772752" cy="6262007"/>
          </a:xfrm>
          <a:prstGeom prst="rect">
            <a:avLst/>
          </a:prstGeom>
        </p:spPr>
      </p:pic>
      <p:sp>
        <p:nvSpPr>
          <p:cNvPr id="5" name="正方形/長方形 4"/>
          <p:cNvSpPr/>
          <p:nvPr/>
        </p:nvSpPr>
        <p:spPr>
          <a:xfrm>
            <a:off x="6719207" y="2198456"/>
            <a:ext cx="1056552" cy="634552"/>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角丸四角形吹き出し 5"/>
          <p:cNvSpPr/>
          <p:nvPr/>
        </p:nvSpPr>
        <p:spPr>
          <a:xfrm>
            <a:off x="7959432" y="1183821"/>
            <a:ext cx="1519305" cy="691026"/>
          </a:xfrm>
          <a:prstGeom prst="wedgeRoundRectCallout">
            <a:avLst>
              <a:gd name="adj1" fmla="val -60254"/>
              <a:gd name="adj2" fmla="val 104743"/>
              <a:gd name="adj3" fmla="val 16667"/>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メイリオ" panose="020B0604030504040204" pitchFamily="50" charset="-128"/>
                <a:ea typeface="メイリオ" panose="020B0604030504040204" pitchFamily="50" charset="-128"/>
              </a:rPr>
              <a:t>上灘地区は</a:t>
            </a:r>
            <a:endParaRPr kumimoji="1" lang="en-US" altLang="ja-JP" sz="1600" dirty="0" smtClean="0">
              <a:solidFill>
                <a:schemeClr val="tx1"/>
              </a:solidFill>
              <a:latin typeface="メイリオ" panose="020B0604030504040204" pitchFamily="50" charset="-128"/>
              <a:ea typeface="メイリオ" panose="020B0604030504040204" pitchFamily="50" charset="-128"/>
            </a:endParaRPr>
          </a:p>
          <a:p>
            <a:r>
              <a:rPr kumimoji="1" lang="en-US" altLang="ja-JP" sz="1600" dirty="0" smtClean="0">
                <a:solidFill>
                  <a:schemeClr val="tx1"/>
                </a:solidFill>
                <a:latin typeface="メイリオ" panose="020B0604030504040204" pitchFamily="50" charset="-128"/>
                <a:ea typeface="メイリオ" panose="020B0604030504040204" pitchFamily="50" charset="-128"/>
              </a:rPr>
              <a:t>【</a:t>
            </a:r>
            <a:r>
              <a:rPr kumimoji="1" lang="ja-JP" altLang="en-US" sz="1600" dirty="0" smtClean="0">
                <a:solidFill>
                  <a:schemeClr val="tx1"/>
                </a:solidFill>
                <a:latin typeface="メイリオ" panose="020B0604030504040204" pitchFamily="50" charset="-128"/>
                <a:ea typeface="メイリオ" panose="020B0604030504040204" pitchFamily="50" charset="-128"/>
              </a:rPr>
              <a:t>４</a:t>
            </a:r>
            <a:r>
              <a:rPr kumimoji="1" lang="en-US" altLang="ja-JP" sz="1600" dirty="0" smtClean="0">
                <a:solidFill>
                  <a:schemeClr val="tx1"/>
                </a:solidFill>
                <a:latin typeface="メイリオ" panose="020B0604030504040204" pitchFamily="50" charset="-128"/>
                <a:ea typeface="メイリオ" panose="020B0604030504040204" pitchFamily="50" charset="-128"/>
              </a:rPr>
              <a:t>】</a:t>
            </a:r>
            <a:r>
              <a:rPr kumimoji="1" lang="ja-JP" altLang="en-US" sz="1600" dirty="0" smtClean="0">
                <a:solidFill>
                  <a:schemeClr val="tx1"/>
                </a:solidFill>
                <a:latin typeface="メイリオ" panose="020B0604030504040204" pitchFamily="50" charset="-128"/>
                <a:ea typeface="メイリオ" panose="020B0604030504040204" pitchFamily="50" charset="-128"/>
              </a:rPr>
              <a:t>を見る</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908328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75607" y="1183821"/>
            <a:ext cx="8907236" cy="1110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1500" y="0"/>
            <a:ext cx="8690009" cy="6180364"/>
          </a:xfrm>
          <a:prstGeom prst="rect">
            <a:avLst/>
          </a:prstGeom>
        </p:spPr>
      </p:pic>
      <p:sp>
        <p:nvSpPr>
          <p:cNvPr id="5" name="正方形/長方形 4"/>
          <p:cNvSpPr/>
          <p:nvPr/>
        </p:nvSpPr>
        <p:spPr>
          <a:xfrm>
            <a:off x="669471" y="73479"/>
            <a:ext cx="2547258" cy="498021"/>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p:nvSpPr>
        <p:spPr>
          <a:xfrm>
            <a:off x="1630136" y="234044"/>
            <a:ext cx="337457" cy="190500"/>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a:xfrm>
            <a:off x="4924668" y="73479"/>
            <a:ext cx="888304" cy="612321"/>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4" name="直線矢印コネクタ 13"/>
          <p:cNvCxnSpPr/>
          <p:nvPr/>
        </p:nvCxnSpPr>
        <p:spPr>
          <a:xfrm>
            <a:off x="4582540" y="1460562"/>
            <a:ext cx="3327534" cy="36720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257194" y="854547"/>
            <a:ext cx="3403496" cy="646331"/>
          </a:xfrm>
          <a:prstGeom prst="rect">
            <a:avLst/>
          </a:prstGeom>
          <a:solidFill>
            <a:srgbClr val="FFFF00"/>
          </a:solidFill>
          <a:ln w="57150">
            <a:solidFill>
              <a:srgbClr val="FF0000"/>
            </a:solidFill>
          </a:ln>
        </p:spPr>
        <p:txBody>
          <a:bodyPr wrap="none" rtlCol="0">
            <a:spAutoFit/>
          </a:bodyPr>
          <a:lstStyle/>
          <a:p>
            <a:pPr algn="ctr"/>
            <a:r>
              <a:rPr kumimoji="1" lang="ja-JP" altLang="en-US" dirty="0" smtClean="0"/>
              <a:t>避難場所の名称の前の色分けは</a:t>
            </a:r>
            <a:endParaRPr kumimoji="1" lang="en-US" altLang="ja-JP" dirty="0" smtClean="0"/>
          </a:p>
          <a:p>
            <a:pPr algn="ctr"/>
            <a:r>
              <a:rPr kumimoji="1" lang="ja-JP" altLang="en-US" dirty="0" smtClean="0"/>
              <a:t>開設のタイミングの色です。</a:t>
            </a:r>
            <a:endParaRPr kumimoji="1" lang="ja-JP" altLang="en-US" dirty="0"/>
          </a:p>
        </p:txBody>
      </p:sp>
      <p:cxnSp>
        <p:nvCxnSpPr>
          <p:cNvPr id="22" name="直線矢印コネクタ 21"/>
          <p:cNvCxnSpPr/>
          <p:nvPr/>
        </p:nvCxnSpPr>
        <p:spPr>
          <a:xfrm flipV="1">
            <a:off x="4582540" y="458076"/>
            <a:ext cx="483156" cy="43048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6329483" y="82042"/>
            <a:ext cx="732624" cy="612321"/>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p:cNvSpPr txBox="1"/>
          <p:nvPr/>
        </p:nvSpPr>
        <p:spPr>
          <a:xfrm>
            <a:off x="5812972" y="1064091"/>
            <a:ext cx="3873176" cy="646331"/>
          </a:xfrm>
          <a:prstGeom prst="rect">
            <a:avLst/>
          </a:prstGeom>
          <a:solidFill>
            <a:srgbClr val="FFFF00"/>
          </a:solidFill>
          <a:ln w="57150">
            <a:solidFill>
              <a:srgbClr val="FF0000"/>
            </a:solidFill>
          </a:ln>
        </p:spPr>
        <p:txBody>
          <a:bodyPr wrap="none" rtlCol="0">
            <a:spAutoFit/>
          </a:bodyPr>
          <a:lstStyle/>
          <a:p>
            <a:pPr algn="ctr"/>
            <a:r>
              <a:rPr kumimoji="1" lang="en-US" altLang="ja-JP" dirty="0" smtClean="0"/>
              <a:t>【</a:t>
            </a:r>
            <a:r>
              <a:rPr kumimoji="1" lang="ja-JP" altLang="en-US" dirty="0" smtClean="0"/>
              <a:t>洪水</a:t>
            </a:r>
            <a:r>
              <a:rPr kumimoji="1" lang="en-US" altLang="ja-JP" dirty="0" smtClean="0"/>
              <a:t>】</a:t>
            </a:r>
            <a:r>
              <a:rPr kumimoji="1" lang="ja-JP" altLang="en-US" dirty="0" smtClean="0"/>
              <a:t>と</a:t>
            </a:r>
            <a:r>
              <a:rPr kumimoji="1" lang="en-US" altLang="ja-JP" dirty="0" smtClean="0"/>
              <a:t>【</a:t>
            </a:r>
            <a:r>
              <a:rPr kumimoji="1" lang="ja-JP" altLang="en-US" dirty="0" smtClean="0"/>
              <a:t>土砂災害</a:t>
            </a:r>
            <a:r>
              <a:rPr kumimoji="1" lang="en-US" altLang="ja-JP" dirty="0" smtClean="0"/>
              <a:t>】</a:t>
            </a:r>
            <a:r>
              <a:rPr kumimoji="1" lang="ja-JP" altLang="en-US" dirty="0" smtClean="0"/>
              <a:t>に対する</a:t>
            </a:r>
            <a:endParaRPr kumimoji="1" lang="en-US" altLang="ja-JP" dirty="0" smtClean="0"/>
          </a:p>
          <a:p>
            <a:pPr algn="ctr"/>
            <a:r>
              <a:rPr kumimoji="1" lang="ja-JP" altLang="en-US" dirty="0" smtClean="0"/>
              <a:t>避難場所の安全性を記載しています。</a:t>
            </a:r>
            <a:endParaRPr kumimoji="1" lang="ja-JP" altLang="en-US" dirty="0"/>
          </a:p>
        </p:txBody>
      </p:sp>
      <p:cxnSp>
        <p:nvCxnSpPr>
          <p:cNvPr id="24" name="直線矢印コネクタ 23"/>
          <p:cNvCxnSpPr/>
          <p:nvPr/>
        </p:nvCxnSpPr>
        <p:spPr>
          <a:xfrm flipH="1" flipV="1">
            <a:off x="6688741" y="564509"/>
            <a:ext cx="66224" cy="4995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7910074" y="5132614"/>
            <a:ext cx="1070639" cy="745672"/>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正方形/長方形 36"/>
          <p:cNvSpPr/>
          <p:nvPr/>
        </p:nvSpPr>
        <p:spPr>
          <a:xfrm>
            <a:off x="669471" y="6012028"/>
            <a:ext cx="587723" cy="2173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37"/>
          <p:cNvGrpSpPr/>
          <p:nvPr/>
        </p:nvGrpSpPr>
        <p:grpSpPr>
          <a:xfrm>
            <a:off x="807111" y="5941484"/>
            <a:ext cx="1321501" cy="470417"/>
            <a:chOff x="1836961" y="5927271"/>
            <a:chExt cx="1321501" cy="470417"/>
          </a:xfrm>
        </p:grpSpPr>
        <p:cxnSp>
          <p:nvCxnSpPr>
            <p:cNvPr id="29" name="直線コネクタ 28"/>
            <p:cNvCxnSpPr/>
            <p:nvPr/>
          </p:nvCxnSpPr>
          <p:spPr>
            <a:xfrm>
              <a:off x="1836961" y="5927272"/>
              <a:ext cx="3" cy="31840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871104" y="5927271"/>
              <a:ext cx="2725" cy="3265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1836961" y="6086475"/>
              <a:ext cx="1034143" cy="0"/>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1967593" y="6028356"/>
              <a:ext cx="1190869" cy="369332"/>
            </a:xfrm>
            <a:prstGeom prst="rect">
              <a:avLst/>
            </a:prstGeom>
            <a:noFill/>
          </p:spPr>
          <p:txBody>
            <a:bodyPr wrap="square" rtlCol="0">
              <a:spAutoFit/>
            </a:bodyPr>
            <a:lstStyle/>
            <a:p>
              <a:r>
                <a:rPr kumimoji="1" lang="ja-JP" altLang="en-US" dirty="0" smtClean="0">
                  <a:solidFill>
                    <a:srgbClr val="FF0000"/>
                  </a:solidFill>
                </a:rPr>
                <a:t>５００</a:t>
              </a:r>
              <a:r>
                <a:rPr kumimoji="1" lang="en-US" altLang="ja-JP" dirty="0" smtClean="0">
                  <a:solidFill>
                    <a:srgbClr val="FF0000"/>
                  </a:solidFill>
                </a:rPr>
                <a:t>m</a:t>
              </a:r>
              <a:endParaRPr kumimoji="1" lang="ja-JP" altLang="en-US" dirty="0">
                <a:solidFill>
                  <a:srgbClr val="FF0000"/>
                </a:solidFill>
              </a:endParaRPr>
            </a:p>
          </p:txBody>
        </p:sp>
      </p:grpSp>
      <p:grpSp>
        <p:nvGrpSpPr>
          <p:cNvPr id="46" name="グループ化 45"/>
          <p:cNvGrpSpPr/>
          <p:nvPr/>
        </p:nvGrpSpPr>
        <p:grpSpPr>
          <a:xfrm>
            <a:off x="217034" y="4886379"/>
            <a:ext cx="562761" cy="1008873"/>
            <a:chOff x="200706" y="4886379"/>
            <a:chExt cx="562761" cy="1008873"/>
          </a:xfrm>
        </p:grpSpPr>
        <p:grpSp>
          <p:nvGrpSpPr>
            <p:cNvPr id="39" name="グループ化 38"/>
            <p:cNvGrpSpPr/>
            <p:nvPr/>
          </p:nvGrpSpPr>
          <p:grpSpPr>
            <a:xfrm rot="5400000">
              <a:off x="95744" y="5227530"/>
              <a:ext cx="1008873" cy="326572"/>
              <a:chOff x="1836961" y="5927271"/>
              <a:chExt cx="1036868" cy="326572"/>
            </a:xfrm>
          </p:grpSpPr>
          <p:cxnSp>
            <p:nvCxnSpPr>
              <p:cNvPr id="40" name="直線コネクタ 39"/>
              <p:cNvCxnSpPr/>
              <p:nvPr/>
            </p:nvCxnSpPr>
            <p:spPr>
              <a:xfrm>
                <a:off x="1836961" y="5927272"/>
                <a:ext cx="3" cy="31840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871104" y="5927271"/>
                <a:ext cx="2725" cy="3265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1836961" y="6086475"/>
                <a:ext cx="1034143" cy="0"/>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4" name="テキスト ボックス 43"/>
            <p:cNvSpPr txBox="1"/>
            <p:nvPr/>
          </p:nvSpPr>
          <p:spPr>
            <a:xfrm>
              <a:off x="200706" y="5033103"/>
              <a:ext cx="461665" cy="650178"/>
            </a:xfrm>
            <a:prstGeom prst="rect">
              <a:avLst/>
            </a:prstGeom>
            <a:noFill/>
          </p:spPr>
          <p:txBody>
            <a:bodyPr vert="eaVert" wrap="none" rtlCol="0">
              <a:spAutoFit/>
            </a:bodyPr>
            <a:lstStyle/>
            <a:p>
              <a:r>
                <a:rPr kumimoji="1" lang="ja-JP" altLang="en-US" smtClean="0">
                  <a:solidFill>
                    <a:srgbClr val="FF0000"/>
                  </a:solidFill>
                </a:rPr>
                <a:t>５００</a:t>
              </a:r>
              <a:endParaRPr kumimoji="1" lang="ja-JP" altLang="en-US">
                <a:solidFill>
                  <a:srgbClr val="FF0000"/>
                </a:solidFill>
              </a:endParaRPr>
            </a:p>
          </p:txBody>
        </p:sp>
        <p:sp>
          <p:nvSpPr>
            <p:cNvPr id="45" name="テキスト ボックス 44"/>
            <p:cNvSpPr txBox="1"/>
            <p:nvPr/>
          </p:nvSpPr>
          <p:spPr>
            <a:xfrm>
              <a:off x="221111" y="5505450"/>
              <a:ext cx="369012" cy="369332"/>
            </a:xfrm>
            <a:prstGeom prst="rect">
              <a:avLst/>
            </a:prstGeom>
            <a:noFill/>
          </p:spPr>
          <p:txBody>
            <a:bodyPr wrap="none" rtlCol="0">
              <a:spAutoFit/>
            </a:bodyPr>
            <a:lstStyle/>
            <a:p>
              <a:r>
                <a:rPr kumimoji="1" lang="en-US" altLang="ja-JP" dirty="0" smtClean="0">
                  <a:solidFill>
                    <a:srgbClr val="FF0000"/>
                  </a:solidFill>
                </a:rPr>
                <a:t>m</a:t>
              </a:r>
              <a:endParaRPr kumimoji="1" lang="ja-JP" altLang="en-US" dirty="0">
                <a:solidFill>
                  <a:srgbClr val="FF0000"/>
                </a:solidFill>
              </a:endParaRPr>
            </a:p>
          </p:txBody>
        </p:sp>
      </p:grpSp>
      <p:sp>
        <p:nvSpPr>
          <p:cNvPr id="47" name="円/楕円 46"/>
          <p:cNvSpPr/>
          <p:nvPr/>
        </p:nvSpPr>
        <p:spPr>
          <a:xfrm>
            <a:off x="57150" y="4612821"/>
            <a:ext cx="2269671" cy="19349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1257194" y="4424714"/>
            <a:ext cx="1338828" cy="923330"/>
          </a:xfrm>
          <a:prstGeom prst="rect">
            <a:avLst/>
          </a:prstGeom>
          <a:solidFill>
            <a:srgbClr val="FFFF00"/>
          </a:solidFill>
          <a:ln w="57150">
            <a:solidFill>
              <a:srgbClr val="00B0F0"/>
            </a:solidFill>
          </a:ln>
        </p:spPr>
        <p:txBody>
          <a:bodyPr wrap="none" rtlCol="0">
            <a:spAutoFit/>
          </a:bodyPr>
          <a:lstStyle/>
          <a:p>
            <a:pPr algn="ctr"/>
            <a:r>
              <a:rPr kumimoji="1" lang="ja-JP" altLang="en-US" dirty="0" smtClean="0"/>
              <a:t>避難距離を</a:t>
            </a:r>
            <a:endParaRPr kumimoji="1" lang="en-US" altLang="ja-JP" dirty="0" smtClean="0"/>
          </a:p>
          <a:p>
            <a:pPr algn="ctr"/>
            <a:r>
              <a:rPr kumimoji="1" lang="ja-JP" altLang="en-US" dirty="0" smtClean="0"/>
              <a:t>考える時</a:t>
            </a:r>
            <a:endParaRPr kumimoji="1" lang="en-US" altLang="ja-JP" dirty="0" smtClean="0"/>
          </a:p>
          <a:p>
            <a:pPr algn="ctr"/>
            <a:r>
              <a:rPr kumimoji="1" lang="ja-JP" altLang="en-US" dirty="0" smtClean="0"/>
              <a:t>の参考目盛</a:t>
            </a:r>
            <a:endParaRPr kumimoji="1" lang="ja-JP" altLang="en-US" dirty="0"/>
          </a:p>
        </p:txBody>
      </p:sp>
      <p:cxnSp>
        <p:nvCxnSpPr>
          <p:cNvPr id="50" name="直線矢印コネクタ 49"/>
          <p:cNvCxnSpPr/>
          <p:nvPr/>
        </p:nvCxnSpPr>
        <p:spPr>
          <a:xfrm>
            <a:off x="2588079" y="5389490"/>
            <a:ext cx="288232" cy="5030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H="1">
            <a:off x="1841254" y="5371812"/>
            <a:ext cx="1188" cy="5172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H="1" flipV="1">
            <a:off x="808002" y="3851115"/>
            <a:ext cx="481587" cy="5834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a:stCxn id="48" idx="1"/>
          </p:cNvCxnSpPr>
          <p:nvPr/>
        </p:nvCxnSpPr>
        <p:spPr>
          <a:xfrm flipH="1" flipV="1">
            <a:off x="835861" y="4879081"/>
            <a:ext cx="421333" cy="72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813566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40384" y="-11245"/>
            <a:ext cx="7357998" cy="5261094"/>
          </a:xfrm>
          <a:prstGeom prst="rect">
            <a:avLst/>
          </a:prstGeom>
        </p:spPr>
      </p:pic>
      <p:sp>
        <p:nvSpPr>
          <p:cNvPr id="6" name="正方形/長方形 5"/>
          <p:cNvSpPr/>
          <p:nvPr/>
        </p:nvSpPr>
        <p:spPr>
          <a:xfrm>
            <a:off x="5136824" y="108234"/>
            <a:ext cx="3352824" cy="2754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8489648" y="75005"/>
            <a:ext cx="1415772" cy="584775"/>
          </a:xfrm>
          <a:prstGeom prst="rect">
            <a:avLst/>
          </a:prstGeom>
          <a:noFill/>
        </p:spPr>
        <p:txBody>
          <a:bodyPr wrap="none" rtlCol="0">
            <a:spAutoFit/>
          </a:bodyPr>
          <a:lstStyle/>
          <a:p>
            <a:r>
              <a:rPr kumimoji="1" lang="ja-JP" altLang="en-US" sz="1600" b="1" dirty="0" smtClean="0">
                <a:solidFill>
                  <a:srgbClr val="FF0000"/>
                </a:solidFill>
                <a:latin typeface="メイリオ" panose="020B0604030504040204" pitchFamily="50" charset="-128"/>
                <a:ea typeface="メイリオ" panose="020B0604030504040204" pitchFamily="50" charset="-128"/>
              </a:rPr>
              <a:t>☚この頁の</a:t>
            </a:r>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a:p>
            <a:r>
              <a:rPr kumimoji="1" lang="ja-JP" altLang="en-US" sz="1600" b="1" dirty="0" smtClean="0">
                <a:solidFill>
                  <a:srgbClr val="FF0000"/>
                </a:solidFill>
                <a:latin typeface="メイリオ" panose="020B0604030504040204" pitchFamily="50" charset="-128"/>
                <a:ea typeface="メイリオ" panose="020B0604030504040204" pitchFamily="50" charset="-128"/>
              </a:rPr>
              <a:t>　ポイント　</a:t>
            </a:r>
            <a:endParaRPr kumimoji="1" lang="ja-JP" altLang="en-US" sz="1600" b="1" dirty="0">
              <a:solidFill>
                <a:srgbClr val="FF0000"/>
              </a:solidFill>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268436" y="483220"/>
            <a:ext cx="1210588" cy="584775"/>
          </a:xfrm>
          <a:prstGeom prst="rect">
            <a:avLst/>
          </a:prstGeom>
          <a:noFill/>
        </p:spPr>
        <p:txBody>
          <a:bodyPr wrap="none" rtlCol="0">
            <a:spAutoFit/>
          </a:bodyPr>
          <a:lstStyle/>
          <a:p>
            <a:pPr algn="r"/>
            <a:r>
              <a:rPr kumimoji="1" lang="ja-JP" altLang="en-US" sz="1600" b="1" dirty="0" smtClean="0">
                <a:solidFill>
                  <a:srgbClr val="FF0000"/>
                </a:solidFill>
                <a:latin typeface="メイリオ" panose="020B0604030504040204" pitchFamily="50" charset="-128"/>
                <a:ea typeface="メイリオ" panose="020B0604030504040204" pitchFamily="50" charset="-128"/>
              </a:rPr>
              <a:t>気象情報を</a:t>
            </a:r>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a:p>
            <a:pPr algn="r"/>
            <a:r>
              <a:rPr kumimoji="1" lang="ja-JP" altLang="en-US" sz="1600" b="1" dirty="0" smtClean="0">
                <a:solidFill>
                  <a:srgbClr val="FF0000"/>
                </a:solidFill>
                <a:latin typeface="メイリオ" panose="020B0604030504040204" pitchFamily="50" charset="-128"/>
                <a:ea typeface="メイリオ" panose="020B0604030504040204" pitchFamily="50" charset="-128"/>
              </a:rPr>
              <a:t>確認☛</a:t>
            </a:r>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p:txBody>
      </p:sp>
      <p:sp>
        <p:nvSpPr>
          <p:cNvPr id="9" name="角丸四角形吹き出し 8"/>
          <p:cNvSpPr/>
          <p:nvPr/>
        </p:nvSpPr>
        <p:spPr>
          <a:xfrm>
            <a:off x="80419" y="1067996"/>
            <a:ext cx="1398606" cy="2003604"/>
          </a:xfrm>
          <a:prstGeom prst="wedgeRoundRectCallout">
            <a:avLst>
              <a:gd name="adj1" fmla="val 44533"/>
              <a:gd name="adj2" fmla="val 36554"/>
              <a:gd name="adj3" fmla="val 16667"/>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kumimoji="1" lang="ja-JP" altLang="en-US" sz="1200" dirty="0" smtClean="0">
                <a:solidFill>
                  <a:schemeClr val="tx1"/>
                </a:solidFill>
                <a:latin typeface="メイリオ" panose="020B0604030504040204" pitchFamily="50" charset="-128"/>
                <a:ea typeface="メイリオ" panose="020B0604030504040204" pitchFamily="50" charset="-128"/>
              </a:rPr>
              <a:t>●台風等の情報</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r>
              <a:rPr kumimoji="1" lang="ja-JP" altLang="en-US" sz="1200" dirty="0" smtClean="0">
                <a:solidFill>
                  <a:schemeClr val="tx1"/>
                </a:solidFill>
                <a:latin typeface="メイリオ" panose="020B0604030504040204" pitchFamily="50" charset="-128"/>
                <a:ea typeface="メイリオ" panose="020B0604030504040204" pitchFamily="50" charset="-128"/>
              </a:rPr>
              <a:t>●雨の情報</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r>
              <a:rPr kumimoji="1" lang="ja-JP" altLang="en-US" sz="1200" dirty="0" smtClean="0">
                <a:solidFill>
                  <a:schemeClr val="tx1"/>
                </a:solidFill>
                <a:latin typeface="メイリオ" panose="020B0604030504040204" pitchFamily="50" charset="-128"/>
                <a:ea typeface="メイリオ" panose="020B0604030504040204" pitchFamily="50" charset="-128"/>
              </a:rPr>
              <a:t>●河川の情報</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r>
              <a:rPr kumimoji="1" lang="ja-JP" altLang="en-US" sz="1200" dirty="0" smtClean="0">
                <a:solidFill>
                  <a:schemeClr val="tx1"/>
                </a:solidFill>
                <a:latin typeface="メイリオ" panose="020B0604030504040204" pitchFamily="50" charset="-128"/>
                <a:ea typeface="メイリオ" panose="020B0604030504040204" pitchFamily="50" charset="-128"/>
              </a:rPr>
              <a:t>●避難の情報</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pPr>
              <a:spcBef>
                <a:spcPts val="600"/>
              </a:spcBef>
            </a:pPr>
            <a:r>
              <a:rPr kumimoji="1" lang="ja-JP" altLang="en-US" sz="1200" dirty="0" smtClean="0">
                <a:solidFill>
                  <a:schemeClr val="tx1"/>
                </a:solidFill>
                <a:latin typeface="メイリオ" panose="020B0604030504040204" pitchFamily="50" charset="-128"/>
                <a:ea typeface="メイリオ" panose="020B0604030504040204" pitchFamily="50" charset="-128"/>
              </a:rPr>
              <a:t>は様々な入手方法がありますので、</a:t>
            </a:r>
            <a:r>
              <a:rPr kumimoji="1" lang="ja-JP" altLang="en-US" sz="1200" b="1" dirty="0" smtClean="0">
                <a:solidFill>
                  <a:schemeClr val="tx1"/>
                </a:solidFill>
                <a:latin typeface="メイリオ" panose="020B0604030504040204" pitchFamily="50" charset="-128"/>
                <a:ea typeface="メイリオ" panose="020B0604030504040204" pitchFamily="50" charset="-128"/>
              </a:rPr>
              <a:t>日頃から入手方法を決めておきましょう。</a:t>
            </a:r>
            <a:endParaRPr kumimoji="1" lang="en-US" altLang="ja-JP" sz="1200" b="1" dirty="0" smtClean="0">
              <a:solidFill>
                <a:schemeClr val="tx1"/>
              </a:solidFill>
              <a:latin typeface="メイリオ" panose="020B0604030504040204" pitchFamily="50" charset="-128"/>
              <a:ea typeface="メイリオ" panose="020B0604030504040204" pitchFamily="50" charset="-128"/>
            </a:endParaRPr>
          </a:p>
        </p:txBody>
      </p:sp>
      <p:cxnSp>
        <p:nvCxnSpPr>
          <p:cNvPr id="10" name="直線矢印コネクタ 9"/>
          <p:cNvCxnSpPr/>
          <p:nvPr/>
        </p:nvCxnSpPr>
        <p:spPr>
          <a:xfrm flipV="1">
            <a:off x="1493812" y="1819072"/>
            <a:ext cx="581169" cy="892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角丸四角形吹き出し 10"/>
          <p:cNvSpPr/>
          <p:nvPr/>
        </p:nvSpPr>
        <p:spPr>
          <a:xfrm>
            <a:off x="426220" y="5152963"/>
            <a:ext cx="4435492" cy="1145511"/>
          </a:xfrm>
          <a:prstGeom prst="wedgeRoundRectCallout">
            <a:avLst>
              <a:gd name="adj1" fmla="val 36169"/>
              <a:gd name="adj2" fmla="val 48598"/>
              <a:gd name="adj3" fmla="val 16667"/>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71450" indent="-171450">
              <a:spcBef>
                <a:spcPts val="600"/>
              </a:spcBef>
              <a:buFont typeface="Wingdings" panose="05000000000000000000" pitchFamily="2" charset="2"/>
              <a:buChar char="u"/>
            </a:pPr>
            <a:r>
              <a:rPr kumimoji="1" lang="ja-JP" altLang="en-US" sz="1200" dirty="0" smtClean="0">
                <a:solidFill>
                  <a:schemeClr val="tx1"/>
                </a:solidFill>
                <a:latin typeface="メイリオ" panose="020B0604030504040204" pitchFamily="50" charset="-128"/>
                <a:ea typeface="メイリオ" panose="020B0604030504040204" pitchFamily="50" charset="-128"/>
              </a:rPr>
              <a:t>台風には“大きさ”と“強さ”があります。</a:t>
            </a:r>
            <a:r>
              <a:rPr kumimoji="1" lang="ja-JP" altLang="en-US" sz="1200" b="1" dirty="0" smtClean="0">
                <a:solidFill>
                  <a:schemeClr val="tx1"/>
                </a:solidFill>
                <a:latin typeface="メイリオ" panose="020B0604030504040204" pitchFamily="50" charset="-128"/>
                <a:ea typeface="メイリオ" panose="020B0604030504040204" pitchFamily="50" charset="-128"/>
              </a:rPr>
              <a:t>「大きさ」は強風域（風速</a:t>
            </a:r>
            <a:r>
              <a:rPr kumimoji="1" lang="en-US" altLang="ja-JP" sz="1200" b="1" dirty="0" smtClean="0">
                <a:solidFill>
                  <a:schemeClr val="tx1"/>
                </a:solidFill>
                <a:latin typeface="メイリオ" panose="020B0604030504040204" pitchFamily="50" charset="-128"/>
                <a:ea typeface="メイリオ" panose="020B0604030504040204" pitchFamily="50" charset="-128"/>
              </a:rPr>
              <a:t>15m/s</a:t>
            </a:r>
            <a:r>
              <a:rPr kumimoji="1" lang="ja-JP" altLang="en-US" sz="1200" b="1" dirty="0" smtClean="0">
                <a:solidFill>
                  <a:schemeClr val="tx1"/>
                </a:solidFill>
                <a:latin typeface="メイリオ" panose="020B0604030504040204" pitchFamily="50" charset="-128"/>
                <a:ea typeface="メイリオ" panose="020B0604030504040204" pitchFamily="50" charset="-128"/>
              </a:rPr>
              <a:t>以上の風が吹いているか、吹く可能性がある範囲）の半径で、「強さ」は最大風速で区分</a:t>
            </a:r>
            <a:r>
              <a:rPr kumimoji="1" lang="ja-JP" altLang="en-US" sz="1200" dirty="0" smtClean="0">
                <a:solidFill>
                  <a:schemeClr val="tx1"/>
                </a:solidFill>
                <a:latin typeface="メイリオ" panose="020B0604030504040204" pitchFamily="50" charset="-128"/>
                <a:ea typeface="メイリオ" panose="020B0604030504040204" pitchFamily="50" charset="-128"/>
              </a:rPr>
              <a:t>しています。</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pPr marL="171450" indent="-171450">
              <a:spcBef>
                <a:spcPts val="600"/>
              </a:spcBef>
              <a:buFont typeface="Wingdings" panose="05000000000000000000" pitchFamily="2" charset="2"/>
              <a:buChar char="u"/>
            </a:pPr>
            <a:r>
              <a:rPr kumimoji="1" lang="ja-JP" altLang="en-US" sz="1200" dirty="0" smtClean="0">
                <a:solidFill>
                  <a:schemeClr val="tx1"/>
                </a:solidFill>
                <a:latin typeface="メイリオ" panose="020B0604030504040204" pitchFamily="50" charset="-128"/>
                <a:ea typeface="メイリオ" panose="020B0604030504040204" pitchFamily="50" charset="-128"/>
              </a:rPr>
              <a:t>台風に関する情報の中では台風の大きさと強さを組み合わせて、「大型で強い台風」のように呼びます。</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12" name="下矢印 11"/>
          <p:cNvSpPr/>
          <p:nvPr/>
        </p:nvSpPr>
        <p:spPr>
          <a:xfrm rot="10800000">
            <a:off x="2477341" y="4921591"/>
            <a:ext cx="529832" cy="284702"/>
          </a:xfrm>
          <a:prstGeom prst="downArrow">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8489647" y="650134"/>
            <a:ext cx="1385316" cy="584775"/>
          </a:xfrm>
          <a:prstGeom prst="rect">
            <a:avLst/>
          </a:prstGeom>
          <a:noFill/>
        </p:spPr>
        <p:txBody>
          <a:bodyPr wrap="none" rtlCol="0">
            <a:spAutoFit/>
          </a:bodyPr>
          <a:lstStyle/>
          <a:p>
            <a:r>
              <a:rPr kumimoji="1" lang="ja-JP" altLang="en-US" sz="1600" b="1" dirty="0" smtClean="0">
                <a:solidFill>
                  <a:srgbClr val="FF0000"/>
                </a:solidFill>
                <a:latin typeface="メイリオ" panose="020B0604030504040204" pitchFamily="50" charset="-128"/>
                <a:ea typeface="メイリオ" panose="020B0604030504040204" pitchFamily="50" charset="-128"/>
              </a:rPr>
              <a:t>☚雨の情報を</a:t>
            </a:r>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a:p>
            <a:r>
              <a:rPr kumimoji="1" lang="ja-JP" altLang="en-US" sz="1600" b="1" dirty="0">
                <a:solidFill>
                  <a:srgbClr val="FF0000"/>
                </a:solidFill>
                <a:latin typeface="メイリオ" panose="020B0604030504040204" pitchFamily="50" charset="-128"/>
                <a:ea typeface="メイリオ" panose="020B0604030504040204" pitchFamily="50" charset="-128"/>
              </a:rPr>
              <a:t>　</a:t>
            </a:r>
            <a:r>
              <a:rPr kumimoji="1" lang="ja-JP" altLang="en-US" sz="1600" b="1" dirty="0" smtClean="0">
                <a:solidFill>
                  <a:srgbClr val="FF0000"/>
                </a:solidFill>
                <a:latin typeface="メイリオ" panose="020B0604030504040204" pitchFamily="50" charset="-128"/>
                <a:ea typeface="メイリオ" panose="020B0604030504040204" pitchFamily="50" charset="-128"/>
              </a:rPr>
              <a:t>知る。</a:t>
            </a:r>
            <a:endParaRPr kumimoji="1" lang="ja-JP" altLang="en-US" sz="1600" b="1" dirty="0">
              <a:solidFill>
                <a:srgbClr val="FF0000"/>
              </a:solidFill>
              <a:latin typeface="メイリオ" panose="020B0604030504040204" pitchFamily="50" charset="-128"/>
              <a:ea typeface="メイリオ" panose="020B0604030504040204" pitchFamily="50" charset="-128"/>
            </a:endParaRPr>
          </a:p>
        </p:txBody>
      </p:sp>
      <p:sp>
        <p:nvSpPr>
          <p:cNvPr id="16" name="角丸四角形吹き出し 15"/>
          <p:cNvSpPr/>
          <p:nvPr/>
        </p:nvSpPr>
        <p:spPr>
          <a:xfrm>
            <a:off x="5058293" y="5325354"/>
            <a:ext cx="4624550" cy="876247"/>
          </a:xfrm>
          <a:prstGeom prst="wedgeRoundRectCallout">
            <a:avLst>
              <a:gd name="adj1" fmla="val 44533"/>
              <a:gd name="adj2" fmla="val 36554"/>
              <a:gd name="adj3" fmla="val 16667"/>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600"/>
              </a:spcBef>
              <a:buFont typeface="Wingdings" panose="05000000000000000000" pitchFamily="2" charset="2"/>
              <a:buChar char="u"/>
            </a:pPr>
            <a:r>
              <a:rPr kumimoji="1" lang="ja-JP" altLang="en-US" sz="1200" dirty="0" smtClean="0">
                <a:solidFill>
                  <a:schemeClr val="tx1"/>
                </a:solidFill>
                <a:latin typeface="メイリオ" panose="020B0604030504040204" pitchFamily="50" charset="-128"/>
                <a:ea typeface="メイリオ" panose="020B0604030504040204" pitchFamily="50" charset="-128"/>
              </a:rPr>
              <a:t>気象庁では、</a:t>
            </a:r>
            <a:r>
              <a:rPr kumimoji="1" lang="en-US" altLang="ja-JP" sz="1200" dirty="0" smtClean="0">
                <a:solidFill>
                  <a:schemeClr val="tx1"/>
                </a:solidFill>
                <a:latin typeface="メイリオ" panose="020B0604030504040204" pitchFamily="50" charset="-128"/>
                <a:ea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rPr>
              <a:t>大雨警報（浸水害・土砂災害）の危険度分布</a:t>
            </a:r>
            <a:r>
              <a:rPr kumimoji="1" lang="en-US" altLang="ja-JP" sz="1200" dirty="0" smtClean="0">
                <a:solidFill>
                  <a:schemeClr val="tx1"/>
                </a:solidFill>
                <a:latin typeface="メイリオ" panose="020B0604030504040204" pitchFamily="50" charset="-128"/>
                <a:ea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rPr>
              <a:t>として、５段階の色分けによるわかりやすい情報を提供していますので、参考としてください。</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pPr marL="171450" indent="-171450">
              <a:spcBef>
                <a:spcPts val="600"/>
              </a:spcBef>
              <a:buFont typeface="Wingdings" panose="05000000000000000000" pitchFamily="2" charset="2"/>
              <a:buChar char="u"/>
            </a:pPr>
            <a:r>
              <a:rPr kumimoji="1" lang="ja-JP" altLang="en-US" sz="1200" b="1" dirty="0" smtClean="0">
                <a:solidFill>
                  <a:schemeClr val="tx1"/>
                </a:solidFill>
                <a:latin typeface="メイリオ" panose="020B0604030504040204" pitchFamily="50" charset="-128"/>
                <a:ea typeface="メイリオ" panose="020B0604030504040204" pitchFamily="50" charset="-128"/>
              </a:rPr>
              <a:t>黄色が注意、赤色が危険、紫は非常に危険という状況です。</a:t>
            </a:r>
            <a:endParaRPr kumimoji="1" lang="ja-JP" altLang="en-US" sz="1200" b="1" dirty="0">
              <a:solidFill>
                <a:schemeClr val="tx1"/>
              </a:solidFill>
              <a:latin typeface="メイリオ" panose="020B0604030504040204" pitchFamily="50" charset="-128"/>
              <a:ea typeface="メイリオ" panose="020B0604030504040204" pitchFamily="50" charset="-128"/>
            </a:endParaRPr>
          </a:p>
        </p:txBody>
      </p:sp>
      <p:sp>
        <p:nvSpPr>
          <p:cNvPr id="17" name="正方形/長方形 16"/>
          <p:cNvSpPr/>
          <p:nvPr/>
        </p:nvSpPr>
        <p:spPr>
          <a:xfrm>
            <a:off x="5124622" y="3641643"/>
            <a:ext cx="3333578" cy="1343103"/>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8" name="直線矢印コネクタ 17"/>
          <p:cNvCxnSpPr/>
          <p:nvPr/>
        </p:nvCxnSpPr>
        <p:spPr>
          <a:xfrm flipV="1">
            <a:off x="6826250" y="4998781"/>
            <a:ext cx="4119" cy="3225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角丸四角形吹き出し 13"/>
          <p:cNvSpPr/>
          <p:nvPr/>
        </p:nvSpPr>
        <p:spPr>
          <a:xfrm>
            <a:off x="8431976" y="1193466"/>
            <a:ext cx="1438883" cy="2648283"/>
          </a:xfrm>
          <a:prstGeom prst="wedgeRoundRectCallout">
            <a:avLst>
              <a:gd name="adj1" fmla="val 44533"/>
              <a:gd name="adj2" fmla="val 36554"/>
              <a:gd name="adj3" fmla="val 16667"/>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spcBef>
                <a:spcPts val="600"/>
              </a:spcBef>
            </a:pPr>
            <a:r>
              <a:rPr kumimoji="1" lang="ja-JP" altLang="en-US" sz="1200" dirty="0" smtClean="0">
                <a:solidFill>
                  <a:schemeClr val="tx1"/>
                </a:solidFill>
                <a:latin typeface="メイリオ" panose="020B0604030504040204" pitchFamily="50" charset="-128"/>
                <a:ea typeface="メイリオ" panose="020B0604030504040204" pitchFamily="50" charset="-128"/>
              </a:rPr>
              <a:t>雨の情報には、</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pPr>
              <a:spcBef>
                <a:spcPts val="600"/>
              </a:spcBef>
            </a:pPr>
            <a:r>
              <a:rPr kumimoji="1" lang="ja-JP" altLang="en-US" sz="1200" dirty="0" smtClean="0">
                <a:solidFill>
                  <a:schemeClr val="tx1"/>
                </a:solidFill>
                <a:latin typeface="メイリオ" panose="020B0604030504040204" pitchFamily="50" charset="-128"/>
                <a:ea typeface="メイリオ" panose="020B0604030504040204" pitchFamily="50" charset="-128"/>
              </a:rPr>
              <a:t>早期注意情報から大雨特別警報（浸水害・土砂災害）のように、様々な情報があります。</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pPr>
              <a:spcBef>
                <a:spcPts val="600"/>
              </a:spcBef>
            </a:pPr>
            <a:r>
              <a:rPr kumimoji="1" lang="ja-JP" altLang="en-US" sz="1200" b="1" dirty="0" smtClean="0">
                <a:solidFill>
                  <a:schemeClr val="tx1"/>
                </a:solidFill>
                <a:latin typeface="メイリオ" panose="020B0604030504040204" pitchFamily="50" charset="-128"/>
                <a:ea typeface="メイリオ" panose="020B0604030504040204" pitchFamily="50" charset="-128"/>
              </a:rPr>
              <a:t>情報の内容ととるべき行動を確認しておきましょう。</a:t>
            </a:r>
            <a:endParaRPr kumimoji="1" lang="en-US" altLang="ja-JP" sz="1200" b="1" dirty="0" smtClean="0">
              <a:solidFill>
                <a:schemeClr val="tx1"/>
              </a:solidFill>
              <a:latin typeface="メイリオ" panose="020B0604030504040204" pitchFamily="50" charset="-128"/>
              <a:ea typeface="メイリオ" panose="020B0604030504040204" pitchFamily="50" charset="-128"/>
            </a:endParaRPr>
          </a:p>
          <a:p>
            <a:pPr>
              <a:spcBef>
                <a:spcPts val="600"/>
              </a:spcBef>
            </a:pPr>
            <a:r>
              <a:rPr kumimoji="1" lang="ja-JP" altLang="en-US" sz="1200" dirty="0" smtClean="0">
                <a:solidFill>
                  <a:schemeClr val="tx1"/>
                </a:solidFill>
                <a:latin typeface="メイリオ" panose="020B0604030504040204" pitchFamily="50" charset="-128"/>
                <a:ea typeface="メイリオ" panose="020B0604030504040204" pitchFamily="50" charset="-128"/>
              </a:rPr>
              <a:t>また、</a:t>
            </a:r>
            <a:r>
              <a:rPr kumimoji="1" lang="ja-JP" altLang="en-US" sz="1200" b="1" dirty="0" smtClean="0">
                <a:solidFill>
                  <a:schemeClr val="tx1"/>
                </a:solidFill>
                <a:latin typeface="メイリオ" panose="020B0604030504040204" pitchFamily="50" charset="-128"/>
                <a:ea typeface="メイリオ" panose="020B0604030504040204" pitchFamily="50" charset="-128"/>
              </a:rPr>
              <a:t>警戒レベルとの関係についても確認しましょう</a:t>
            </a:r>
            <a:r>
              <a:rPr kumimoji="1" lang="ja-JP" altLang="en-US" sz="1200" dirty="0" smtClean="0">
                <a:solidFill>
                  <a:schemeClr val="tx1"/>
                </a:solidFill>
                <a:latin typeface="メイリオ" panose="020B0604030504040204" pitchFamily="50" charset="-128"/>
                <a:ea typeface="メイリオ" panose="020B0604030504040204" pitchFamily="50" charset="-128"/>
              </a:rPr>
              <a:t>。</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367648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775607" y="1183821"/>
            <a:ext cx="8907236" cy="1110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8729343" y="1537699"/>
            <a:ext cx="1210588" cy="1077218"/>
          </a:xfrm>
          <a:prstGeom prst="rect">
            <a:avLst/>
          </a:prstGeom>
          <a:solidFill>
            <a:schemeClr val="bg1"/>
          </a:solidFill>
        </p:spPr>
        <p:txBody>
          <a:bodyPr wrap="none" rtlCol="0">
            <a:spAutoFit/>
          </a:bodyPr>
          <a:lstStyle/>
          <a:p>
            <a:r>
              <a:rPr kumimoji="1" lang="ja-JP" altLang="en-US" sz="1600" b="1" dirty="0" smtClean="0">
                <a:solidFill>
                  <a:srgbClr val="FF0000"/>
                </a:solidFill>
                <a:latin typeface="メイリオ" panose="020B0604030504040204" pitchFamily="50" charset="-128"/>
                <a:ea typeface="メイリオ" panose="020B0604030504040204" pitchFamily="50" charset="-128"/>
              </a:rPr>
              <a:t>様々な</a:t>
            </a:r>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a:p>
            <a:r>
              <a:rPr kumimoji="1" lang="ja-JP" altLang="en-US" sz="1600" b="1" dirty="0" smtClean="0">
                <a:solidFill>
                  <a:srgbClr val="FF0000"/>
                </a:solidFill>
                <a:latin typeface="メイリオ" panose="020B0604030504040204" pitchFamily="50" charset="-128"/>
                <a:ea typeface="メイリオ" panose="020B0604030504040204" pitchFamily="50" charset="-128"/>
              </a:rPr>
              <a:t>防災情報の</a:t>
            </a:r>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a:p>
            <a:r>
              <a:rPr kumimoji="1" lang="ja-JP" altLang="en-US" sz="1600" b="1" dirty="0" smtClean="0">
                <a:solidFill>
                  <a:srgbClr val="FF0000"/>
                </a:solidFill>
                <a:latin typeface="メイリオ" panose="020B0604030504040204" pitchFamily="50" charset="-128"/>
                <a:ea typeface="メイリオ" panose="020B0604030504040204" pitchFamily="50" charset="-128"/>
              </a:rPr>
              <a:t>入手方法が</a:t>
            </a:r>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a:p>
            <a:r>
              <a:rPr kumimoji="1" lang="ja-JP" altLang="en-US" sz="1600" b="1" dirty="0" smtClean="0">
                <a:solidFill>
                  <a:srgbClr val="FF0000"/>
                </a:solidFill>
                <a:latin typeface="メイリオ" panose="020B0604030504040204" pitchFamily="50" charset="-128"/>
                <a:ea typeface="メイリオ" panose="020B0604030504040204" pitchFamily="50" charset="-128"/>
              </a:rPr>
              <a:t>あります。</a:t>
            </a:r>
            <a:endParaRPr kumimoji="1" lang="ja-JP" altLang="en-US" sz="1600" b="1" dirty="0">
              <a:solidFill>
                <a:srgbClr val="FF0000"/>
              </a:solidFill>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7164" y="4149"/>
            <a:ext cx="7382371" cy="5180172"/>
          </a:xfrm>
          <a:prstGeom prst="rect">
            <a:avLst/>
          </a:prstGeom>
        </p:spPr>
      </p:pic>
      <p:sp>
        <p:nvSpPr>
          <p:cNvPr id="6" name="テキスト ボックス 5"/>
          <p:cNvSpPr txBox="1"/>
          <p:nvPr/>
        </p:nvSpPr>
        <p:spPr>
          <a:xfrm>
            <a:off x="8532322" y="36315"/>
            <a:ext cx="1323439" cy="584775"/>
          </a:xfrm>
          <a:prstGeom prst="rect">
            <a:avLst/>
          </a:prstGeom>
          <a:solidFill>
            <a:schemeClr val="bg1"/>
          </a:solidFill>
        </p:spPr>
        <p:txBody>
          <a:bodyPr wrap="none" lIns="0" rtlCol="0">
            <a:spAutoFit/>
          </a:bodyPr>
          <a:lstStyle/>
          <a:p>
            <a:r>
              <a:rPr kumimoji="1" lang="ja-JP" altLang="en-US" sz="1600" b="1" dirty="0" smtClean="0">
                <a:solidFill>
                  <a:srgbClr val="FF0000"/>
                </a:solidFill>
                <a:latin typeface="メイリオ" panose="020B0604030504040204" pitchFamily="50" charset="-128"/>
                <a:ea typeface="メイリオ" panose="020B0604030504040204" pitchFamily="50" charset="-128"/>
              </a:rPr>
              <a:t>☚この頁の</a:t>
            </a:r>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a:p>
            <a:r>
              <a:rPr kumimoji="1" lang="ja-JP" altLang="en-US" sz="1600" b="1" dirty="0" smtClean="0">
                <a:solidFill>
                  <a:srgbClr val="FF0000"/>
                </a:solidFill>
                <a:latin typeface="メイリオ" panose="020B0604030504040204" pitchFamily="50" charset="-128"/>
                <a:ea typeface="メイリオ" panose="020B0604030504040204" pitchFamily="50" charset="-128"/>
              </a:rPr>
              <a:t>　ポイント　</a:t>
            </a:r>
            <a:endParaRPr kumimoji="1" lang="ja-JP" altLang="en-US" sz="1600" b="1" dirty="0">
              <a:solidFill>
                <a:srgbClr val="FF0000"/>
              </a:solidFill>
              <a:latin typeface="メイリオ" panose="020B0604030504040204" pitchFamily="50" charset="-128"/>
              <a:ea typeface="メイリオ" panose="020B0604030504040204" pitchFamily="50" charset="-128"/>
            </a:endParaRPr>
          </a:p>
        </p:txBody>
      </p:sp>
      <p:sp>
        <p:nvSpPr>
          <p:cNvPr id="7" name="正方形/長方形 6"/>
          <p:cNvSpPr/>
          <p:nvPr/>
        </p:nvSpPr>
        <p:spPr>
          <a:xfrm>
            <a:off x="5136824" y="123709"/>
            <a:ext cx="3352824" cy="2754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3252" y="483220"/>
            <a:ext cx="1415772" cy="584775"/>
          </a:xfrm>
          <a:prstGeom prst="rect">
            <a:avLst/>
          </a:prstGeom>
          <a:noFill/>
        </p:spPr>
        <p:txBody>
          <a:bodyPr wrap="none" rtlCol="0">
            <a:spAutoFit/>
          </a:bodyPr>
          <a:lstStyle/>
          <a:p>
            <a:pPr algn="r"/>
            <a:r>
              <a:rPr kumimoji="1" lang="ja-JP" altLang="en-US" sz="1600" b="1" dirty="0" smtClean="0">
                <a:solidFill>
                  <a:srgbClr val="FF0000"/>
                </a:solidFill>
                <a:latin typeface="メイリオ" panose="020B0604030504040204" pitchFamily="50" charset="-128"/>
                <a:ea typeface="メイリオ" panose="020B0604030504040204" pitchFamily="50" charset="-128"/>
              </a:rPr>
              <a:t>河川の水位を</a:t>
            </a:r>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a:p>
            <a:pPr algn="r"/>
            <a:r>
              <a:rPr kumimoji="1" lang="ja-JP" altLang="en-US" sz="1600" b="1" dirty="0" smtClean="0">
                <a:solidFill>
                  <a:srgbClr val="FF0000"/>
                </a:solidFill>
                <a:latin typeface="メイリオ" panose="020B0604030504040204" pitchFamily="50" charset="-128"/>
                <a:ea typeface="メイリオ" panose="020B0604030504040204" pitchFamily="50" charset="-128"/>
              </a:rPr>
              <a:t>確認☛</a:t>
            </a:r>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p:txBody>
      </p:sp>
      <p:sp>
        <p:nvSpPr>
          <p:cNvPr id="9" name="角丸四角形吹き出し 8"/>
          <p:cNvSpPr/>
          <p:nvPr/>
        </p:nvSpPr>
        <p:spPr>
          <a:xfrm>
            <a:off x="63252" y="1067995"/>
            <a:ext cx="1444501" cy="1412811"/>
          </a:xfrm>
          <a:prstGeom prst="wedgeRoundRectCallout">
            <a:avLst>
              <a:gd name="adj1" fmla="val 44533"/>
              <a:gd name="adj2" fmla="val 36554"/>
              <a:gd name="adj3" fmla="val 16667"/>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kumimoji="1" lang="ja-JP" altLang="en-US" sz="1200" dirty="0" smtClean="0">
                <a:solidFill>
                  <a:schemeClr val="tx1"/>
                </a:solidFill>
                <a:latin typeface="メイリオ" panose="020B0604030504040204" pitchFamily="50" charset="-128"/>
                <a:ea typeface="メイリオ" panose="020B0604030504040204" pitchFamily="50" charset="-128"/>
              </a:rPr>
              <a:t>河川の水位に応じて、下記の情報が発表されます。</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r>
              <a:rPr kumimoji="1" lang="ja-JP" altLang="en-US" sz="1200" dirty="0" smtClean="0">
                <a:solidFill>
                  <a:schemeClr val="tx1"/>
                </a:solidFill>
                <a:latin typeface="メイリオ" panose="020B0604030504040204" pitchFamily="50" charset="-128"/>
                <a:ea typeface="メイリオ" panose="020B0604030504040204" pitchFamily="50" charset="-128"/>
              </a:rPr>
              <a:t>●氾濫注意情報</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r>
              <a:rPr kumimoji="1" lang="ja-JP" altLang="en-US" sz="1200" dirty="0" smtClean="0">
                <a:solidFill>
                  <a:schemeClr val="tx1"/>
                </a:solidFill>
                <a:latin typeface="メイリオ" panose="020B0604030504040204" pitchFamily="50" charset="-128"/>
                <a:ea typeface="メイリオ" panose="020B0604030504040204" pitchFamily="50" charset="-128"/>
              </a:rPr>
              <a:t>●氾濫警戒情報</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r>
              <a:rPr kumimoji="1" lang="ja-JP" altLang="en-US" sz="1200" dirty="0" smtClean="0">
                <a:solidFill>
                  <a:schemeClr val="tx1"/>
                </a:solidFill>
                <a:latin typeface="メイリオ" panose="020B0604030504040204" pitchFamily="50" charset="-128"/>
                <a:ea typeface="メイリオ" panose="020B0604030504040204" pitchFamily="50" charset="-128"/>
              </a:rPr>
              <a:t>●氾濫危険情報</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r>
              <a:rPr kumimoji="1" lang="ja-JP" altLang="en-US" sz="1200" dirty="0" smtClean="0">
                <a:solidFill>
                  <a:schemeClr val="tx1"/>
                </a:solidFill>
                <a:latin typeface="メイリオ" panose="020B0604030504040204" pitchFamily="50" charset="-128"/>
                <a:ea typeface="メイリオ" panose="020B0604030504040204" pitchFamily="50" charset="-128"/>
              </a:rPr>
              <a:t>●氾濫発生情報</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p:txBody>
      </p:sp>
      <p:cxnSp>
        <p:nvCxnSpPr>
          <p:cNvPr id="10" name="直線矢印コネクタ 9"/>
          <p:cNvCxnSpPr>
            <a:stCxn id="9" idx="3"/>
          </p:cNvCxnSpPr>
          <p:nvPr/>
        </p:nvCxnSpPr>
        <p:spPr>
          <a:xfrm flipV="1">
            <a:off x="1507753" y="1558457"/>
            <a:ext cx="1537597" cy="2159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角丸四角形吹き出し 11"/>
          <p:cNvSpPr/>
          <p:nvPr/>
        </p:nvSpPr>
        <p:spPr>
          <a:xfrm>
            <a:off x="443036" y="5262219"/>
            <a:ext cx="4383406" cy="1209754"/>
          </a:xfrm>
          <a:prstGeom prst="wedgeRoundRectCallout">
            <a:avLst>
              <a:gd name="adj1" fmla="val 44533"/>
              <a:gd name="adj2" fmla="val 36554"/>
              <a:gd name="adj3" fmla="val 16667"/>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71450" indent="-171450">
              <a:spcBef>
                <a:spcPts val="600"/>
              </a:spcBef>
              <a:buFont typeface="Wingdings" panose="05000000000000000000" pitchFamily="2" charset="2"/>
              <a:buChar char="u"/>
            </a:pPr>
            <a:r>
              <a:rPr kumimoji="1" lang="ja-JP" altLang="en-US" sz="1200" dirty="0">
                <a:solidFill>
                  <a:schemeClr val="tx1"/>
                </a:solidFill>
                <a:latin typeface="メイリオ" panose="020B0604030504040204" pitchFamily="50" charset="-128"/>
                <a:ea typeface="メイリオ" panose="020B0604030504040204" pitchFamily="50" charset="-128"/>
              </a:rPr>
              <a:t>市では、様々な</a:t>
            </a:r>
            <a:r>
              <a:rPr kumimoji="1" lang="ja-JP" altLang="en-US" sz="1200" dirty="0" smtClean="0">
                <a:solidFill>
                  <a:schemeClr val="tx1"/>
                </a:solidFill>
                <a:latin typeface="メイリオ" panose="020B0604030504040204" pitchFamily="50" charset="-128"/>
                <a:ea typeface="メイリオ" panose="020B0604030504040204" pitchFamily="50" charset="-128"/>
              </a:rPr>
              <a:t>防災情報</a:t>
            </a:r>
            <a:r>
              <a:rPr kumimoji="1" lang="ja-JP" altLang="en-US" sz="1200" dirty="0">
                <a:solidFill>
                  <a:schemeClr val="tx1"/>
                </a:solidFill>
                <a:latin typeface="メイリオ" panose="020B0604030504040204" pitchFamily="50" charset="-128"/>
                <a:ea typeface="メイリオ" panose="020B0604030504040204" pitchFamily="50" charset="-128"/>
              </a:rPr>
              <a:t>に基づき、警戒レベル情報（３</a:t>
            </a:r>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５）の発表と</a:t>
            </a:r>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避難準備・高齢者等避難開始</a:t>
            </a:r>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err="1">
                <a:solidFill>
                  <a:schemeClr val="tx1"/>
                </a:solidFill>
                <a:latin typeface="メイリオ" panose="020B0604030504040204" pitchFamily="50" charset="-128"/>
                <a:ea typeface="メイリオ" panose="020B0604030504040204" pitchFamily="50" charset="-128"/>
              </a:rPr>
              <a:t>、</a:t>
            </a:r>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避難勧告</a:t>
            </a:r>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等の情報を発令します</a:t>
            </a:r>
            <a:r>
              <a:rPr kumimoji="1" lang="ja-JP" altLang="en-US" sz="1200" dirty="0" smtClean="0">
                <a:solidFill>
                  <a:schemeClr val="tx1"/>
                </a:solidFill>
                <a:latin typeface="メイリオ" panose="020B0604030504040204" pitchFamily="50" charset="-128"/>
                <a:ea typeface="メイリオ" panose="020B0604030504040204" pitchFamily="50" charset="-128"/>
              </a:rPr>
              <a:t>。</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pPr marL="171450" indent="-171450">
              <a:spcBef>
                <a:spcPts val="600"/>
              </a:spcBef>
              <a:buFont typeface="Wingdings" panose="05000000000000000000" pitchFamily="2" charset="2"/>
              <a:buChar char="u"/>
            </a:pPr>
            <a:r>
              <a:rPr kumimoji="1" lang="ja-JP" altLang="en-US" sz="1200" dirty="0" smtClean="0">
                <a:solidFill>
                  <a:schemeClr val="tx1"/>
                </a:solidFill>
                <a:latin typeface="メイリオ" panose="020B0604030504040204" pitchFamily="50" charset="-128"/>
                <a:ea typeface="メイリオ" panose="020B0604030504040204" pitchFamily="50" charset="-128"/>
              </a:rPr>
              <a:t>住民のみなさまは、その情報に応じた“とるべき行動”を行ってください。</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p:txBody>
      </p:sp>
      <p:sp>
        <p:nvSpPr>
          <p:cNvPr id="15" name="正方形/長方形 14"/>
          <p:cNvSpPr/>
          <p:nvPr/>
        </p:nvSpPr>
        <p:spPr>
          <a:xfrm>
            <a:off x="5100272" y="1248356"/>
            <a:ext cx="1570872" cy="1478942"/>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下矢印 13"/>
          <p:cNvSpPr/>
          <p:nvPr/>
        </p:nvSpPr>
        <p:spPr>
          <a:xfrm rot="16200000">
            <a:off x="4648964" y="1634709"/>
            <a:ext cx="529832" cy="445888"/>
          </a:xfrm>
          <a:prstGeom prst="downArrow">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662207" y="1726848"/>
            <a:ext cx="466794" cy="261610"/>
          </a:xfrm>
          <a:prstGeom prst="rect">
            <a:avLst/>
          </a:prstGeom>
          <a:noFill/>
        </p:spPr>
        <p:txBody>
          <a:bodyPr wrap="none" rtlCol="0">
            <a:spAutoFit/>
          </a:bodyPr>
          <a:lstStyle/>
          <a:p>
            <a:pPr algn="r"/>
            <a:r>
              <a:rPr kumimoji="1" lang="ja-JP" altLang="en-US" sz="1100" dirty="0" smtClean="0">
                <a:solidFill>
                  <a:srgbClr val="FF0000"/>
                </a:solidFill>
                <a:latin typeface="メイリオ" panose="020B0604030504040204" pitchFamily="50" charset="-128"/>
                <a:ea typeface="メイリオ" panose="020B0604030504040204" pitchFamily="50" charset="-128"/>
              </a:rPr>
              <a:t>確認</a:t>
            </a:r>
            <a:endParaRPr kumimoji="1" lang="en-US" altLang="ja-JP" sz="1100" dirty="0" smtClean="0">
              <a:solidFill>
                <a:srgbClr val="FF0000"/>
              </a:solidFill>
              <a:latin typeface="メイリオ" panose="020B0604030504040204" pitchFamily="50" charset="-128"/>
              <a:ea typeface="メイリオ" panose="020B0604030504040204" pitchFamily="50" charset="-128"/>
            </a:endParaRPr>
          </a:p>
        </p:txBody>
      </p:sp>
      <p:sp>
        <p:nvSpPr>
          <p:cNvPr id="17" name="下矢印 16"/>
          <p:cNvSpPr/>
          <p:nvPr/>
        </p:nvSpPr>
        <p:spPr>
          <a:xfrm rot="10800000">
            <a:off x="3290617" y="4898787"/>
            <a:ext cx="529832" cy="445888"/>
          </a:xfrm>
          <a:prstGeom prst="downArrow">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吹き出し 17"/>
          <p:cNvSpPr/>
          <p:nvPr/>
        </p:nvSpPr>
        <p:spPr>
          <a:xfrm>
            <a:off x="63252" y="2614917"/>
            <a:ext cx="1444502" cy="1061146"/>
          </a:xfrm>
          <a:prstGeom prst="wedgeRoundRectCallout">
            <a:avLst>
              <a:gd name="adj1" fmla="val 44533"/>
              <a:gd name="adj2" fmla="val 36554"/>
              <a:gd name="adj3" fmla="val 16667"/>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kumimoji="1" lang="ja-JP" altLang="en-US" sz="1200" b="1" dirty="0" smtClean="0">
                <a:solidFill>
                  <a:schemeClr val="tx1"/>
                </a:solidFill>
                <a:latin typeface="メイリオ" panose="020B0604030504040204" pitchFamily="50" charset="-128"/>
                <a:ea typeface="メイリオ" panose="020B0604030504040204" pitchFamily="50" charset="-128"/>
              </a:rPr>
              <a:t>気象庁では、河川の洪水警報の危険度情報を提供</a:t>
            </a:r>
            <a:r>
              <a:rPr kumimoji="1" lang="ja-JP" altLang="en-US" sz="1200" dirty="0" smtClean="0">
                <a:solidFill>
                  <a:schemeClr val="tx1"/>
                </a:solidFill>
                <a:latin typeface="メイリオ" panose="020B0604030504040204" pitchFamily="50" charset="-128"/>
                <a:ea typeface="メイリオ" panose="020B0604030504040204" pitchFamily="50" charset="-128"/>
              </a:rPr>
              <a:t>していますので確認してください。</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p:txBody>
      </p:sp>
      <p:cxnSp>
        <p:nvCxnSpPr>
          <p:cNvPr id="20" name="直線矢印コネクタ 19"/>
          <p:cNvCxnSpPr/>
          <p:nvPr/>
        </p:nvCxnSpPr>
        <p:spPr>
          <a:xfrm flipV="1">
            <a:off x="1371562" y="2294165"/>
            <a:ext cx="321678" cy="3024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角丸四角形吹き出し 23"/>
          <p:cNvSpPr/>
          <p:nvPr/>
        </p:nvSpPr>
        <p:spPr>
          <a:xfrm>
            <a:off x="59853" y="3880320"/>
            <a:ext cx="1447900" cy="715534"/>
          </a:xfrm>
          <a:prstGeom prst="wedgeRoundRectCallout">
            <a:avLst>
              <a:gd name="adj1" fmla="val 44533"/>
              <a:gd name="adj2" fmla="val 36554"/>
              <a:gd name="adj3" fmla="val 16667"/>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kumimoji="1" lang="ja-JP" altLang="en-US" sz="1200" b="1" dirty="0" smtClean="0">
                <a:solidFill>
                  <a:schemeClr val="tx1"/>
                </a:solidFill>
                <a:latin typeface="メイリオ" panose="020B0604030504040204" pitchFamily="50" charset="-128"/>
                <a:ea typeface="メイリオ" panose="020B0604030504040204" pitchFamily="50" charset="-128"/>
              </a:rPr>
              <a:t>河川監視カメラでリアルタイムに状況を確認</a:t>
            </a:r>
            <a:r>
              <a:rPr kumimoji="1" lang="ja-JP" altLang="en-US" sz="1200" dirty="0" smtClean="0">
                <a:solidFill>
                  <a:schemeClr val="tx1"/>
                </a:solidFill>
                <a:latin typeface="メイリオ" panose="020B0604030504040204" pitchFamily="50" charset="-128"/>
                <a:ea typeface="メイリオ" panose="020B0604030504040204" pitchFamily="50" charset="-128"/>
              </a:rPr>
              <a:t>できます。</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p:txBody>
      </p:sp>
      <p:cxnSp>
        <p:nvCxnSpPr>
          <p:cNvPr id="25" name="直線矢印コネクタ 24"/>
          <p:cNvCxnSpPr/>
          <p:nvPr/>
        </p:nvCxnSpPr>
        <p:spPr>
          <a:xfrm flipV="1">
            <a:off x="1478636" y="2512454"/>
            <a:ext cx="1948376" cy="14067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右中かっこ 27"/>
          <p:cNvSpPr/>
          <p:nvPr/>
        </p:nvSpPr>
        <p:spPr>
          <a:xfrm>
            <a:off x="8476532" y="708485"/>
            <a:ext cx="290077" cy="2720516"/>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角丸四角形吹き出し 29"/>
          <p:cNvSpPr/>
          <p:nvPr/>
        </p:nvSpPr>
        <p:spPr>
          <a:xfrm>
            <a:off x="5129001" y="5262219"/>
            <a:ext cx="4383406" cy="1209754"/>
          </a:xfrm>
          <a:prstGeom prst="wedgeRoundRectCallout">
            <a:avLst>
              <a:gd name="adj1" fmla="val 44533"/>
              <a:gd name="adj2" fmla="val 36554"/>
              <a:gd name="adj3" fmla="val 16667"/>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71450" indent="-171450">
              <a:spcBef>
                <a:spcPts val="600"/>
              </a:spcBef>
              <a:buFont typeface="Wingdings" panose="05000000000000000000" pitchFamily="2" charset="2"/>
              <a:buChar char="u"/>
            </a:pPr>
            <a:r>
              <a:rPr kumimoji="1" lang="ja-JP" altLang="en-US" sz="1200" b="1" dirty="0" smtClean="0">
                <a:solidFill>
                  <a:schemeClr val="tx1"/>
                </a:solidFill>
                <a:latin typeface="メイリオ" panose="020B0604030504040204" pitchFamily="50" charset="-128"/>
                <a:ea typeface="メイリオ" panose="020B0604030504040204" pitchFamily="50" charset="-128"/>
              </a:rPr>
              <a:t>避難に必要な防災情報について、複数の入手方法を決めましょう。</a:t>
            </a:r>
            <a:r>
              <a:rPr kumimoji="1" lang="ja-JP" altLang="en-US" sz="1200" dirty="0" smtClean="0">
                <a:solidFill>
                  <a:schemeClr val="tx1"/>
                </a:solidFill>
                <a:latin typeface="メイリオ" panose="020B0604030504040204" pitchFamily="50" charset="-128"/>
                <a:ea typeface="メイリオ" panose="020B0604030504040204" pitchFamily="50" charset="-128"/>
              </a:rPr>
              <a:t>入手する防災情報にチェックして、日頃から使ってみましょう。</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pPr marL="171450" indent="-171450">
              <a:spcBef>
                <a:spcPts val="600"/>
              </a:spcBef>
              <a:buFont typeface="Wingdings" panose="05000000000000000000" pitchFamily="2" charset="2"/>
              <a:buChar char="u"/>
            </a:pPr>
            <a:r>
              <a:rPr kumimoji="1" lang="ja-JP" altLang="en-US" sz="1200" dirty="0" smtClean="0">
                <a:solidFill>
                  <a:schemeClr val="tx1"/>
                </a:solidFill>
                <a:latin typeface="メイリオ" panose="020B0604030504040204" pitchFamily="50" charset="-128"/>
                <a:ea typeface="メイリオ" panose="020B0604030504040204" pitchFamily="50" charset="-128"/>
              </a:rPr>
              <a:t>また、</a:t>
            </a:r>
            <a:r>
              <a:rPr kumimoji="1" lang="en-US" altLang="ja-JP" sz="1200" dirty="0" smtClean="0">
                <a:solidFill>
                  <a:schemeClr val="tx1"/>
                </a:solidFill>
                <a:latin typeface="メイリオ" panose="020B0604030504040204" pitchFamily="50" charset="-128"/>
                <a:ea typeface="メイリオ" panose="020B0604030504040204" pitchFamily="50" charset="-128"/>
              </a:rPr>
              <a:t>P69</a:t>
            </a:r>
            <a:r>
              <a:rPr kumimoji="1" lang="ja-JP" altLang="en-US" sz="1200" dirty="0" smtClean="0">
                <a:solidFill>
                  <a:schemeClr val="tx1"/>
                </a:solidFill>
                <a:latin typeface="メイリオ" panose="020B0604030504040204" pitchFamily="50" charset="-128"/>
                <a:ea typeface="メイリオ" panose="020B0604030504040204" pitchFamily="50" charset="-128"/>
              </a:rPr>
              <a:t>の①</a:t>
            </a:r>
            <a:r>
              <a:rPr kumimoji="1" lang="en-US" altLang="ja-JP" sz="1200" dirty="0" smtClean="0">
                <a:solidFill>
                  <a:schemeClr val="tx1"/>
                </a:solidFill>
                <a:latin typeface="メイリオ" panose="020B0604030504040204" pitchFamily="50" charset="-128"/>
                <a:ea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rPr>
              <a:t>⑦の欄にもチェックをしてください。</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p:txBody>
      </p:sp>
      <p:sp>
        <p:nvSpPr>
          <p:cNvPr id="31" name="下矢印 30"/>
          <p:cNvSpPr/>
          <p:nvPr/>
        </p:nvSpPr>
        <p:spPr>
          <a:xfrm rot="10800000">
            <a:off x="7055788" y="4905165"/>
            <a:ext cx="529832" cy="445888"/>
          </a:xfrm>
          <a:prstGeom prst="downArrow">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626748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775607" y="1183821"/>
            <a:ext cx="8907236" cy="1110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8711293" cy="6246816"/>
          </a:xfrm>
          <a:prstGeom prst="rect">
            <a:avLst/>
          </a:prstGeom>
        </p:spPr>
      </p:pic>
      <p:sp>
        <p:nvSpPr>
          <p:cNvPr id="5" name="テキスト ボックス 4"/>
          <p:cNvSpPr txBox="1"/>
          <p:nvPr/>
        </p:nvSpPr>
        <p:spPr>
          <a:xfrm>
            <a:off x="8553259" y="75005"/>
            <a:ext cx="1415772" cy="584775"/>
          </a:xfrm>
          <a:prstGeom prst="rect">
            <a:avLst/>
          </a:prstGeom>
          <a:noFill/>
        </p:spPr>
        <p:txBody>
          <a:bodyPr wrap="none" rtlCol="0">
            <a:spAutoFit/>
          </a:bodyPr>
          <a:lstStyle/>
          <a:p>
            <a:r>
              <a:rPr kumimoji="1" lang="ja-JP" altLang="en-US" sz="1600" b="1" dirty="0" smtClean="0">
                <a:solidFill>
                  <a:srgbClr val="FF0000"/>
                </a:solidFill>
                <a:latin typeface="メイリオ" panose="020B0604030504040204" pitchFamily="50" charset="-128"/>
                <a:ea typeface="メイリオ" panose="020B0604030504040204" pitchFamily="50" charset="-128"/>
              </a:rPr>
              <a:t>☚この頁の</a:t>
            </a:r>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a:p>
            <a:r>
              <a:rPr kumimoji="1" lang="ja-JP" altLang="en-US" sz="1600" b="1" dirty="0" smtClean="0">
                <a:solidFill>
                  <a:srgbClr val="FF0000"/>
                </a:solidFill>
                <a:latin typeface="メイリオ" panose="020B0604030504040204" pitchFamily="50" charset="-128"/>
                <a:ea typeface="メイリオ" panose="020B0604030504040204" pitchFamily="50" charset="-128"/>
              </a:rPr>
              <a:t>　ポイント　</a:t>
            </a:r>
            <a:endParaRPr kumimoji="1" lang="ja-JP" altLang="en-US" sz="1600" b="1" dirty="0">
              <a:solidFill>
                <a:srgbClr val="FF0000"/>
              </a:solidFill>
              <a:latin typeface="メイリオ" panose="020B0604030504040204" pitchFamily="50" charset="-128"/>
              <a:ea typeface="メイリオ" panose="020B0604030504040204" pitchFamily="50" charset="-128"/>
            </a:endParaRPr>
          </a:p>
        </p:txBody>
      </p:sp>
      <p:sp>
        <p:nvSpPr>
          <p:cNvPr id="6" name="正方形/長方形 5"/>
          <p:cNvSpPr/>
          <p:nvPr/>
        </p:nvSpPr>
        <p:spPr>
          <a:xfrm>
            <a:off x="4484817" y="139613"/>
            <a:ext cx="4126446" cy="4567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20876" y="490796"/>
            <a:ext cx="4013802" cy="7655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8553259" y="1256306"/>
            <a:ext cx="1415772" cy="1077218"/>
          </a:xfrm>
          <a:prstGeom prst="rect">
            <a:avLst/>
          </a:prstGeom>
          <a:noFill/>
        </p:spPr>
        <p:txBody>
          <a:bodyPr wrap="none" rtlCol="0">
            <a:spAutoFit/>
          </a:bodyPr>
          <a:lstStyle/>
          <a:p>
            <a:r>
              <a:rPr kumimoji="1" lang="ja-JP" altLang="en-US" sz="1600" b="1" dirty="0" smtClean="0">
                <a:solidFill>
                  <a:srgbClr val="FF0000"/>
                </a:solidFill>
                <a:latin typeface="メイリオ" panose="020B0604030504040204" pitchFamily="50" charset="-128"/>
                <a:ea typeface="メイリオ" panose="020B0604030504040204" pitchFamily="50" charset="-128"/>
              </a:rPr>
              <a:t>☚各家庭で</a:t>
            </a:r>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a:p>
            <a:r>
              <a:rPr kumimoji="1" lang="ja-JP" altLang="en-US" sz="1600" b="1" dirty="0">
                <a:solidFill>
                  <a:srgbClr val="FF0000"/>
                </a:solidFill>
                <a:latin typeface="メイリオ" panose="020B0604030504040204" pitchFamily="50" charset="-128"/>
                <a:ea typeface="メイリオ" panose="020B0604030504040204" pitchFamily="50" charset="-128"/>
              </a:rPr>
              <a:t>　</a:t>
            </a:r>
            <a:r>
              <a:rPr kumimoji="1" lang="ja-JP" altLang="en-US" sz="1600" b="1" dirty="0" smtClean="0">
                <a:solidFill>
                  <a:srgbClr val="FF0000"/>
                </a:solidFill>
                <a:latin typeface="メイリオ" panose="020B0604030504040204" pitchFamily="50" charset="-128"/>
                <a:ea typeface="メイリオ" panose="020B0604030504040204" pitchFamily="50" charset="-128"/>
              </a:rPr>
              <a:t>必要な備蓄</a:t>
            </a:r>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a:p>
            <a:r>
              <a:rPr kumimoji="1" lang="ja-JP" altLang="en-US" sz="1600" b="1" dirty="0">
                <a:solidFill>
                  <a:srgbClr val="FF0000"/>
                </a:solidFill>
                <a:latin typeface="メイリオ" panose="020B0604030504040204" pitchFamily="50" charset="-128"/>
                <a:ea typeface="メイリオ" panose="020B0604030504040204" pitchFamily="50" charset="-128"/>
              </a:rPr>
              <a:t>　</a:t>
            </a:r>
            <a:r>
              <a:rPr kumimoji="1" lang="ja-JP" altLang="en-US" sz="1600" b="1" dirty="0" smtClean="0">
                <a:solidFill>
                  <a:srgbClr val="FF0000"/>
                </a:solidFill>
                <a:latin typeface="メイリオ" panose="020B0604030504040204" pitchFamily="50" charset="-128"/>
                <a:ea typeface="メイリオ" panose="020B0604030504040204" pitchFamily="50" charset="-128"/>
              </a:rPr>
              <a:t>をしておき</a:t>
            </a:r>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a:p>
            <a:r>
              <a:rPr kumimoji="1" lang="ja-JP" altLang="en-US" sz="1600" b="1" dirty="0">
                <a:solidFill>
                  <a:srgbClr val="FF0000"/>
                </a:solidFill>
                <a:latin typeface="メイリオ" panose="020B0604030504040204" pitchFamily="50" charset="-128"/>
                <a:ea typeface="メイリオ" panose="020B0604030504040204" pitchFamily="50" charset="-128"/>
              </a:rPr>
              <a:t>　</a:t>
            </a:r>
            <a:r>
              <a:rPr kumimoji="1" lang="ja-JP" altLang="en-US" sz="1600" b="1" dirty="0" smtClean="0">
                <a:solidFill>
                  <a:srgbClr val="FF0000"/>
                </a:solidFill>
                <a:latin typeface="メイリオ" panose="020B0604030504040204" pitchFamily="50" charset="-128"/>
                <a:ea typeface="メイリオ" panose="020B0604030504040204" pitchFamily="50" charset="-128"/>
              </a:rPr>
              <a:t>ましょう</a:t>
            </a:r>
            <a:endParaRPr kumimoji="1" lang="ja-JP" altLang="en-US" sz="1600" b="1" dirty="0">
              <a:solidFill>
                <a:srgbClr val="FF0000"/>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8553259" y="5206096"/>
            <a:ext cx="1210588" cy="830997"/>
          </a:xfrm>
          <a:prstGeom prst="rect">
            <a:avLst/>
          </a:prstGeom>
          <a:noFill/>
        </p:spPr>
        <p:txBody>
          <a:bodyPr wrap="none" rtlCol="0">
            <a:spAutoFit/>
          </a:bodyPr>
          <a:lstStyle/>
          <a:p>
            <a:r>
              <a:rPr kumimoji="1" lang="ja-JP" altLang="en-US" sz="1600" b="1" dirty="0" smtClean="0">
                <a:solidFill>
                  <a:srgbClr val="FF0000"/>
                </a:solidFill>
                <a:latin typeface="メイリオ" panose="020B0604030504040204" pitchFamily="50" charset="-128"/>
                <a:ea typeface="メイリオ" panose="020B0604030504040204" pitchFamily="50" charset="-128"/>
              </a:rPr>
              <a:t>☚停電情報</a:t>
            </a:r>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a:p>
            <a:r>
              <a:rPr kumimoji="1" lang="ja-JP" altLang="en-US" sz="1600" b="1" dirty="0">
                <a:solidFill>
                  <a:srgbClr val="FF0000"/>
                </a:solidFill>
                <a:latin typeface="メイリオ" panose="020B0604030504040204" pitchFamily="50" charset="-128"/>
                <a:ea typeface="メイリオ" panose="020B0604030504040204" pitchFamily="50" charset="-128"/>
              </a:rPr>
              <a:t>　</a:t>
            </a:r>
            <a:r>
              <a:rPr kumimoji="1" lang="ja-JP" altLang="en-US" sz="1600" b="1" dirty="0" smtClean="0">
                <a:solidFill>
                  <a:srgbClr val="FF0000"/>
                </a:solidFill>
                <a:latin typeface="メイリオ" panose="020B0604030504040204" pitchFamily="50" charset="-128"/>
                <a:ea typeface="メイリオ" panose="020B0604030504040204" pitchFamily="50" charset="-128"/>
              </a:rPr>
              <a:t>がわかる</a:t>
            </a:r>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a:p>
            <a:r>
              <a:rPr kumimoji="1" lang="ja-JP" altLang="en-US" sz="1600" b="1" dirty="0">
                <a:solidFill>
                  <a:srgbClr val="FF0000"/>
                </a:solidFill>
                <a:latin typeface="メイリオ" panose="020B0604030504040204" pitchFamily="50" charset="-128"/>
                <a:ea typeface="メイリオ" panose="020B0604030504040204" pitchFamily="50" charset="-128"/>
              </a:rPr>
              <a:t>　</a:t>
            </a:r>
            <a:r>
              <a:rPr kumimoji="1" lang="ja-JP" altLang="en-US" sz="1600" b="1" dirty="0" smtClean="0">
                <a:solidFill>
                  <a:srgbClr val="FF0000"/>
                </a:solidFill>
                <a:latin typeface="メイリオ" panose="020B0604030504040204" pitchFamily="50" charset="-128"/>
                <a:ea typeface="メイリオ" panose="020B0604030504040204" pitchFamily="50" charset="-128"/>
              </a:rPr>
              <a:t>アプリ</a:t>
            </a:r>
            <a:endParaRPr kumimoji="1" lang="ja-JP" altLang="en-US" sz="1600" b="1" dirty="0">
              <a:solidFill>
                <a:srgbClr val="FF0000"/>
              </a:solidFill>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568487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7584621" y="1443511"/>
            <a:ext cx="1657350" cy="956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7553" y="-7631"/>
            <a:ext cx="7958245" cy="5701937"/>
          </a:xfrm>
          <a:prstGeom prst="rect">
            <a:avLst/>
          </a:prstGeom>
        </p:spPr>
      </p:pic>
      <p:sp>
        <p:nvSpPr>
          <p:cNvPr id="5" name="テキスト ボックス 4"/>
          <p:cNvSpPr txBox="1"/>
          <p:nvPr/>
        </p:nvSpPr>
        <p:spPr>
          <a:xfrm>
            <a:off x="8709846" y="7881"/>
            <a:ext cx="1415772" cy="584775"/>
          </a:xfrm>
          <a:prstGeom prst="rect">
            <a:avLst/>
          </a:prstGeom>
          <a:solidFill>
            <a:schemeClr val="bg1"/>
          </a:solidFill>
        </p:spPr>
        <p:txBody>
          <a:bodyPr wrap="none" rtlCol="0">
            <a:spAutoFit/>
          </a:bodyPr>
          <a:lstStyle/>
          <a:p>
            <a:r>
              <a:rPr kumimoji="1" lang="ja-JP" altLang="en-US" sz="1600" b="1" dirty="0" smtClean="0">
                <a:solidFill>
                  <a:srgbClr val="FF0000"/>
                </a:solidFill>
                <a:latin typeface="メイリオ" panose="020B0604030504040204" pitchFamily="50" charset="-128"/>
                <a:ea typeface="メイリオ" panose="020B0604030504040204" pitchFamily="50" charset="-128"/>
              </a:rPr>
              <a:t>☚この頁の</a:t>
            </a:r>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a:p>
            <a:r>
              <a:rPr kumimoji="1" lang="ja-JP" altLang="en-US" sz="1600" b="1" dirty="0" smtClean="0">
                <a:solidFill>
                  <a:srgbClr val="FF0000"/>
                </a:solidFill>
                <a:latin typeface="メイリオ" panose="020B0604030504040204" pitchFamily="50" charset="-128"/>
                <a:ea typeface="メイリオ" panose="020B0604030504040204" pitchFamily="50" charset="-128"/>
              </a:rPr>
              <a:t>　ポイント　</a:t>
            </a:r>
            <a:endParaRPr kumimoji="1" lang="ja-JP" altLang="en-US" sz="1600" b="1" dirty="0">
              <a:solidFill>
                <a:srgbClr val="FF0000"/>
              </a:solidFill>
              <a:latin typeface="メイリオ" panose="020B0604030504040204" pitchFamily="50" charset="-128"/>
              <a:ea typeface="メイリオ" panose="020B0604030504040204" pitchFamily="50" charset="-128"/>
            </a:endParaRPr>
          </a:p>
        </p:txBody>
      </p:sp>
      <p:sp>
        <p:nvSpPr>
          <p:cNvPr id="6" name="正方形/長方形 5"/>
          <p:cNvSpPr/>
          <p:nvPr/>
        </p:nvSpPr>
        <p:spPr>
          <a:xfrm>
            <a:off x="4980211" y="135175"/>
            <a:ext cx="3699157" cy="33018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87367" y="465364"/>
            <a:ext cx="1180131" cy="584775"/>
          </a:xfrm>
          <a:prstGeom prst="rect">
            <a:avLst/>
          </a:prstGeom>
          <a:noFill/>
        </p:spPr>
        <p:txBody>
          <a:bodyPr wrap="none" rtlCol="0">
            <a:spAutoFit/>
          </a:bodyPr>
          <a:lstStyle/>
          <a:p>
            <a:r>
              <a:rPr kumimoji="1" lang="ja-JP" altLang="en-US" sz="1600" b="1" dirty="0" smtClean="0">
                <a:solidFill>
                  <a:srgbClr val="FF0000"/>
                </a:solidFill>
                <a:latin typeface="メイリオ" panose="020B0604030504040204" pitchFamily="50" charset="-128"/>
                <a:ea typeface="メイリオ" panose="020B0604030504040204" pitchFamily="50" charset="-128"/>
              </a:rPr>
              <a:t>避難時は</a:t>
            </a:r>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a:p>
            <a:r>
              <a:rPr kumimoji="1" lang="ja-JP" altLang="en-US" sz="1600" b="1" dirty="0" smtClean="0">
                <a:solidFill>
                  <a:srgbClr val="FF0000"/>
                </a:solidFill>
                <a:latin typeface="メイリオ" panose="020B0604030504040204" pitchFamily="50" charset="-128"/>
                <a:ea typeface="メイリオ" panose="020B0604030504040204" pitchFamily="50" charset="-128"/>
              </a:rPr>
              <a:t>運動靴で☛</a:t>
            </a:r>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87365" y="1441541"/>
            <a:ext cx="1180131" cy="338554"/>
          </a:xfrm>
          <a:prstGeom prst="rect">
            <a:avLst/>
          </a:prstGeom>
          <a:noFill/>
        </p:spPr>
        <p:txBody>
          <a:bodyPr wrap="none" rtlCol="0">
            <a:spAutoFit/>
          </a:bodyPr>
          <a:lstStyle/>
          <a:p>
            <a:pPr algn="r"/>
            <a:r>
              <a:rPr kumimoji="1" lang="ja-JP" altLang="en-US" sz="1600" b="1" dirty="0" smtClean="0">
                <a:solidFill>
                  <a:srgbClr val="FF0000"/>
                </a:solidFill>
                <a:latin typeface="メイリオ" panose="020B0604030504040204" pitchFamily="50" charset="-128"/>
                <a:ea typeface="メイリオ" panose="020B0604030504040204" pitchFamily="50" charset="-128"/>
              </a:rPr>
              <a:t>傘が便利☛</a:t>
            </a:r>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87366" y="2002220"/>
            <a:ext cx="1180131" cy="338554"/>
          </a:xfrm>
          <a:prstGeom prst="rect">
            <a:avLst/>
          </a:prstGeom>
          <a:noFill/>
        </p:spPr>
        <p:txBody>
          <a:bodyPr wrap="none" rtlCol="0">
            <a:spAutoFit/>
          </a:bodyPr>
          <a:lstStyle/>
          <a:p>
            <a:pPr algn="r"/>
            <a:r>
              <a:rPr kumimoji="1" lang="ja-JP" altLang="en-US" sz="1600" b="1" dirty="0" smtClean="0">
                <a:solidFill>
                  <a:srgbClr val="FF0000"/>
                </a:solidFill>
                <a:latin typeface="メイリオ" panose="020B0604030504040204" pitchFamily="50" charset="-128"/>
                <a:ea typeface="メイリオ" panose="020B0604030504040204" pitchFamily="50" charset="-128"/>
              </a:rPr>
              <a:t>車はダメ☛</a:t>
            </a:r>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102595" y="2531738"/>
            <a:ext cx="1210588" cy="584775"/>
          </a:xfrm>
          <a:prstGeom prst="rect">
            <a:avLst/>
          </a:prstGeom>
          <a:noFill/>
        </p:spPr>
        <p:txBody>
          <a:bodyPr wrap="none" rtlCol="0">
            <a:spAutoFit/>
          </a:bodyPr>
          <a:lstStyle/>
          <a:p>
            <a:pPr algn="r"/>
            <a:r>
              <a:rPr kumimoji="1" lang="ja-JP" altLang="en-US" sz="1600" b="1" dirty="0" smtClean="0">
                <a:solidFill>
                  <a:srgbClr val="FF0000"/>
                </a:solidFill>
                <a:latin typeface="メイリオ" panose="020B0604030504040204" pitchFamily="50" charset="-128"/>
                <a:ea typeface="メイリオ" panose="020B0604030504040204" pitchFamily="50" charset="-128"/>
              </a:rPr>
              <a:t>日没までに</a:t>
            </a:r>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a:p>
            <a:pPr algn="r"/>
            <a:r>
              <a:rPr kumimoji="1" lang="ja-JP" altLang="en-US" sz="1600" b="1" dirty="0" smtClean="0">
                <a:solidFill>
                  <a:srgbClr val="FF0000"/>
                </a:solidFill>
                <a:latin typeface="メイリオ" panose="020B0604030504040204" pitchFamily="50" charset="-128"/>
                <a:ea typeface="メイリオ" panose="020B0604030504040204" pitchFamily="50" charset="-128"/>
              </a:rPr>
              <a:t>避難☛</a:t>
            </a:r>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87362" y="3181914"/>
            <a:ext cx="1005403" cy="584775"/>
          </a:xfrm>
          <a:prstGeom prst="rect">
            <a:avLst/>
          </a:prstGeom>
          <a:noFill/>
        </p:spPr>
        <p:txBody>
          <a:bodyPr wrap="none" rtlCol="0">
            <a:spAutoFit/>
          </a:bodyPr>
          <a:lstStyle/>
          <a:p>
            <a:pPr algn="r"/>
            <a:r>
              <a:rPr kumimoji="1" lang="ja-JP" altLang="en-US" sz="1600" b="1" dirty="0" smtClean="0">
                <a:solidFill>
                  <a:srgbClr val="FF0000"/>
                </a:solidFill>
                <a:latin typeface="メイリオ" panose="020B0604030504040204" pitchFamily="50" charset="-128"/>
                <a:ea typeface="メイリオ" panose="020B0604030504040204" pitchFamily="50" charset="-128"/>
              </a:rPr>
              <a:t>近所への</a:t>
            </a:r>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a:p>
            <a:pPr algn="r"/>
            <a:r>
              <a:rPr kumimoji="1" lang="ja-JP" altLang="en-US" sz="1600" b="1" dirty="0">
                <a:solidFill>
                  <a:srgbClr val="FF0000"/>
                </a:solidFill>
                <a:latin typeface="メイリオ" panose="020B0604030504040204" pitchFamily="50" charset="-128"/>
                <a:ea typeface="メイリオ" panose="020B0604030504040204" pitchFamily="50" charset="-128"/>
              </a:rPr>
              <a:t>声掛</a:t>
            </a:r>
            <a:r>
              <a:rPr kumimoji="1" lang="ja-JP" altLang="en-US" sz="1600" b="1" dirty="0" smtClean="0">
                <a:solidFill>
                  <a:srgbClr val="FF0000"/>
                </a:solidFill>
                <a:latin typeface="メイリオ" panose="020B0604030504040204" pitchFamily="50" charset="-128"/>
                <a:ea typeface="メイリオ" panose="020B0604030504040204" pitchFamily="50" charset="-128"/>
              </a:rPr>
              <a:t>け☛</a:t>
            </a:r>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p:txBody>
      </p:sp>
      <p:sp>
        <p:nvSpPr>
          <p:cNvPr id="12" name="角丸四角形吹き出し 11"/>
          <p:cNvSpPr/>
          <p:nvPr/>
        </p:nvSpPr>
        <p:spPr>
          <a:xfrm>
            <a:off x="149379" y="5769587"/>
            <a:ext cx="4830832" cy="675138"/>
          </a:xfrm>
          <a:prstGeom prst="wedgeRoundRectCallout">
            <a:avLst>
              <a:gd name="adj1" fmla="val 44533"/>
              <a:gd name="adj2" fmla="val 36554"/>
              <a:gd name="adj3" fmla="val 16667"/>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600"/>
              </a:spcBef>
              <a:buFont typeface="Wingdings" panose="05000000000000000000" pitchFamily="2" charset="2"/>
              <a:buChar char="u"/>
            </a:pPr>
            <a:r>
              <a:rPr kumimoji="1" lang="ja-JP" altLang="en-US" sz="1200" b="1" dirty="0" smtClean="0">
                <a:solidFill>
                  <a:schemeClr val="tx1"/>
                </a:solidFill>
                <a:latin typeface="メイリオ" panose="020B0604030504040204" pitchFamily="50" charset="-128"/>
                <a:ea typeface="メイリオ" panose="020B0604030504040204" pitchFamily="50" charset="-128"/>
              </a:rPr>
              <a:t>災害時には高齢者の逃げ遅れによる犠牲者が報告されています。</a:t>
            </a:r>
            <a:endParaRPr kumimoji="1" lang="en-US" altLang="ja-JP" sz="1200" b="1" dirty="0" smtClean="0">
              <a:solidFill>
                <a:schemeClr val="tx1"/>
              </a:solidFill>
              <a:latin typeface="メイリオ" panose="020B0604030504040204" pitchFamily="50" charset="-128"/>
              <a:ea typeface="メイリオ" panose="020B0604030504040204" pitchFamily="50" charset="-128"/>
            </a:endParaRPr>
          </a:p>
          <a:p>
            <a:pPr>
              <a:spcBef>
                <a:spcPts val="600"/>
              </a:spcBef>
            </a:pPr>
            <a:r>
              <a:rPr kumimoji="1" lang="ja-JP" altLang="en-US" sz="1200" b="1" dirty="0">
                <a:solidFill>
                  <a:schemeClr val="tx1"/>
                </a:solidFill>
                <a:latin typeface="メイリオ" panose="020B0604030504040204" pitchFamily="50" charset="-128"/>
                <a:ea typeface="メイリオ" panose="020B0604030504040204" pitchFamily="50" charset="-128"/>
              </a:rPr>
              <a:t>　</a:t>
            </a:r>
            <a:r>
              <a:rPr kumimoji="1" lang="ja-JP" altLang="en-US" sz="1200" b="1" dirty="0" smtClean="0">
                <a:solidFill>
                  <a:srgbClr val="FF0000"/>
                </a:solidFill>
                <a:latin typeface="メイリオ" panose="020B0604030504040204" pitchFamily="50" charset="-128"/>
                <a:ea typeface="メイリオ" panose="020B0604030504040204" pitchFamily="50" charset="-128"/>
              </a:rPr>
              <a:t>隣近所の協力による早めの避難が重要</a:t>
            </a:r>
            <a:r>
              <a:rPr kumimoji="1" lang="ja-JP" altLang="en-US" sz="1200" b="1" dirty="0" smtClean="0">
                <a:solidFill>
                  <a:schemeClr val="tx1"/>
                </a:solidFill>
                <a:latin typeface="メイリオ" panose="020B0604030504040204" pitchFamily="50" charset="-128"/>
                <a:ea typeface="メイリオ" panose="020B0604030504040204" pitchFamily="50" charset="-128"/>
              </a:rPr>
              <a:t>です。</a:t>
            </a:r>
            <a:endParaRPr kumimoji="1" lang="en-US" altLang="ja-JP" sz="1200" b="1" dirty="0" smtClean="0">
              <a:solidFill>
                <a:schemeClr val="tx1"/>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929991" y="4240281"/>
            <a:ext cx="3699157" cy="1205298"/>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4" name="直線矢印コネクタ 13"/>
          <p:cNvCxnSpPr/>
          <p:nvPr/>
        </p:nvCxnSpPr>
        <p:spPr>
          <a:xfrm flipV="1">
            <a:off x="2869377" y="5427286"/>
            <a:ext cx="0" cy="3423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4906737" y="757751"/>
            <a:ext cx="3772632" cy="4647006"/>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角丸四角形吹き出し 15"/>
          <p:cNvSpPr/>
          <p:nvPr/>
        </p:nvSpPr>
        <p:spPr>
          <a:xfrm>
            <a:off x="5164975" y="5743293"/>
            <a:ext cx="3644289" cy="675138"/>
          </a:xfrm>
          <a:prstGeom prst="wedgeRoundRectCallout">
            <a:avLst>
              <a:gd name="adj1" fmla="val 44533"/>
              <a:gd name="adj2" fmla="val 36554"/>
              <a:gd name="adj3" fmla="val 16667"/>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600"/>
              </a:spcBef>
              <a:buFont typeface="Wingdings" panose="05000000000000000000" pitchFamily="2" charset="2"/>
              <a:buChar char="u"/>
            </a:pPr>
            <a:r>
              <a:rPr kumimoji="1" lang="ja-JP" altLang="en-US" sz="1200" b="1" dirty="0" smtClean="0">
                <a:solidFill>
                  <a:schemeClr val="tx1"/>
                </a:solidFill>
                <a:latin typeface="メイリオ" panose="020B0604030504040204" pitchFamily="50" charset="-128"/>
                <a:ea typeface="メイリオ" panose="020B0604030504040204" pitchFamily="50" charset="-128"/>
              </a:rPr>
              <a:t>倉吉市内の代表的な施設の浸水イメージです。</a:t>
            </a:r>
            <a:endParaRPr kumimoji="1" lang="en-US" altLang="ja-JP" sz="1200" b="1" dirty="0" smtClean="0">
              <a:solidFill>
                <a:schemeClr val="tx1"/>
              </a:solidFill>
              <a:latin typeface="メイリオ" panose="020B0604030504040204" pitchFamily="50" charset="-128"/>
              <a:ea typeface="メイリオ" panose="020B0604030504040204" pitchFamily="50" charset="-128"/>
            </a:endParaRPr>
          </a:p>
          <a:p>
            <a:pPr marL="171450" indent="-171450">
              <a:spcBef>
                <a:spcPts val="600"/>
              </a:spcBef>
              <a:buFont typeface="Wingdings" panose="05000000000000000000" pitchFamily="2" charset="2"/>
              <a:buChar char="u"/>
            </a:pPr>
            <a:r>
              <a:rPr kumimoji="1" lang="ja-JP" altLang="en-US" sz="1200" b="1" dirty="0" smtClean="0">
                <a:solidFill>
                  <a:schemeClr val="tx1"/>
                </a:solidFill>
                <a:latin typeface="メイリオ" panose="020B0604030504040204" pitchFamily="50" charset="-128"/>
                <a:ea typeface="メイリオ" panose="020B0604030504040204" pitchFamily="50" charset="-128"/>
              </a:rPr>
              <a:t>自宅の浸水深について、自宅を外から見て、　どれくらい浸水するか確認してみてください。</a:t>
            </a:r>
            <a:endParaRPr kumimoji="1" lang="en-US" altLang="ja-JP" sz="1200" b="1" dirty="0" smtClean="0">
              <a:solidFill>
                <a:schemeClr val="tx1"/>
              </a:solidFill>
              <a:latin typeface="メイリオ" panose="020B0604030504040204" pitchFamily="50" charset="-128"/>
              <a:ea typeface="メイリオ" panose="020B0604030504040204" pitchFamily="50" charset="-128"/>
            </a:endParaRPr>
          </a:p>
        </p:txBody>
      </p:sp>
      <p:cxnSp>
        <p:nvCxnSpPr>
          <p:cNvPr id="17" name="直線矢印コネクタ 16"/>
          <p:cNvCxnSpPr/>
          <p:nvPr/>
        </p:nvCxnSpPr>
        <p:spPr>
          <a:xfrm flipV="1">
            <a:off x="7030441" y="5400992"/>
            <a:ext cx="0" cy="3423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17"/>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4161413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75607" y="1183821"/>
            <a:ext cx="8907236" cy="1110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90192" y="1039200"/>
            <a:ext cx="6095232" cy="4286252"/>
          </a:xfrm>
          <a:prstGeom prst="rect">
            <a:avLst/>
          </a:prstGeom>
        </p:spPr>
      </p:pic>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8724" y="2994229"/>
            <a:ext cx="4114119" cy="3235713"/>
          </a:xfrm>
          <a:prstGeom prst="rect">
            <a:avLst/>
          </a:prstGeom>
        </p:spPr>
      </p:pic>
      <p:sp>
        <p:nvSpPr>
          <p:cNvPr id="9" name="テキスト ボックス 8"/>
          <p:cNvSpPr txBox="1"/>
          <p:nvPr/>
        </p:nvSpPr>
        <p:spPr>
          <a:xfrm>
            <a:off x="4615391" y="249010"/>
            <a:ext cx="5067452" cy="2554545"/>
          </a:xfrm>
          <a:prstGeom prst="rect">
            <a:avLst/>
          </a:prstGeom>
          <a:solidFill>
            <a:srgbClr val="FFFFCC"/>
          </a:solidFill>
          <a:ln w="28575">
            <a:solidFill>
              <a:srgbClr val="3333FF"/>
            </a:solidFill>
          </a:ln>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rPr>
              <a:t>平成３０年７月豪雨をはじめ、近年、日本全国において、</a:t>
            </a:r>
            <a:endParaRPr kumimoji="1" lang="en-US" altLang="ja-JP" sz="14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大規模な豪雨による被害が発生しています。</a:t>
            </a:r>
            <a:endParaRPr kumimoji="1" lang="en-US" altLang="ja-JP" sz="14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倉吉市を流れる</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天神川</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も氾濫するかもしれません。</a:t>
            </a:r>
            <a:endParaRPr kumimoji="1" lang="en-US" altLang="ja-JP" sz="1400" dirty="0" smtClean="0">
              <a:latin typeface="メイリオ" panose="020B0604030504040204" pitchFamily="50" charset="-128"/>
              <a:ea typeface="メイリオ" panose="020B0604030504040204" pitchFamily="50" charset="-128"/>
            </a:endParaRPr>
          </a:p>
          <a:p>
            <a:pPr>
              <a:spcBef>
                <a:spcPts val="1200"/>
              </a:spcBef>
            </a:pPr>
            <a:r>
              <a:rPr kumimoji="1" lang="ja-JP" altLang="en-US" sz="1400" dirty="0" smtClean="0">
                <a:latin typeface="メイリオ" panose="020B0604030504040204" pitchFamily="50" charset="-128"/>
                <a:ea typeface="メイリオ" panose="020B0604030504040204" pitchFamily="50" charset="-128"/>
              </a:rPr>
              <a:t>命を守るためには、</a:t>
            </a:r>
            <a:endParaRPr kumimoji="1" lang="en-US" altLang="ja-JP" sz="1400" dirty="0" smtClean="0">
              <a:latin typeface="メイリオ" panose="020B0604030504040204" pitchFamily="50" charset="-128"/>
              <a:ea typeface="メイリオ" panose="020B0604030504040204" pitchFamily="50" charset="-128"/>
            </a:endParaRPr>
          </a:p>
          <a:p>
            <a:r>
              <a:rPr kumimoji="1" lang="ja-JP" altLang="en-US" sz="1400" b="1" dirty="0">
                <a:solidFill>
                  <a:srgbClr val="FF0000"/>
                </a:solidFill>
                <a:latin typeface="メイリオ" panose="020B0604030504040204" pitchFamily="50" charset="-128"/>
                <a:ea typeface="メイリオ" panose="020B0604030504040204" pitchFamily="50" charset="-128"/>
              </a:rPr>
              <a:t>①</a:t>
            </a:r>
            <a:r>
              <a:rPr kumimoji="1" lang="ja-JP" altLang="en-US" sz="1400" b="1" dirty="0" smtClean="0">
                <a:solidFill>
                  <a:srgbClr val="FF0000"/>
                </a:solidFill>
                <a:latin typeface="メイリオ" panose="020B0604030504040204" pitchFamily="50" charset="-128"/>
                <a:ea typeface="メイリオ" panose="020B0604030504040204" pitchFamily="50" charset="-128"/>
              </a:rPr>
              <a:t>“どこが危険かを知る”</a:t>
            </a:r>
            <a:endParaRPr kumimoji="1" lang="en-US" altLang="ja-JP" sz="1400" b="1" dirty="0" smtClean="0">
              <a:solidFill>
                <a:srgbClr val="FF0000"/>
              </a:solidFill>
              <a:latin typeface="メイリオ" panose="020B0604030504040204" pitchFamily="50" charset="-128"/>
              <a:ea typeface="メイリオ" panose="020B0604030504040204" pitchFamily="50" charset="-128"/>
            </a:endParaRPr>
          </a:p>
          <a:p>
            <a:r>
              <a:rPr kumimoji="1" lang="ja-JP" altLang="en-US" sz="1400" b="1" dirty="0" smtClean="0">
                <a:solidFill>
                  <a:srgbClr val="FF0000"/>
                </a:solidFill>
                <a:latin typeface="メイリオ" panose="020B0604030504040204" pitchFamily="50" charset="-128"/>
                <a:ea typeface="メイリオ" panose="020B0604030504040204" pitchFamily="50" charset="-128"/>
              </a:rPr>
              <a:t>②“どこに避難すればよいかを知る”</a:t>
            </a:r>
            <a:endParaRPr kumimoji="1" lang="en-US" altLang="ja-JP" sz="1400" b="1" dirty="0" smtClean="0">
              <a:solidFill>
                <a:srgbClr val="FF0000"/>
              </a:solidFill>
              <a:latin typeface="メイリオ" panose="020B0604030504040204" pitchFamily="50" charset="-128"/>
              <a:ea typeface="メイリオ" panose="020B0604030504040204" pitchFamily="50" charset="-128"/>
            </a:endParaRPr>
          </a:p>
          <a:p>
            <a:r>
              <a:rPr kumimoji="1" lang="ja-JP" altLang="en-US" sz="1400" b="1" dirty="0" smtClean="0">
                <a:solidFill>
                  <a:srgbClr val="FF0000"/>
                </a:solidFill>
                <a:latin typeface="メイリオ" panose="020B0604030504040204" pitchFamily="50" charset="-128"/>
                <a:ea typeface="メイリオ" panose="020B0604030504040204" pitchFamily="50" charset="-128"/>
              </a:rPr>
              <a:t>③“いつ避難すればよいかを知る”</a:t>
            </a:r>
            <a:endParaRPr kumimoji="1" lang="en-US" altLang="ja-JP" sz="1400" b="1" dirty="0" smtClean="0">
              <a:solidFill>
                <a:srgbClr val="FF0000"/>
              </a:solidFill>
              <a:latin typeface="メイリオ" panose="020B0604030504040204" pitchFamily="50" charset="-128"/>
              <a:ea typeface="メイリオ" panose="020B0604030504040204" pitchFamily="50" charset="-128"/>
            </a:endParaRPr>
          </a:p>
          <a:p>
            <a:r>
              <a:rPr kumimoji="1" lang="ja-JP" altLang="en-US" sz="1400" b="1" dirty="0">
                <a:solidFill>
                  <a:srgbClr val="FF0000"/>
                </a:solidFill>
                <a:latin typeface="メイリオ" panose="020B0604030504040204" pitchFamily="50" charset="-128"/>
                <a:ea typeface="メイリオ" panose="020B0604030504040204" pitchFamily="50" charset="-128"/>
              </a:rPr>
              <a:t>　</a:t>
            </a:r>
            <a:r>
              <a:rPr kumimoji="1" lang="ja-JP" altLang="en-US" sz="1400" b="1" dirty="0" smtClean="0">
                <a:solidFill>
                  <a:srgbClr val="FF0000"/>
                </a:solidFill>
                <a:latin typeface="メイリオ" panose="020B0604030504040204" pitchFamily="50" charset="-128"/>
                <a:ea typeface="メイリオ" panose="020B0604030504040204" pitchFamily="50" charset="-128"/>
              </a:rPr>
              <a:t>　　　　　　　　　　　　　の３つのポイントが重要</a:t>
            </a:r>
            <a:r>
              <a:rPr kumimoji="1" lang="ja-JP" altLang="en-US" sz="1400" dirty="0" smtClean="0">
                <a:latin typeface="メイリオ" panose="020B0604030504040204" pitchFamily="50" charset="-128"/>
                <a:ea typeface="メイリオ" panose="020B0604030504040204" pitchFamily="50" charset="-128"/>
              </a:rPr>
              <a:t>です。</a:t>
            </a:r>
            <a:endParaRPr kumimoji="1" lang="en-US" altLang="ja-JP" sz="1400" dirty="0" smtClean="0">
              <a:latin typeface="メイリオ" panose="020B0604030504040204" pitchFamily="50" charset="-128"/>
              <a:ea typeface="メイリオ" panose="020B0604030504040204" pitchFamily="50" charset="-128"/>
            </a:endParaRPr>
          </a:p>
          <a:p>
            <a:pPr>
              <a:spcBef>
                <a:spcPts val="1200"/>
              </a:spcBef>
            </a:pPr>
            <a:r>
              <a:rPr kumimoji="1" lang="ja-JP" altLang="en-US" sz="1400" dirty="0" smtClean="0">
                <a:latin typeface="メイリオ" panose="020B0604030504040204" pitchFamily="50" charset="-128"/>
                <a:ea typeface="メイリオ" panose="020B0604030504040204" pitchFamily="50" charset="-128"/>
              </a:rPr>
              <a:t>また、</a:t>
            </a:r>
            <a:r>
              <a:rPr kumimoji="1" lang="en-US" altLang="ja-JP" sz="1400" b="1" dirty="0" smtClean="0">
                <a:solidFill>
                  <a:srgbClr val="3333FF"/>
                </a:solidFill>
                <a:latin typeface="メイリオ" panose="020B0604030504040204" pitchFamily="50" charset="-128"/>
                <a:ea typeface="メイリオ" panose="020B0604030504040204" pitchFamily="50" charset="-128"/>
              </a:rPr>
              <a:t>『</a:t>
            </a:r>
            <a:r>
              <a:rPr kumimoji="1" lang="ja-JP" altLang="en-US" sz="1400" b="1" dirty="0" smtClean="0">
                <a:solidFill>
                  <a:srgbClr val="3333FF"/>
                </a:solidFill>
                <a:latin typeface="メイリオ" panose="020B0604030504040204" pitchFamily="50" charset="-128"/>
                <a:ea typeface="メイリオ" panose="020B0604030504040204" pitchFamily="50" charset="-128"/>
              </a:rPr>
              <a:t>命を守る避難行動計画（マイ・タイムライン）</a:t>
            </a:r>
            <a:r>
              <a:rPr kumimoji="1" lang="en-US" altLang="ja-JP" sz="1400" b="1" dirty="0" smtClean="0">
                <a:solidFill>
                  <a:srgbClr val="3333FF"/>
                </a:solidFill>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を</a:t>
            </a:r>
            <a:endParaRPr kumimoji="1" lang="en-US" altLang="ja-JP" sz="14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作成して、家族や地域で避難訓練などを実施しましょう。</a:t>
            </a:r>
            <a:endParaRPr kumimoji="1" lang="ja-JP" altLang="en-US" sz="1400" dirty="0">
              <a:latin typeface="メイリオ" panose="020B0604030504040204" pitchFamily="50" charset="-128"/>
              <a:ea typeface="メイリオ" panose="020B0604030504040204" pitchFamily="50" charset="-128"/>
            </a:endParaRPr>
          </a:p>
        </p:txBody>
      </p:sp>
      <p:sp>
        <p:nvSpPr>
          <p:cNvPr id="10" name="角丸四角形吹き出し 9"/>
          <p:cNvSpPr/>
          <p:nvPr/>
        </p:nvSpPr>
        <p:spPr>
          <a:xfrm>
            <a:off x="3062629" y="2994229"/>
            <a:ext cx="2318316" cy="862069"/>
          </a:xfrm>
          <a:prstGeom prst="wedgeRoundRectCallout">
            <a:avLst>
              <a:gd name="adj1" fmla="val -45206"/>
              <a:gd name="adj2" fmla="val 91660"/>
              <a:gd name="adj3" fmla="val 16667"/>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天神川が氾濫したら、</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a:p>
            <a:r>
              <a:rPr kumimoji="1" lang="ja-JP" altLang="en-US" sz="1400" dirty="0" smtClean="0">
                <a:solidFill>
                  <a:schemeClr val="tx1"/>
                </a:solidFill>
                <a:latin typeface="メイリオ" panose="020B0604030504040204" pitchFamily="50" charset="-128"/>
                <a:ea typeface="メイリオ" panose="020B0604030504040204" pitchFamily="50" charset="-128"/>
              </a:rPr>
              <a:t>倉吉駅前は約５</a:t>
            </a:r>
            <a:r>
              <a:rPr kumimoji="1" lang="en-US" altLang="ja-JP" sz="1400" dirty="0" smtClean="0">
                <a:solidFill>
                  <a:schemeClr val="tx1"/>
                </a:solidFill>
                <a:latin typeface="メイリオ" panose="020B0604030504040204" pitchFamily="50" charset="-128"/>
                <a:ea typeface="メイリオ" panose="020B0604030504040204" pitchFamily="50" charset="-128"/>
              </a:rPr>
              <a:t>m</a:t>
            </a:r>
            <a:r>
              <a:rPr kumimoji="1" lang="ja-JP" altLang="en-US" sz="1400" dirty="0" smtClean="0">
                <a:solidFill>
                  <a:schemeClr val="tx1"/>
                </a:solidFill>
                <a:latin typeface="メイリオ" panose="020B0604030504040204" pitchFamily="50" charset="-128"/>
                <a:ea typeface="メイリオ" panose="020B0604030504040204" pitchFamily="50" charset="-128"/>
              </a:rPr>
              <a:t>の浸水</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a:p>
            <a:r>
              <a:rPr kumimoji="1" lang="ja-JP" altLang="en-US" sz="1400" dirty="0" smtClean="0">
                <a:solidFill>
                  <a:schemeClr val="tx1"/>
                </a:solidFill>
                <a:latin typeface="メイリオ" panose="020B0604030504040204" pitchFamily="50" charset="-128"/>
                <a:ea typeface="メイリオ" panose="020B0604030504040204" pitchFamily="50" charset="-128"/>
              </a:rPr>
              <a:t>が予想されています。</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422029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57F1E4F-1CFF-5643-939E-217C01CDF565}" type="slidenum">
              <a:rPr lang="en-US" smtClean="0"/>
              <a:pPr/>
              <a:t>20</a:t>
            </a:fld>
            <a:endParaRPr lang="en-US" dirty="0"/>
          </a:p>
        </p:txBody>
      </p:sp>
      <p:sp>
        <p:nvSpPr>
          <p:cNvPr id="5" name="テキスト ボックス 4"/>
          <p:cNvSpPr txBox="1"/>
          <p:nvPr/>
        </p:nvSpPr>
        <p:spPr>
          <a:xfrm>
            <a:off x="168728" y="169744"/>
            <a:ext cx="2492990" cy="400110"/>
          </a:xfrm>
          <a:prstGeom prst="rect">
            <a:avLst/>
          </a:prstGeom>
          <a:solidFill>
            <a:srgbClr val="FFFFCC"/>
          </a:solidFill>
          <a:ln>
            <a:solidFill>
              <a:schemeClr val="tx1"/>
            </a:solidFill>
          </a:ln>
        </p:spPr>
        <p:txBody>
          <a:bodyPr wrap="none" rtlCol="0">
            <a:spAutoFit/>
          </a:bodyPr>
          <a:lstStyle/>
          <a:p>
            <a:r>
              <a:rPr kumimoji="1" lang="ja-JP" altLang="en-US" sz="2000" dirty="0" smtClean="0"/>
              <a:t>◆防災意識啓発資料</a:t>
            </a:r>
            <a:endParaRPr kumimoji="1" lang="ja-JP" altLang="en-US" sz="2000" dirty="0"/>
          </a:p>
        </p:txBody>
      </p:sp>
      <p:grpSp>
        <p:nvGrpSpPr>
          <p:cNvPr id="2" name="グループ化 1"/>
          <p:cNvGrpSpPr/>
          <p:nvPr/>
        </p:nvGrpSpPr>
        <p:grpSpPr>
          <a:xfrm>
            <a:off x="896618" y="783772"/>
            <a:ext cx="8213526" cy="5396592"/>
            <a:chOff x="1075132" y="894442"/>
            <a:chExt cx="4204440" cy="2565142"/>
          </a:xfrm>
        </p:grpSpPr>
        <p:pic>
          <p:nvPicPr>
            <p:cNvPr id="7" name="Picture 6" descr="https://image.jimcdn.com/app/cms/image/transf/dimension=730x10000:format=jpg/path/s2a90badaa3738df7/image/ie5eb669bff31ad17/version/1554962379/image.jpg"/>
            <p:cNvPicPr>
              <a:picLocks noChangeAspect="1" noChangeArrowheads="1"/>
            </p:cNvPicPr>
            <p:nvPr/>
          </p:nvPicPr>
          <p:blipFill rotWithShape="1">
            <a:blip r:embed="rId2">
              <a:extLst>
                <a:ext uri="{28A0092B-C50C-407E-A947-70E740481C1C}">
                  <a14:useLocalDpi xmlns:a14="http://schemas.microsoft.com/office/drawing/2010/main" val="0"/>
                </a:ext>
              </a:extLst>
            </a:blip>
            <a:srcRect t="13923" r="854" b="5487"/>
            <a:stretch/>
          </p:blipFill>
          <p:spPr bwMode="auto">
            <a:xfrm>
              <a:off x="1075668" y="894442"/>
              <a:ext cx="4203904" cy="2565142"/>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1075132" y="1691081"/>
              <a:ext cx="4204180" cy="1763733"/>
            </a:xfrm>
            <a:prstGeom prst="rect">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3756632" y="137441"/>
            <a:ext cx="2492990" cy="646331"/>
          </a:xfrm>
          <a:prstGeom prst="rect">
            <a:avLst/>
          </a:prstGeom>
          <a:noFill/>
        </p:spPr>
        <p:txBody>
          <a:bodyPr wrap="none" rtlCol="0">
            <a:spAutoFit/>
          </a:bodyPr>
          <a:lstStyle/>
          <a:p>
            <a:r>
              <a:rPr lang="ja-JP" altLang="en-US" sz="3600" dirty="0"/>
              <a:t>白壁土蔵群</a:t>
            </a:r>
            <a:endParaRPr kumimoji="1" lang="ja-JP" altLang="en-US" sz="3600" dirty="0"/>
          </a:p>
        </p:txBody>
      </p:sp>
      <p:sp>
        <p:nvSpPr>
          <p:cNvPr id="10" name="テキスト ボックス 9"/>
          <p:cNvSpPr txBox="1"/>
          <p:nvPr/>
        </p:nvSpPr>
        <p:spPr>
          <a:xfrm>
            <a:off x="7643664" y="410215"/>
            <a:ext cx="2055371" cy="467692"/>
          </a:xfrm>
          <a:prstGeom prst="rect">
            <a:avLst/>
          </a:prstGeom>
          <a:noFill/>
        </p:spPr>
        <p:txBody>
          <a:bodyPr wrap="none" rtlCol="0">
            <a:spAutoFit/>
          </a:bodyPr>
          <a:lstStyle/>
          <a:p>
            <a:r>
              <a:rPr kumimoji="1" lang="ja-JP" altLang="en-US" dirty="0" smtClean="0"/>
              <a:t>浸水深：約３</a:t>
            </a:r>
            <a:r>
              <a:rPr kumimoji="1" lang="en-US" altLang="ja-JP" dirty="0" smtClean="0"/>
              <a:t>m</a:t>
            </a:r>
            <a:endParaRPr kumimoji="1" lang="ja-JP" altLang="en-US" dirty="0"/>
          </a:p>
        </p:txBody>
      </p:sp>
    </p:spTree>
    <p:extLst>
      <p:ext uri="{BB962C8B-B14F-4D97-AF65-F5344CB8AC3E}">
        <p14:creationId xmlns:p14="http://schemas.microsoft.com/office/powerpoint/2010/main" val="3520699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57F1E4F-1CFF-5643-939E-217C01CDF565}" type="slidenum">
              <a:rPr lang="en-US" smtClean="0"/>
              <a:pPr/>
              <a:t>21</a:t>
            </a:fld>
            <a:endParaRPr lang="en-US" dirty="0"/>
          </a:p>
        </p:txBody>
      </p:sp>
      <p:sp>
        <p:nvSpPr>
          <p:cNvPr id="5" name="テキスト ボックス 4"/>
          <p:cNvSpPr txBox="1"/>
          <p:nvPr/>
        </p:nvSpPr>
        <p:spPr>
          <a:xfrm>
            <a:off x="168728" y="169744"/>
            <a:ext cx="2492990" cy="400110"/>
          </a:xfrm>
          <a:prstGeom prst="rect">
            <a:avLst/>
          </a:prstGeom>
          <a:solidFill>
            <a:srgbClr val="FFFFCC"/>
          </a:solidFill>
          <a:ln>
            <a:solidFill>
              <a:schemeClr val="tx1"/>
            </a:solidFill>
          </a:ln>
        </p:spPr>
        <p:txBody>
          <a:bodyPr wrap="none" rtlCol="0">
            <a:spAutoFit/>
          </a:bodyPr>
          <a:lstStyle/>
          <a:p>
            <a:r>
              <a:rPr kumimoji="1" lang="ja-JP" altLang="en-US" sz="2000" dirty="0" smtClean="0"/>
              <a:t>◆防災意識啓発資料</a:t>
            </a:r>
            <a:endParaRPr kumimoji="1" lang="ja-JP" altLang="en-US" sz="2000" dirty="0"/>
          </a:p>
        </p:txBody>
      </p:sp>
      <p:sp>
        <p:nvSpPr>
          <p:cNvPr id="12" name="テキスト ボックス 11"/>
          <p:cNvSpPr txBox="1"/>
          <p:nvPr/>
        </p:nvSpPr>
        <p:spPr>
          <a:xfrm>
            <a:off x="3641819" y="169744"/>
            <a:ext cx="2595582" cy="707886"/>
          </a:xfrm>
          <a:prstGeom prst="rect">
            <a:avLst/>
          </a:prstGeom>
          <a:noFill/>
        </p:spPr>
        <p:txBody>
          <a:bodyPr wrap="none" rtlCol="0">
            <a:spAutoFit/>
          </a:bodyPr>
          <a:lstStyle/>
          <a:p>
            <a:r>
              <a:rPr lang="ja-JP" altLang="en-US" sz="4000" dirty="0" smtClean="0"/>
              <a:t>河北</a:t>
            </a:r>
            <a:r>
              <a:rPr lang="ja-JP" altLang="en-US" sz="3600" dirty="0" smtClean="0"/>
              <a:t>小学校</a:t>
            </a:r>
            <a:endParaRPr lang="ja-JP" altLang="en-US" sz="4000" dirty="0"/>
          </a:p>
        </p:txBody>
      </p:sp>
      <p:sp>
        <p:nvSpPr>
          <p:cNvPr id="13" name="テキスト ボックス 12"/>
          <p:cNvSpPr txBox="1"/>
          <p:nvPr/>
        </p:nvSpPr>
        <p:spPr>
          <a:xfrm>
            <a:off x="7638792" y="350791"/>
            <a:ext cx="2055371" cy="467692"/>
          </a:xfrm>
          <a:prstGeom prst="rect">
            <a:avLst/>
          </a:prstGeom>
          <a:noFill/>
        </p:spPr>
        <p:txBody>
          <a:bodyPr wrap="none" rtlCol="0">
            <a:spAutoFit/>
          </a:bodyPr>
          <a:lstStyle/>
          <a:p>
            <a:r>
              <a:rPr kumimoji="1" lang="ja-JP" altLang="en-US" dirty="0" smtClean="0"/>
              <a:t>浸水深：約５</a:t>
            </a:r>
            <a:r>
              <a:rPr kumimoji="1" lang="en-US" altLang="ja-JP" dirty="0" smtClean="0"/>
              <a:t>m</a:t>
            </a:r>
            <a:endParaRPr kumimoji="1" lang="ja-JP" altLang="en-US" dirty="0"/>
          </a:p>
        </p:txBody>
      </p:sp>
      <p:grpSp>
        <p:nvGrpSpPr>
          <p:cNvPr id="3" name="グループ化 2"/>
          <p:cNvGrpSpPr/>
          <p:nvPr/>
        </p:nvGrpSpPr>
        <p:grpSpPr>
          <a:xfrm>
            <a:off x="965578" y="818483"/>
            <a:ext cx="8144566" cy="5392675"/>
            <a:chOff x="3206962" y="4775200"/>
            <a:chExt cx="4248792" cy="2364417"/>
          </a:xfrm>
        </p:grpSpPr>
        <p:pic>
          <p:nvPicPr>
            <p:cNvPr id="11" name="図 10"/>
            <p:cNvPicPr>
              <a:picLocks noChangeAspect="1"/>
            </p:cNvPicPr>
            <p:nvPr/>
          </p:nvPicPr>
          <p:blipFill rotWithShape="1">
            <a:blip r:embed="rId2"/>
            <a:srcRect t="9806"/>
            <a:stretch/>
          </p:blipFill>
          <p:spPr>
            <a:xfrm>
              <a:off x="3215762" y="4775200"/>
              <a:ext cx="4239992" cy="2364417"/>
            </a:xfrm>
            <a:prstGeom prst="rect">
              <a:avLst/>
            </a:prstGeom>
          </p:spPr>
        </p:pic>
        <p:sp>
          <p:nvSpPr>
            <p:cNvPr id="14" name="正方形/長方形 13"/>
            <p:cNvSpPr/>
            <p:nvPr/>
          </p:nvSpPr>
          <p:spPr>
            <a:xfrm>
              <a:off x="3206962" y="5848188"/>
              <a:ext cx="4247677" cy="1282766"/>
            </a:xfrm>
            <a:prstGeom prst="rect">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895965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57F1E4F-1CFF-5643-939E-217C01CDF565}" type="slidenum">
              <a:rPr lang="en-US" smtClean="0"/>
              <a:pPr/>
              <a:t>22</a:t>
            </a:fld>
            <a:endParaRPr lang="en-US" dirty="0"/>
          </a:p>
        </p:txBody>
      </p:sp>
      <p:sp>
        <p:nvSpPr>
          <p:cNvPr id="5" name="テキスト ボックス 4"/>
          <p:cNvSpPr txBox="1"/>
          <p:nvPr/>
        </p:nvSpPr>
        <p:spPr>
          <a:xfrm>
            <a:off x="168728" y="169744"/>
            <a:ext cx="2492990" cy="400110"/>
          </a:xfrm>
          <a:prstGeom prst="rect">
            <a:avLst/>
          </a:prstGeom>
          <a:solidFill>
            <a:srgbClr val="FFFFCC"/>
          </a:solidFill>
          <a:ln>
            <a:solidFill>
              <a:schemeClr val="tx1"/>
            </a:solidFill>
          </a:ln>
        </p:spPr>
        <p:txBody>
          <a:bodyPr wrap="none" rtlCol="0">
            <a:spAutoFit/>
          </a:bodyPr>
          <a:lstStyle/>
          <a:p>
            <a:r>
              <a:rPr kumimoji="1" lang="ja-JP" altLang="en-US" sz="2000" dirty="0" smtClean="0"/>
              <a:t>◆防災意識啓発資料</a:t>
            </a:r>
            <a:endParaRPr kumimoji="1" lang="ja-JP" altLang="en-US" sz="2000" dirty="0"/>
          </a:p>
        </p:txBody>
      </p:sp>
      <p:sp>
        <p:nvSpPr>
          <p:cNvPr id="7" name="テキスト ボックス 6"/>
          <p:cNvSpPr txBox="1"/>
          <p:nvPr/>
        </p:nvSpPr>
        <p:spPr>
          <a:xfrm>
            <a:off x="3465111" y="67285"/>
            <a:ext cx="2954655" cy="646331"/>
          </a:xfrm>
          <a:prstGeom prst="rect">
            <a:avLst/>
          </a:prstGeom>
          <a:noFill/>
        </p:spPr>
        <p:txBody>
          <a:bodyPr wrap="none" rtlCol="0">
            <a:spAutoFit/>
          </a:bodyPr>
          <a:lstStyle/>
          <a:p>
            <a:r>
              <a:rPr lang="ja-JP" altLang="en-US" sz="3600" dirty="0"/>
              <a:t>倉吉未来中心</a:t>
            </a:r>
          </a:p>
        </p:txBody>
      </p:sp>
      <p:sp>
        <p:nvSpPr>
          <p:cNvPr id="8" name="テキスト ボックス 7"/>
          <p:cNvSpPr txBox="1"/>
          <p:nvPr/>
        </p:nvSpPr>
        <p:spPr>
          <a:xfrm>
            <a:off x="7459179" y="369799"/>
            <a:ext cx="2055371" cy="467692"/>
          </a:xfrm>
          <a:prstGeom prst="rect">
            <a:avLst/>
          </a:prstGeom>
          <a:noFill/>
        </p:spPr>
        <p:txBody>
          <a:bodyPr wrap="none" rtlCol="0">
            <a:spAutoFit/>
          </a:bodyPr>
          <a:lstStyle/>
          <a:p>
            <a:r>
              <a:rPr kumimoji="1" lang="ja-JP" altLang="en-US" dirty="0" smtClean="0"/>
              <a:t>浸水深：約５</a:t>
            </a:r>
            <a:r>
              <a:rPr kumimoji="1" lang="en-US" altLang="ja-JP" dirty="0" smtClean="0"/>
              <a:t>m</a:t>
            </a:r>
            <a:endParaRPr kumimoji="1" lang="ja-JP" altLang="en-US" dirty="0"/>
          </a:p>
        </p:txBody>
      </p:sp>
      <p:grpSp>
        <p:nvGrpSpPr>
          <p:cNvPr id="2" name="グループ化 1"/>
          <p:cNvGrpSpPr/>
          <p:nvPr/>
        </p:nvGrpSpPr>
        <p:grpSpPr>
          <a:xfrm>
            <a:off x="978749" y="713616"/>
            <a:ext cx="8131395" cy="5572884"/>
            <a:chOff x="3313734" y="3694793"/>
            <a:chExt cx="4251838" cy="2425699"/>
          </a:xfrm>
        </p:grpSpPr>
        <p:pic>
          <p:nvPicPr>
            <p:cNvPr id="6" name="図 5"/>
            <p:cNvPicPr>
              <a:picLocks noChangeAspect="1"/>
            </p:cNvPicPr>
            <p:nvPr/>
          </p:nvPicPr>
          <p:blipFill rotWithShape="1">
            <a:blip r:embed="rId2"/>
            <a:srcRect t="8545" b="7324"/>
            <a:stretch/>
          </p:blipFill>
          <p:spPr>
            <a:xfrm>
              <a:off x="3313734" y="3694793"/>
              <a:ext cx="4251838" cy="2400300"/>
            </a:xfrm>
            <a:prstGeom prst="rect">
              <a:avLst/>
            </a:prstGeom>
          </p:spPr>
        </p:pic>
        <p:sp>
          <p:nvSpPr>
            <p:cNvPr id="9" name="正方形/長方形 8"/>
            <p:cNvSpPr/>
            <p:nvPr/>
          </p:nvSpPr>
          <p:spPr>
            <a:xfrm>
              <a:off x="3313734" y="5075718"/>
              <a:ext cx="4247677" cy="1044774"/>
            </a:xfrm>
            <a:prstGeom prst="rect">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689552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57F1E4F-1CFF-5643-939E-217C01CDF565}" type="slidenum">
              <a:rPr lang="en-US" smtClean="0"/>
              <a:pPr/>
              <a:t>23</a:t>
            </a:fld>
            <a:endParaRPr lang="en-US" dirty="0"/>
          </a:p>
        </p:txBody>
      </p:sp>
      <p:sp>
        <p:nvSpPr>
          <p:cNvPr id="5" name="テキスト ボックス 4"/>
          <p:cNvSpPr txBox="1"/>
          <p:nvPr/>
        </p:nvSpPr>
        <p:spPr>
          <a:xfrm>
            <a:off x="168728" y="169744"/>
            <a:ext cx="2492990" cy="400110"/>
          </a:xfrm>
          <a:prstGeom prst="rect">
            <a:avLst/>
          </a:prstGeom>
          <a:solidFill>
            <a:srgbClr val="FFFFCC"/>
          </a:solidFill>
          <a:ln>
            <a:solidFill>
              <a:schemeClr val="tx1"/>
            </a:solidFill>
          </a:ln>
        </p:spPr>
        <p:txBody>
          <a:bodyPr wrap="none" rtlCol="0">
            <a:spAutoFit/>
          </a:bodyPr>
          <a:lstStyle/>
          <a:p>
            <a:r>
              <a:rPr kumimoji="1" lang="ja-JP" altLang="en-US" sz="2000" dirty="0" smtClean="0"/>
              <a:t>◆防災意識啓発資料</a:t>
            </a:r>
            <a:endParaRPr kumimoji="1" lang="ja-JP" altLang="en-US" sz="2000" dirty="0"/>
          </a:p>
        </p:txBody>
      </p:sp>
      <p:sp>
        <p:nvSpPr>
          <p:cNvPr id="7" name="テキスト ボックス 6"/>
          <p:cNvSpPr txBox="1"/>
          <p:nvPr/>
        </p:nvSpPr>
        <p:spPr>
          <a:xfrm>
            <a:off x="3882126" y="108645"/>
            <a:ext cx="2031325" cy="646331"/>
          </a:xfrm>
          <a:prstGeom prst="rect">
            <a:avLst/>
          </a:prstGeom>
          <a:noFill/>
        </p:spPr>
        <p:txBody>
          <a:bodyPr wrap="none" rtlCol="0">
            <a:spAutoFit/>
          </a:bodyPr>
          <a:lstStyle/>
          <a:p>
            <a:r>
              <a:rPr lang="ja-JP" altLang="en-US" sz="3600" dirty="0" smtClean="0"/>
              <a:t>円形劇場</a:t>
            </a:r>
            <a:endParaRPr kumimoji="1" lang="ja-JP" altLang="en-US" sz="3600" dirty="0"/>
          </a:p>
        </p:txBody>
      </p:sp>
      <p:sp>
        <p:nvSpPr>
          <p:cNvPr id="8" name="テキスト ボックス 7"/>
          <p:cNvSpPr txBox="1"/>
          <p:nvPr/>
        </p:nvSpPr>
        <p:spPr>
          <a:xfrm>
            <a:off x="7549447" y="312965"/>
            <a:ext cx="2055371" cy="467692"/>
          </a:xfrm>
          <a:prstGeom prst="rect">
            <a:avLst/>
          </a:prstGeom>
          <a:noFill/>
        </p:spPr>
        <p:txBody>
          <a:bodyPr wrap="none" rtlCol="0">
            <a:spAutoFit/>
          </a:bodyPr>
          <a:lstStyle/>
          <a:p>
            <a:r>
              <a:rPr kumimoji="1" lang="ja-JP" altLang="en-US" dirty="0" smtClean="0"/>
              <a:t>浸水深：約２</a:t>
            </a:r>
            <a:r>
              <a:rPr kumimoji="1" lang="en-US" altLang="ja-JP" dirty="0" smtClean="0"/>
              <a:t>m</a:t>
            </a:r>
            <a:endParaRPr kumimoji="1" lang="ja-JP" altLang="en-US" dirty="0"/>
          </a:p>
        </p:txBody>
      </p:sp>
      <p:grpSp>
        <p:nvGrpSpPr>
          <p:cNvPr id="2" name="グループ化 1"/>
          <p:cNvGrpSpPr/>
          <p:nvPr/>
        </p:nvGrpSpPr>
        <p:grpSpPr>
          <a:xfrm>
            <a:off x="867029" y="780657"/>
            <a:ext cx="8243115" cy="5508111"/>
            <a:chOff x="2661719" y="1118815"/>
            <a:chExt cx="4254237" cy="2494297"/>
          </a:xfrm>
        </p:grpSpPr>
        <p:pic>
          <p:nvPicPr>
            <p:cNvPr id="6" name="Picture 4" descr="「倉吉市 円形劇場」の画像検索結果"/>
            <p:cNvPicPr>
              <a:picLocks noChangeAspect="1" noChangeArrowheads="1"/>
            </p:cNvPicPr>
            <p:nvPr/>
          </p:nvPicPr>
          <p:blipFill rotWithShape="1">
            <a:blip r:embed="rId2">
              <a:extLst>
                <a:ext uri="{28A0092B-C50C-407E-A947-70E740481C1C}">
                  <a14:useLocalDpi xmlns:a14="http://schemas.microsoft.com/office/drawing/2010/main" val="0"/>
                </a:ext>
              </a:extLst>
            </a:blip>
            <a:srcRect t="-1" b="12055"/>
            <a:stretch/>
          </p:blipFill>
          <p:spPr bwMode="auto">
            <a:xfrm>
              <a:off x="2661719" y="1118815"/>
              <a:ext cx="4254237" cy="2494297"/>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2661719" y="2898541"/>
              <a:ext cx="4247677" cy="714571"/>
            </a:xfrm>
            <a:prstGeom prst="rect">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04059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57F1E4F-1CFF-5643-939E-217C01CDF565}" type="slidenum">
              <a:rPr lang="en-US" smtClean="0"/>
              <a:pPr/>
              <a:t>24</a:t>
            </a:fld>
            <a:endParaRPr lang="en-US" dirty="0"/>
          </a:p>
        </p:txBody>
      </p:sp>
      <p:sp>
        <p:nvSpPr>
          <p:cNvPr id="5" name="テキスト ボックス 4"/>
          <p:cNvSpPr txBox="1"/>
          <p:nvPr/>
        </p:nvSpPr>
        <p:spPr>
          <a:xfrm>
            <a:off x="168728" y="169744"/>
            <a:ext cx="2492990" cy="400110"/>
          </a:xfrm>
          <a:prstGeom prst="rect">
            <a:avLst/>
          </a:prstGeom>
          <a:solidFill>
            <a:srgbClr val="FFFFCC"/>
          </a:solidFill>
          <a:ln>
            <a:solidFill>
              <a:schemeClr val="tx1"/>
            </a:solidFill>
          </a:ln>
        </p:spPr>
        <p:txBody>
          <a:bodyPr wrap="none" rtlCol="0">
            <a:spAutoFit/>
          </a:bodyPr>
          <a:lstStyle/>
          <a:p>
            <a:r>
              <a:rPr kumimoji="1" lang="ja-JP" altLang="en-US" sz="2000" dirty="0" smtClean="0"/>
              <a:t>◆防災意識啓発資料</a:t>
            </a:r>
            <a:endParaRPr kumimoji="1" lang="ja-JP" altLang="en-US" sz="2000" dirty="0"/>
          </a:p>
        </p:txBody>
      </p:sp>
      <p:sp>
        <p:nvSpPr>
          <p:cNvPr id="7" name="テキスト ボックス 6"/>
          <p:cNvSpPr txBox="1"/>
          <p:nvPr/>
        </p:nvSpPr>
        <p:spPr>
          <a:xfrm>
            <a:off x="3962490" y="65646"/>
            <a:ext cx="2031325" cy="646331"/>
          </a:xfrm>
          <a:prstGeom prst="rect">
            <a:avLst/>
          </a:prstGeom>
          <a:noFill/>
        </p:spPr>
        <p:txBody>
          <a:bodyPr wrap="none" rtlCol="0">
            <a:spAutoFit/>
          </a:bodyPr>
          <a:lstStyle/>
          <a:p>
            <a:r>
              <a:rPr lang="ja-JP" altLang="en-US" sz="3600" dirty="0" smtClean="0"/>
              <a:t>社小学校</a:t>
            </a:r>
            <a:endParaRPr kumimoji="1" lang="ja-JP" altLang="en-US" sz="3600" dirty="0"/>
          </a:p>
        </p:txBody>
      </p:sp>
      <p:sp>
        <p:nvSpPr>
          <p:cNvPr id="8" name="テキスト ボックス 7"/>
          <p:cNvSpPr txBox="1"/>
          <p:nvPr/>
        </p:nvSpPr>
        <p:spPr>
          <a:xfrm>
            <a:off x="7436211" y="273347"/>
            <a:ext cx="2055371" cy="467692"/>
          </a:xfrm>
          <a:prstGeom prst="rect">
            <a:avLst/>
          </a:prstGeom>
          <a:noFill/>
        </p:spPr>
        <p:txBody>
          <a:bodyPr wrap="none" rtlCol="0">
            <a:spAutoFit/>
          </a:bodyPr>
          <a:lstStyle/>
          <a:p>
            <a:r>
              <a:rPr kumimoji="1" lang="ja-JP" altLang="en-US" dirty="0" smtClean="0"/>
              <a:t>浸水深：約２</a:t>
            </a:r>
            <a:r>
              <a:rPr kumimoji="1" lang="en-US" altLang="ja-JP" dirty="0" smtClean="0"/>
              <a:t>m</a:t>
            </a:r>
            <a:endParaRPr kumimoji="1" lang="ja-JP" altLang="en-US" dirty="0"/>
          </a:p>
        </p:txBody>
      </p:sp>
      <p:grpSp>
        <p:nvGrpSpPr>
          <p:cNvPr id="2" name="グループ化 1"/>
          <p:cNvGrpSpPr/>
          <p:nvPr/>
        </p:nvGrpSpPr>
        <p:grpSpPr>
          <a:xfrm>
            <a:off x="947057" y="644373"/>
            <a:ext cx="8093416" cy="5640312"/>
            <a:chOff x="4700513" y="734181"/>
            <a:chExt cx="4266482" cy="2406554"/>
          </a:xfrm>
        </p:grpSpPr>
        <p:pic>
          <p:nvPicPr>
            <p:cNvPr id="6" name="図 5"/>
            <p:cNvPicPr>
              <a:picLocks noChangeAspect="1"/>
            </p:cNvPicPr>
            <p:nvPr/>
          </p:nvPicPr>
          <p:blipFill rotWithShape="1">
            <a:blip r:embed="rId2"/>
            <a:srcRect l="22670" t="5674"/>
            <a:stretch/>
          </p:blipFill>
          <p:spPr>
            <a:xfrm>
              <a:off x="4700513" y="734181"/>
              <a:ext cx="4250022" cy="2398877"/>
            </a:xfrm>
            <a:prstGeom prst="rect">
              <a:avLst/>
            </a:prstGeom>
          </p:spPr>
        </p:pic>
        <p:sp>
          <p:nvSpPr>
            <p:cNvPr id="9" name="正方形/長方形 8"/>
            <p:cNvSpPr/>
            <p:nvPr/>
          </p:nvSpPr>
          <p:spPr>
            <a:xfrm>
              <a:off x="4713754" y="2245019"/>
              <a:ext cx="4253241" cy="895716"/>
            </a:xfrm>
            <a:prstGeom prst="rect">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592252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57F1E4F-1CFF-5643-939E-217C01CDF565}" type="slidenum">
              <a:rPr lang="en-US" smtClean="0"/>
              <a:pPr/>
              <a:t>25</a:t>
            </a:fld>
            <a:endParaRPr lang="en-US" dirty="0"/>
          </a:p>
        </p:txBody>
      </p:sp>
      <p:sp>
        <p:nvSpPr>
          <p:cNvPr id="5" name="テキスト ボックス 4"/>
          <p:cNvSpPr txBox="1"/>
          <p:nvPr/>
        </p:nvSpPr>
        <p:spPr>
          <a:xfrm>
            <a:off x="168728" y="169744"/>
            <a:ext cx="2492990" cy="400110"/>
          </a:xfrm>
          <a:prstGeom prst="rect">
            <a:avLst/>
          </a:prstGeom>
          <a:solidFill>
            <a:srgbClr val="FFFFCC"/>
          </a:solidFill>
          <a:ln>
            <a:solidFill>
              <a:schemeClr val="tx1"/>
            </a:solidFill>
          </a:ln>
        </p:spPr>
        <p:txBody>
          <a:bodyPr wrap="none" rtlCol="0">
            <a:spAutoFit/>
          </a:bodyPr>
          <a:lstStyle/>
          <a:p>
            <a:r>
              <a:rPr kumimoji="1" lang="ja-JP" altLang="en-US" sz="2000" dirty="0" smtClean="0"/>
              <a:t>◆防災意識啓発資料</a:t>
            </a:r>
            <a:endParaRPr kumimoji="1" lang="ja-JP" altLang="en-US" sz="2000" dirty="0"/>
          </a:p>
        </p:txBody>
      </p:sp>
      <p:sp>
        <p:nvSpPr>
          <p:cNvPr id="7" name="テキスト ボックス 6"/>
          <p:cNvSpPr txBox="1"/>
          <p:nvPr/>
        </p:nvSpPr>
        <p:spPr>
          <a:xfrm>
            <a:off x="3960961" y="113934"/>
            <a:ext cx="2031325" cy="646331"/>
          </a:xfrm>
          <a:prstGeom prst="rect">
            <a:avLst/>
          </a:prstGeom>
          <a:noFill/>
        </p:spPr>
        <p:txBody>
          <a:bodyPr wrap="none" rtlCol="0">
            <a:spAutoFit/>
          </a:bodyPr>
          <a:lstStyle/>
          <a:p>
            <a:r>
              <a:rPr lang="ja-JP" altLang="en-US" sz="3600" dirty="0" smtClean="0"/>
              <a:t>関金支所</a:t>
            </a:r>
            <a:endParaRPr kumimoji="1" lang="ja-JP" altLang="en-US" sz="3600" dirty="0"/>
          </a:p>
        </p:txBody>
      </p:sp>
      <p:sp>
        <p:nvSpPr>
          <p:cNvPr id="8" name="テキスト ボックス 7"/>
          <p:cNvSpPr txBox="1"/>
          <p:nvPr/>
        </p:nvSpPr>
        <p:spPr>
          <a:xfrm>
            <a:off x="7674169" y="292573"/>
            <a:ext cx="2055371" cy="467692"/>
          </a:xfrm>
          <a:prstGeom prst="rect">
            <a:avLst/>
          </a:prstGeom>
          <a:noFill/>
        </p:spPr>
        <p:txBody>
          <a:bodyPr wrap="none" rtlCol="0">
            <a:spAutoFit/>
          </a:bodyPr>
          <a:lstStyle/>
          <a:p>
            <a:r>
              <a:rPr kumimoji="1" lang="ja-JP" altLang="en-US" dirty="0" smtClean="0"/>
              <a:t>浸水深：約１</a:t>
            </a:r>
            <a:r>
              <a:rPr kumimoji="1" lang="en-US" altLang="ja-JP" dirty="0" smtClean="0"/>
              <a:t>m</a:t>
            </a:r>
            <a:endParaRPr kumimoji="1" lang="ja-JP" altLang="en-US" dirty="0"/>
          </a:p>
        </p:txBody>
      </p:sp>
      <p:cxnSp>
        <p:nvCxnSpPr>
          <p:cNvPr id="9" name="直線コネクタ 8"/>
          <p:cNvCxnSpPr/>
          <p:nvPr/>
        </p:nvCxnSpPr>
        <p:spPr>
          <a:xfrm>
            <a:off x="4881612" y="2455675"/>
            <a:ext cx="4228532"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 name="グループ化 1"/>
          <p:cNvGrpSpPr/>
          <p:nvPr/>
        </p:nvGrpSpPr>
        <p:grpSpPr>
          <a:xfrm>
            <a:off x="851577" y="694408"/>
            <a:ext cx="8382230" cy="5534942"/>
            <a:chOff x="4875939" y="665922"/>
            <a:chExt cx="4234205" cy="2392419"/>
          </a:xfrm>
        </p:grpSpPr>
        <p:pic>
          <p:nvPicPr>
            <p:cNvPr id="6" name="図 5"/>
            <p:cNvPicPr>
              <a:picLocks noChangeAspect="1"/>
            </p:cNvPicPr>
            <p:nvPr/>
          </p:nvPicPr>
          <p:blipFill rotWithShape="1">
            <a:blip r:embed="rId2"/>
            <a:srcRect l="17251" t="211" r="1261" b="-1"/>
            <a:stretch/>
          </p:blipFill>
          <p:spPr>
            <a:xfrm>
              <a:off x="4875939" y="665922"/>
              <a:ext cx="4234205" cy="2389807"/>
            </a:xfrm>
            <a:prstGeom prst="rect">
              <a:avLst/>
            </a:prstGeom>
          </p:spPr>
        </p:pic>
        <p:sp>
          <p:nvSpPr>
            <p:cNvPr id="10" name="正方形/長方形 9"/>
            <p:cNvSpPr/>
            <p:nvPr/>
          </p:nvSpPr>
          <p:spPr>
            <a:xfrm>
              <a:off x="4881612" y="2476998"/>
              <a:ext cx="4228532" cy="581343"/>
            </a:xfrm>
            <a:prstGeom prst="rect">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716817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57F1E4F-1CFF-5643-939E-217C01CDF565}" type="slidenum">
              <a:rPr lang="en-US" smtClean="0"/>
              <a:pPr/>
              <a:t>26</a:t>
            </a:fld>
            <a:endParaRPr lang="en-US" dirty="0"/>
          </a:p>
        </p:txBody>
      </p:sp>
      <p:sp>
        <p:nvSpPr>
          <p:cNvPr id="5" name="テキスト ボックス 4"/>
          <p:cNvSpPr txBox="1"/>
          <p:nvPr/>
        </p:nvSpPr>
        <p:spPr>
          <a:xfrm>
            <a:off x="168728" y="169744"/>
            <a:ext cx="2492990" cy="400110"/>
          </a:xfrm>
          <a:prstGeom prst="rect">
            <a:avLst/>
          </a:prstGeom>
          <a:solidFill>
            <a:srgbClr val="FFFFCC"/>
          </a:solidFill>
          <a:ln>
            <a:solidFill>
              <a:schemeClr val="tx1"/>
            </a:solidFill>
          </a:ln>
        </p:spPr>
        <p:txBody>
          <a:bodyPr wrap="none" rtlCol="0">
            <a:spAutoFit/>
          </a:bodyPr>
          <a:lstStyle/>
          <a:p>
            <a:r>
              <a:rPr kumimoji="1" lang="ja-JP" altLang="en-US" sz="2000" dirty="0" smtClean="0"/>
              <a:t>◆防災意識啓発資料</a:t>
            </a:r>
            <a:endParaRPr kumimoji="1" lang="ja-JP" altLang="en-US" sz="2000" dirty="0"/>
          </a:p>
        </p:txBody>
      </p:sp>
      <p:sp>
        <p:nvSpPr>
          <p:cNvPr id="6" name="テキスト ボックス 5"/>
          <p:cNvSpPr txBox="1"/>
          <p:nvPr/>
        </p:nvSpPr>
        <p:spPr>
          <a:xfrm>
            <a:off x="2983307" y="151709"/>
            <a:ext cx="3416320" cy="646331"/>
          </a:xfrm>
          <a:prstGeom prst="rect">
            <a:avLst/>
          </a:prstGeom>
          <a:noFill/>
        </p:spPr>
        <p:txBody>
          <a:bodyPr wrap="none" rtlCol="0">
            <a:spAutoFit/>
          </a:bodyPr>
          <a:lstStyle/>
          <a:p>
            <a:r>
              <a:rPr kumimoji="1" lang="ja-JP" altLang="en-US" sz="3600" dirty="0" smtClean="0"/>
              <a:t>倉吉東高等学校</a:t>
            </a:r>
            <a:endParaRPr kumimoji="1" lang="ja-JP" altLang="en-US" sz="3600" dirty="0"/>
          </a:p>
        </p:txBody>
      </p:sp>
      <p:sp>
        <p:nvSpPr>
          <p:cNvPr id="7" name="テキスト ボックス 6"/>
          <p:cNvSpPr txBox="1"/>
          <p:nvPr/>
        </p:nvSpPr>
        <p:spPr>
          <a:xfrm>
            <a:off x="7549447" y="348383"/>
            <a:ext cx="2055371" cy="467692"/>
          </a:xfrm>
          <a:prstGeom prst="rect">
            <a:avLst/>
          </a:prstGeom>
          <a:noFill/>
        </p:spPr>
        <p:txBody>
          <a:bodyPr wrap="none" rtlCol="0">
            <a:spAutoFit/>
          </a:bodyPr>
          <a:lstStyle/>
          <a:p>
            <a:r>
              <a:rPr kumimoji="1" lang="ja-JP" altLang="en-US" dirty="0" smtClean="0"/>
              <a:t>浸水深：約４</a:t>
            </a:r>
            <a:r>
              <a:rPr kumimoji="1" lang="en-US" altLang="ja-JP" dirty="0" smtClean="0"/>
              <a:t>m</a:t>
            </a:r>
            <a:endParaRPr kumimoji="1" lang="ja-JP" altLang="en-US" dirty="0"/>
          </a:p>
        </p:txBody>
      </p:sp>
      <p:grpSp>
        <p:nvGrpSpPr>
          <p:cNvPr id="2" name="グループ化 1"/>
          <p:cNvGrpSpPr/>
          <p:nvPr/>
        </p:nvGrpSpPr>
        <p:grpSpPr>
          <a:xfrm>
            <a:off x="925344" y="816074"/>
            <a:ext cx="8184800" cy="5397491"/>
            <a:chOff x="5182545" y="1832862"/>
            <a:chExt cx="3773025" cy="2455102"/>
          </a:xfrm>
        </p:grpSpPr>
        <p:pic>
          <p:nvPicPr>
            <p:cNvPr id="8" name="図 7"/>
            <p:cNvPicPr>
              <a:picLocks noChangeAspect="1"/>
            </p:cNvPicPr>
            <p:nvPr/>
          </p:nvPicPr>
          <p:blipFill>
            <a:blip r:embed="rId2"/>
            <a:stretch>
              <a:fillRect/>
            </a:stretch>
          </p:blipFill>
          <p:spPr>
            <a:xfrm>
              <a:off x="5182545" y="1832862"/>
              <a:ext cx="3773025" cy="2455102"/>
            </a:xfrm>
            <a:prstGeom prst="rect">
              <a:avLst/>
            </a:prstGeom>
          </p:spPr>
        </p:pic>
        <p:sp>
          <p:nvSpPr>
            <p:cNvPr id="9" name="正方形/長方形 8"/>
            <p:cNvSpPr/>
            <p:nvPr/>
          </p:nvSpPr>
          <p:spPr>
            <a:xfrm>
              <a:off x="5182545" y="3095649"/>
              <a:ext cx="3759342" cy="1172280"/>
            </a:xfrm>
            <a:prstGeom prst="rect">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352015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57F1E4F-1CFF-5643-939E-217C01CDF565}" type="slidenum">
              <a:rPr lang="en-US" smtClean="0"/>
              <a:pPr/>
              <a:t>27</a:t>
            </a:fld>
            <a:endParaRPr lang="en-US" dirty="0"/>
          </a:p>
        </p:txBody>
      </p:sp>
      <p:sp>
        <p:nvSpPr>
          <p:cNvPr id="5" name="テキスト ボックス 4"/>
          <p:cNvSpPr txBox="1"/>
          <p:nvPr/>
        </p:nvSpPr>
        <p:spPr>
          <a:xfrm>
            <a:off x="168728" y="169744"/>
            <a:ext cx="2492990" cy="400110"/>
          </a:xfrm>
          <a:prstGeom prst="rect">
            <a:avLst/>
          </a:prstGeom>
          <a:solidFill>
            <a:srgbClr val="FFFFCC"/>
          </a:solidFill>
          <a:ln>
            <a:solidFill>
              <a:schemeClr val="tx1"/>
            </a:solidFill>
          </a:ln>
        </p:spPr>
        <p:txBody>
          <a:bodyPr wrap="none" rtlCol="0">
            <a:spAutoFit/>
          </a:bodyPr>
          <a:lstStyle/>
          <a:p>
            <a:r>
              <a:rPr kumimoji="1" lang="ja-JP" altLang="en-US" sz="2000" dirty="0" smtClean="0"/>
              <a:t>◆防災意識啓発資料</a:t>
            </a:r>
            <a:endParaRPr kumimoji="1" lang="ja-JP" altLang="en-US" sz="2000" dirty="0"/>
          </a:p>
        </p:txBody>
      </p:sp>
      <p:sp>
        <p:nvSpPr>
          <p:cNvPr id="6" name="テキスト ボックス 5"/>
          <p:cNvSpPr txBox="1"/>
          <p:nvPr/>
        </p:nvSpPr>
        <p:spPr>
          <a:xfrm>
            <a:off x="3100301" y="46633"/>
            <a:ext cx="3877985" cy="646331"/>
          </a:xfrm>
          <a:prstGeom prst="rect">
            <a:avLst/>
          </a:prstGeom>
          <a:noFill/>
        </p:spPr>
        <p:txBody>
          <a:bodyPr wrap="none" rtlCol="0">
            <a:spAutoFit/>
          </a:bodyPr>
          <a:lstStyle/>
          <a:p>
            <a:r>
              <a:rPr kumimoji="1" lang="ja-JP" altLang="en-US" sz="3600" dirty="0" smtClean="0"/>
              <a:t>倉吉市立東中学校</a:t>
            </a:r>
            <a:endParaRPr kumimoji="1" lang="ja-JP" altLang="en-US" sz="3600" dirty="0"/>
          </a:p>
        </p:txBody>
      </p:sp>
      <p:sp>
        <p:nvSpPr>
          <p:cNvPr id="8" name="テキスト ボックス 7"/>
          <p:cNvSpPr txBox="1"/>
          <p:nvPr/>
        </p:nvSpPr>
        <p:spPr>
          <a:xfrm>
            <a:off x="7549468" y="336008"/>
            <a:ext cx="2055371" cy="467692"/>
          </a:xfrm>
          <a:prstGeom prst="rect">
            <a:avLst/>
          </a:prstGeom>
          <a:noFill/>
        </p:spPr>
        <p:txBody>
          <a:bodyPr wrap="none" rtlCol="0">
            <a:spAutoFit/>
          </a:bodyPr>
          <a:lstStyle/>
          <a:p>
            <a:r>
              <a:rPr kumimoji="1" lang="ja-JP" altLang="en-US" dirty="0" smtClean="0"/>
              <a:t>浸水深：約５</a:t>
            </a:r>
            <a:r>
              <a:rPr kumimoji="1" lang="en-US" altLang="ja-JP" dirty="0" smtClean="0"/>
              <a:t>m</a:t>
            </a:r>
            <a:endParaRPr kumimoji="1" lang="ja-JP" altLang="en-US" dirty="0"/>
          </a:p>
        </p:txBody>
      </p:sp>
      <p:grpSp>
        <p:nvGrpSpPr>
          <p:cNvPr id="2" name="グループ化 1"/>
          <p:cNvGrpSpPr/>
          <p:nvPr/>
        </p:nvGrpSpPr>
        <p:grpSpPr>
          <a:xfrm>
            <a:off x="968442" y="692964"/>
            <a:ext cx="8141702" cy="5532977"/>
            <a:chOff x="3572849" y="2262536"/>
            <a:chExt cx="3933401" cy="2166741"/>
          </a:xfrm>
        </p:grpSpPr>
        <p:pic>
          <p:nvPicPr>
            <p:cNvPr id="7" name="図 6"/>
            <p:cNvPicPr>
              <a:picLocks noChangeAspect="1"/>
            </p:cNvPicPr>
            <p:nvPr/>
          </p:nvPicPr>
          <p:blipFill rotWithShape="1">
            <a:blip r:embed="rId2"/>
            <a:srcRect t="19583"/>
            <a:stretch/>
          </p:blipFill>
          <p:spPr>
            <a:xfrm>
              <a:off x="3572850" y="2262536"/>
              <a:ext cx="3933400" cy="2166741"/>
            </a:xfrm>
            <a:prstGeom prst="rect">
              <a:avLst/>
            </a:prstGeom>
          </p:spPr>
        </p:pic>
        <p:sp>
          <p:nvSpPr>
            <p:cNvPr id="9" name="正方形/長方形 8"/>
            <p:cNvSpPr/>
            <p:nvPr/>
          </p:nvSpPr>
          <p:spPr>
            <a:xfrm>
              <a:off x="3572849" y="3522614"/>
              <a:ext cx="3921237" cy="887771"/>
            </a:xfrm>
            <a:prstGeom prst="rect">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99546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57F1E4F-1CFF-5643-939E-217C01CDF565}" type="slidenum">
              <a:rPr lang="en-US" smtClean="0"/>
              <a:pPr/>
              <a:t>28</a:t>
            </a:fld>
            <a:endParaRPr lang="en-US" dirty="0"/>
          </a:p>
        </p:txBody>
      </p:sp>
      <p:sp>
        <p:nvSpPr>
          <p:cNvPr id="5" name="テキスト ボックス 4"/>
          <p:cNvSpPr txBox="1"/>
          <p:nvPr/>
        </p:nvSpPr>
        <p:spPr>
          <a:xfrm>
            <a:off x="168728" y="169744"/>
            <a:ext cx="2492990" cy="400110"/>
          </a:xfrm>
          <a:prstGeom prst="rect">
            <a:avLst/>
          </a:prstGeom>
          <a:solidFill>
            <a:srgbClr val="FFFFCC"/>
          </a:solidFill>
          <a:ln>
            <a:solidFill>
              <a:schemeClr val="tx1"/>
            </a:solidFill>
          </a:ln>
        </p:spPr>
        <p:txBody>
          <a:bodyPr wrap="none" rtlCol="0">
            <a:spAutoFit/>
          </a:bodyPr>
          <a:lstStyle/>
          <a:p>
            <a:r>
              <a:rPr kumimoji="1" lang="ja-JP" altLang="en-US" sz="2000" dirty="0" smtClean="0"/>
              <a:t>◆防災意識啓発資料</a:t>
            </a:r>
            <a:endParaRPr kumimoji="1" lang="ja-JP" altLang="en-US" sz="2000" dirty="0"/>
          </a:p>
        </p:txBody>
      </p:sp>
      <p:sp>
        <p:nvSpPr>
          <p:cNvPr id="6" name="テキスト ボックス 5"/>
          <p:cNvSpPr txBox="1"/>
          <p:nvPr/>
        </p:nvSpPr>
        <p:spPr>
          <a:xfrm>
            <a:off x="3277838" y="117630"/>
            <a:ext cx="3416320" cy="646331"/>
          </a:xfrm>
          <a:prstGeom prst="rect">
            <a:avLst/>
          </a:prstGeom>
          <a:noFill/>
        </p:spPr>
        <p:txBody>
          <a:bodyPr wrap="none" rtlCol="0">
            <a:spAutoFit/>
          </a:bodyPr>
          <a:lstStyle/>
          <a:p>
            <a:r>
              <a:rPr kumimoji="1" lang="ja-JP" altLang="en-US" sz="3600" dirty="0" smtClean="0"/>
              <a:t>倉吉西高等学校</a:t>
            </a:r>
            <a:endParaRPr kumimoji="1" lang="ja-JP" altLang="en-US" sz="3600" dirty="0"/>
          </a:p>
        </p:txBody>
      </p:sp>
      <p:sp>
        <p:nvSpPr>
          <p:cNvPr id="8" name="テキスト ボックス 7"/>
          <p:cNvSpPr txBox="1"/>
          <p:nvPr/>
        </p:nvSpPr>
        <p:spPr>
          <a:xfrm>
            <a:off x="7504146" y="461442"/>
            <a:ext cx="2055371" cy="467692"/>
          </a:xfrm>
          <a:prstGeom prst="rect">
            <a:avLst/>
          </a:prstGeom>
          <a:noFill/>
        </p:spPr>
        <p:txBody>
          <a:bodyPr wrap="none" rtlCol="0">
            <a:spAutoFit/>
          </a:bodyPr>
          <a:lstStyle/>
          <a:p>
            <a:r>
              <a:rPr kumimoji="1" lang="ja-JP" altLang="en-US" dirty="0" smtClean="0"/>
              <a:t>浸水深：約２</a:t>
            </a:r>
            <a:r>
              <a:rPr kumimoji="1" lang="en-US" altLang="ja-JP" dirty="0" smtClean="0"/>
              <a:t>m</a:t>
            </a:r>
            <a:endParaRPr kumimoji="1" lang="ja-JP" altLang="en-US" dirty="0"/>
          </a:p>
        </p:txBody>
      </p:sp>
      <p:grpSp>
        <p:nvGrpSpPr>
          <p:cNvPr id="2" name="グループ化 1"/>
          <p:cNvGrpSpPr/>
          <p:nvPr/>
        </p:nvGrpSpPr>
        <p:grpSpPr>
          <a:xfrm>
            <a:off x="936653" y="790487"/>
            <a:ext cx="8109376" cy="5398041"/>
            <a:chOff x="3789401" y="3672481"/>
            <a:chExt cx="3875471" cy="2484208"/>
          </a:xfrm>
        </p:grpSpPr>
        <p:pic>
          <p:nvPicPr>
            <p:cNvPr id="9" name="図 8"/>
            <p:cNvPicPr>
              <a:picLocks noChangeAspect="1"/>
            </p:cNvPicPr>
            <p:nvPr/>
          </p:nvPicPr>
          <p:blipFill>
            <a:blip r:embed="rId2"/>
            <a:stretch>
              <a:fillRect/>
            </a:stretch>
          </p:blipFill>
          <p:spPr>
            <a:xfrm>
              <a:off x="3789401" y="3672481"/>
              <a:ext cx="3870364" cy="2484208"/>
            </a:xfrm>
            <a:prstGeom prst="rect">
              <a:avLst/>
            </a:prstGeom>
          </p:spPr>
        </p:pic>
        <p:sp>
          <p:nvSpPr>
            <p:cNvPr id="10" name="正方形/長方形 9"/>
            <p:cNvSpPr/>
            <p:nvPr/>
          </p:nvSpPr>
          <p:spPr>
            <a:xfrm>
              <a:off x="3789401" y="5377891"/>
              <a:ext cx="3875471" cy="775910"/>
            </a:xfrm>
            <a:prstGeom prst="rect">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354013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972050" y="483567"/>
            <a:ext cx="4792436" cy="3508653"/>
          </a:xfrm>
          <a:prstGeom prst="rect">
            <a:avLst/>
          </a:prstGeom>
          <a:solidFill>
            <a:srgbClr val="FFFFCC"/>
          </a:solidFill>
          <a:ln w="28575">
            <a:solidFill>
              <a:srgbClr val="3333FF"/>
            </a:solidFill>
          </a:ln>
        </p:spPr>
        <p:txBody>
          <a:bodyPr wrap="square" rtlCol="0">
            <a:spAutoFit/>
          </a:bodyPr>
          <a:lstStyle/>
          <a:p>
            <a:pPr marL="285750" indent="-285750">
              <a:spcBef>
                <a:spcPts val="1200"/>
              </a:spcBef>
              <a:buFont typeface="Wingdings" panose="05000000000000000000" pitchFamily="2" charset="2"/>
              <a:buChar char="u"/>
            </a:pPr>
            <a:r>
              <a:rPr kumimoji="1" lang="ja-JP" altLang="en-US" sz="1400" dirty="0" smtClean="0">
                <a:latin typeface="メイリオ" panose="020B0604030504040204" pitchFamily="50" charset="-128"/>
                <a:ea typeface="メイリオ" panose="020B0604030504040204" pitchFamily="50" charset="-128"/>
              </a:rPr>
              <a:t>「マイ・タイムライン」は台風が発生して、倉吉市に接近すると予想される「３日前」からスタートします。</a:t>
            </a:r>
            <a:endParaRPr kumimoji="1" lang="en-US" altLang="ja-JP" sz="1400" dirty="0" smtClean="0">
              <a:latin typeface="メイリオ" panose="020B0604030504040204" pitchFamily="50" charset="-128"/>
              <a:ea typeface="メイリオ" panose="020B0604030504040204" pitchFamily="50" charset="-128"/>
            </a:endParaRPr>
          </a:p>
          <a:p>
            <a:pPr marL="285750" indent="-285750">
              <a:spcBef>
                <a:spcPts val="1200"/>
              </a:spcBef>
              <a:buFont typeface="Wingdings" panose="05000000000000000000" pitchFamily="2" charset="2"/>
              <a:buChar char="u"/>
            </a:pPr>
            <a:r>
              <a:rPr kumimoji="1" lang="ja-JP" altLang="en-US" sz="1400" dirty="0" smtClean="0">
                <a:solidFill>
                  <a:srgbClr val="FF0000"/>
                </a:solidFill>
                <a:latin typeface="HGP創英角ﾎﾟｯﾌﾟ体" panose="040B0A00000000000000" pitchFamily="50" charset="-128"/>
                <a:ea typeface="HGP創英角ﾎﾟｯﾌﾟ体" panose="040B0A00000000000000" pitchFamily="50" charset="-128"/>
              </a:rPr>
              <a:t>３日前</a:t>
            </a:r>
            <a:r>
              <a:rPr kumimoji="1" lang="ja-JP" altLang="en-US" sz="1400" dirty="0" smtClean="0">
                <a:latin typeface="メイリオ" panose="020B0604030504040204" pitchFamily="50" charset="-128"/>
                <a:ea typeface="メイリオ" panose="020B0604030504040204" pitchFamily="50" charset="-128"/>
              </a:rPr>
              <a:t>は、天気予報などを「①台風等の情報の入手」で決めた情報入手方法で確認して、今後の台風の進路等を確認してください。</a:t>
            </a:r>
            <a:endParaRPr kumimoji="1" lang="en-US" altLang="ja-JP" sz="1400" dirty="0" smtClean="0">
              <a:latin typeface="メイリオ" panose="020B0604030504040204" pitchFamily="50" charset="-128"/>
              <a:ea typeface="メイリオ" panose="020B0604030504040204" pitchFamily="50" charset="-128"/>
            </a:endParaRPr>
          </a:p>
          <a:p>
            <a:pPr marL="285750" indent="-285750">
              <a:spcBef>
                <a:spcPts val="1200"/>
              </a:spcBef>
              <a:buFont typeface="Wingdings" panose="05000000000000000000" pitchFamily="2" charset="2"/>
              <a:buChar char="u"/>
            </a:pPr>
            <a:r>
              <a:rPr kumimoji="1" lang="ja-JP" altLang="en-US" sz="1400" dirty="0" smtClean="0">
                <a:solidFill>
                  <a:srgbClr val="FF0000"/>
                </a:solidFill>
                <a:latin typeface="HGP創英角ﾎﾟｯﾌﾟ体" panose="040B0A00000000000000" pitchFamily="50" charset="-128"/>
                <a:ea typeface="HGP創英角ﾎﾟｯﾌﾟ体" panose="040B0A00000000000000" pitchFamily="50" charset="-128"/>
              </a:rPr>
              <a:t>２日前</a:t>
            </a:r>
            <a:r>
              <a:rPr kumimoji="1" lang="ja-JP" altLang="en-US" sz="1400" dirty="0" smtClean="0">
                <a:latin typeface="メイリオ" panose="020B0604030504040204" pitchFamily="50" charset="-128"/>
                <a:ea typeface="メイリオ" panose="020B0604030504040204" pitchFamily="50" charset="-128"/>
              </a:rPr>
              <a:t>は、台風が近づいて、雨や風が強くなり、</a:t>
            </a:r>
            <a:r>
              <a:rPr kumimoji="1" lang="ja-JP" altLang="en-US" sz="1400" b="1" dirty="0" smtClean="0">
                <a:solidFill>
                  <a:srgbClr val="3333FF"/>
                </a:solidFill>
                <a:latin typeface="メイリオ" panose="020B0604030504040204" pitchFamily="50" charset="-128"/>
                <a:ea typeface="メイリオ" panose="020B0604030504040204" pitchFamily="50" charset="-128"/>
              </a:rPr>
              <a:t>大雨注意報や洪水注意報が発表</a:t>
            </a:r>
            <a:r>
              <a:rPr kumimoji="1" lang="ja-JP" altLang="en-US" sz="1400" dirty="0" smtClean="0">
                <a:latin typeface="メイリオ" panose="020B0604030504040204" pitchFamily="50" charset="-128"/>
                <a:ea typeface="メイリオ" panose="020B0604030504040204" pitchFamily="50" charset="-128"/>
              </a:rPr>
              <a:t>されます。「②雨の情報の入手」で決めた情報入手方法で確認しましょう。</a:t>
            </a:r>
            <a:endParaRPr kumimoji="1" lang="en-US" altLang="ja-JP" sz="1400" dirty="0" smtClean="0">
              <a:latin typeface="メイリオ" panose="020B0604030504040204" pitchFamily="50" charset="-128"/>
              <a:ea typeface="メイリオ" panose="020B0604030504040204" pitchFamily="50" charset="-128"/>
            </a:endParaRPr>
          </a:p>
          <a:p>
            <a:pPr marL="285750" indent="-285750">
              <a:spcBef>
                <a:spcPts val="1200"/>
              </a:spcBef>
              <a:buFont typeface="Wingdings" panose="05000000000000000000" pitchFamily="2" charset="2"/>
              <a:buChar char="u"/>
            </a:pPr>
            <a:r>
              <a:rPr kumimoji="1" lang="ja-JP" altLang="en-US" sz="1400" dirty="0" smtClean="0">
                <a:latin typeface="メイリオ" panose="020B0604030504040204" pitchFamily="50" charset="-128"/>
                <a:ea typeface="メイリオ" panose="020B0604030504040204" pitchFamily="50" charset="-128"/>
              </a:rPr>
              <a:t>ハザードマップで避難場所、避難経路も確認しましょう。</a:t>
            </a:r>
            <a:endParaRPr kumimoji="1" lang="en-US" altLang="ja-JP" sz="1400" dirty="0" smtClean="0">
              <a:latin typeface="メイリオ" panose="020B0604030504040204" pitchFamily="50" charset="-128"/>
              <a:ea typeface="メイリオ" panose="020B0604030504040204" pitchFamily="50" charset="-128"/>
            </a:endParaRPr>
          </a:p>
          <a:p>
            <a:pPr marL="285750" indent="-285750">
              <a:spcBef>
                <a:spcPts val="1200"/>
              </a:spcBef>
              <a:buFont typeface="Wingdings" panose="05000000000000000000" pitchFamily="2" charset="2"/>
              <a:buChar char="u"/>
            </a:pPr>
            <a:r>
              <a:rPr kumimoji="1" lang="ja-JP" altLang="en-US" sz="1400" dirty="0" smtClean="0">
                <a:solidFill>
                  <a:srgbClr val="FF0000"/>
                </a:solidFill>
                <a:latin typeface="HGP創英角ﾎﾟｯﾌﾟ体" panose="040B0A00000000000000" pitchFamily="50" charset="-128"/>
                <a:ea typeface="HGP創英角ﾎﾟｯﾌﾟ体" panose="040B0A00000000000000" pitchFamily="50" charset="-128"/>
              </a:rPr>
              <a:t>１日前</a:t>
            </a:r>
            <a:r>
              <a:rPr kumimoji="1" lang="ja-JP" altLang="en-US" sz="1400" dirty="0" smtClean="0">
                <a:latin typeface="メイリオ" panose="020B0604030504040204" pitchFamily="50" charset="-128"/>
                <a:ea typeface="メイリオ" panose="020B0604030504040204" pitchFamily="50" charset="-128"/>
              </a:rPr>
              <a:t>は、さらに雨や風が強くなり、</a:t>
            </a:r>
            <a:r>
              <a:rPr kumimoji="1" lang="ja-JP" altLang="en-US" sz="1400" b="1" dirty="0" smtClean="0">
                <a:solidFill>
                  <a:srgbClr val="3333FF"/>
                </a:solidFill>
                <a:latin typeface="メイリオ" panose="020B0604030504040204" pitchFamily="50" charset="-128"/>
                <a:ea typeface="メイリオ" panose="020B0604030504040204" pitchFamily="50" charset="-128"/>
              </a:rPr>
              <a:t>大雨警報や洪水警報が発表</a:t>
            </a:r>
            <a:r>
              <a:rPr kumimoji="1" lang="ja-JP" altLang="en-US" sz="1400" dirty="0" smtClean="0">
                <a:latin typeface="メイリオ" panose="020B0604030504040204" pitchFamily="50" charset="-128"/>
                <a:ea typeface="メイリオ" panose="020B0604030504040204" pitchFamily="50" charset="-128"/>
              </a:rPr>
              <a:t>されます。土砂災害や洪水の危険度を確認しましょう。</a:t>
            </a:r>
            <a:endParaRPr kumimoji="1" lang="en-US" altLang="ja-JP" sz="1400" dirty="0" smtClean="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7" name="図 6"/>
          <p:cNvPicPr>
            <a:picLocks noChangeAspect="1"/>
          </p:cNvPicPr>
          <p:nvPr/>
        </p:nvPicPr>
        <p:blipFill rotWithShape="1">
          <a:blip r:embed="rId2" cstate="email">
            <a:extLst>
              <a:ext uri="{28A0092B-C50C-407E-A947-70E740481C1C}">
                <a14:useLocalDpi xmlns:a14="http://schemas.microsoft.com/office/drawing/2010/main"/>
              </a:ext>
            </a:extLst>
          </a:blip>
          <a:srcRect r="1206"/>
          <a:stretch/>
        </p:blipFill>
        <p:spPr>
          <a:xfrm>
            <a:off x="0" y="0"/>
            <a:ext cx="4433208" cy="6321682"/>
          </a:xfrm>
          <a:prstGeom prst="rect">
            <a:avLst/>
          </a:prstGeom>
        </p:spPr>
      </p:pic>
      <p:sp>
        <p:nvSpPr>
          <p:cNvPr id="8" name="テキスト ボックス 7"/>
          <p:cNvSpPr txBox="1"/>
          <p:nvPr/>
        </p:nvSpPr>
        <p:spPr>
          <a:xfrm>
            <a:off x="65313" y="6172191"/>
            <a:ext cx="9780815" cy="369332"/>
          </a:xfrm>
          <a:prstGeom prst="rect">
            <a:avLst/>
          </a:prstGeom>
          <a:solidFill>
            <a:srgbClr val="FFFF00"/>
          </a:solidFill>
          <a:ln w="28575">
            <a:solidFill>
              <a:srgbClr val="3333FF"/>
            </a:solidFill>
          </a:ln>
        </p:spPr>
        <p:txBody>
          <a:bodyPr wrap="square" rtlCol="0">
            <a:spAutoFit/>
          </a:bodyPr>
          <a:lstStyle/>
          <a:p>
            <a:pPr marL="285750" indent="-285750">
              <a:spcBef>
                <a:spcPts val="600"/>
              </a:spcBef>
              <a:buFont typeface="Wingdings" panose="05000000000000000000" pitchFamily="2" charset="2"/>
              <a:buChar char="u"/>
            </a:pPr>
            <a:r>
              <a:rPr kumimoji="1" lang="ja-JP" altLang="en-US" dirty="0" smtClean="0">
                <a:solidFill>
                  <a:srgbClr val="FF0000"/>
                </a:solidFill>
                <a:latin typeface="メイリオ" panose="020B0604030504040204" pitchFamily="50" charset="-128"/>
                <a:ea typeface="メイリオ" panose="020B0604030504040204" pitchFamily="50" charset="-128"/>
              </a:rPr>
              <a:t>この「マイ・タイムライン」の状況は一つの例です。雨の状況に対応した行動が必要です。</a:t>
            </a:r>
            <a:endParaRPr kumimoji="1" lang="en-US" altLang="ja-JP" dirty="0" smtClean="0">
              <a:solidFill>
                <a:srgbClr val="FF0000"/>
              </a:solidFill>
              <a:latin typeface="メイリオ" panose="020B0604030504040204" pitchFamily="50" charset="-128"/>
              <a:ea typeface="メイリオ" panose="020B0604030504040204" pitchFamily="50" charset="-128"/>
            </a:endParaRPr>
          </a:p>
        </p:txBody>
      </p:sp>
      <p:sp>
        <p:nvSpPr>
          <p:cNvPr id="9" name="正方形/長方形 8"/>
          <p:cNvSpPr/>
          <p:nvPr/>
        </p:nvSpPr>
        <p:spPr>
          <a:xfrm>
            <a:off x="65314" y="628649"/>
            <a:ext cx="4408715" cy="1298121"/>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p:cNvSpPr/>
          <p:nvPr/>
        </p:nvSpPr>
        <p:spPr>
          <a:xfrm rot="16200000">
            <a:off x="4467860" y="1504081"/>
            <a:ext cx="529832" cy="445888"/>
          </a:xfrm>
          <a:prstGeom prst="downArrow">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067299" y="4433207"/>
            <a:ext cx="4778829" cy="461665"/>
          </a:xfrm>
          <a:prstGeom prst="rect">
            <a:avLst/>
          </a:prstGeom>
          <a:noFill/>
        </p:spPr>
        <p:txBody>
          <a:bodyPr wrap="square" rtlCol="0">
            <a:spAutoFit/>
          </a:bodyPr>
          <a:lstStyle/>
          <a:p>
            <a:r>
              <a:rPr kumimoji="1" lang="en-US" altLang="ja-JP" sz="2400" dirty="0" smtClean="0">
                <a:solidFill>
                  <a:srgbClr val="FF0000"/>
                </a:solidFill>
              </a:rPr>
              <a:t>【</a:t>
            </a:r>
            <a:r>
              <a:rPr kumimoji="1" lang="ja-JP" altLang="en-US" sz="2400" dirty="0" smtClean="0">
                <a:solidFill>
                  <a:srgbClr val="FF0000"/>
                </a:solidFill>
              </a:rPr>
              <a:t>情報収集や備えを行いましょう！</a:t>
            </a:r>
            <a:r>
              <a:rPr kumimoji="1" lang="en-US" altLang="ja-JP" sz="2400" dirty="0" smtClean="0">
                <a:solidFill>
                  <a:srgbClr val="FF0000"/>
                </a:solidFill>
              </a:rPr>
              <a:t>】</a:t>
            </a:r>
            <a:endParaRPr kumimoji="1" lang="ja-JP" altLang="en-US" sz="2400" dirty="0">
              <a:solidFill>
                <a:srgbClr val="FF0000"/>
              </a:solidFill>
            </a:endParaRPr>
          </a:p>
        </p:txBody>
      </p:sp>
    </p:spTree>
    <p:extLst>
      <p:ext uri="{BB962C8B-B14F-4D97-AF65-F5344CB8AC3E}">
        <p14:creationId xmlns:p14="http://schemas.microsoft.com/office/powerpoint/2010/main" val="2300821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75607" y="1183821"/>
            <a:ext cx="8907236" cy="1110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907480" y="1754213"/>
            <a:ext cx="4838541" cy="4001095"/>
          </a:xfrm>
          <a:prstGeom prst="rect">
            <a:avLst/>
          </a:prstGeom>
          <a:solidFill>
            <a:srgbClr val="FFFFCC"/>
          </a:solidFill>
          <a:ln w="28575">
            <a:solidFill>
              <a:srgbClr val="3333FF"/>
            </a:solidFill>
          </a:ln>
        </p:spPr>
        <p:txBody>
          <a:bodyPr wrap="square" rtlCol="0">
            <a:spAutoFit/>
          </a:bodyPr>
          <a:lstStyle/>
          <a:p>
            <a:pPr marL="285750" indent="-285750">
              <a:spcBef>
                <a:spcPts val="1200"/>
              </a:spcBef>
              <a:buFont typeface="Wingdings" panose="05000000000000000000" pitchFamily="2" charset="2"/>
              <a:buChar char="u"/>
            </a:pPr>
            <a:r>
              <a:rPr kumimoji="1" lang="ja-JP" altLang="en-US" sz="1400" dirty="0" smtClean="0">
                <a:solidFill>
                  <a:srgbClr val="FF0000"/>
                </a:solidFill>
                <a:latin typeface="HGP創英角ﾎﾟｯﾌﾟ体" panose="040B0A00000000000000" pitchFamily="50" charset="-128"/>
                <a:ea typeface="HGP創英角ﾎﾟｯﾌﾟ体" panose="040B0A00000000000000" pitchFamily="50" charset="-128"/>
              </a:rPr>
              <a:t>半日前</a:t>
            </a:r>
            <a:r>
              <a:rPr kumimoji="1" lang="ja-JP" altLang="en-US" sz="1400" dirty="0" smtClean="0">
                <a:latin typeface="メイリオ" panose="020B0604030504040204" pitchFamily="50" charset="-128"/>
                <a:ea typeface="メイリオ" panose="020B0604030504040204" pitchFamily="50" charset="-128"/>
              </a:rPr>
              <a:t>は、斜面の亀裂など、土砂災害の前兆現象の発生や、激しい雨で川の水がどんどん増える場合があります。避難の準備、隣近所への声掛けを行いましょう。また、避難に時間がかかる方は、早めの避難を開始しましょう。</a:t>
            </a:r>
            <a:endParaRPr kumimoji="1" lang="en-US" altLang="ja-JP" sz="1400" dirty="0" smtClean="0">
              <a:latin typeface="メイリオ" panose="020B0604030504040204" pitchFamily="50" charset="-128"/>
              <a:ea typeface="メイリオ" panose="020B0604030504040204" pitchFamily="50" charset="-128"/>
            </a:endParaRPr>
          </a:p>
          <a:p>
            <a:pPr marL="285750" indent="-285750">
              <a:spcBef>
                <a:spcPts val="1200"/>
              </a:spcBef>
              <a:buFont typeface="Wingdings" panose="05000000000000000000" pitchFamily="2" charset="2"/>
              <a:buChar char="u"/>
            </a:pPr>
            <a:r>
              <a:rPr kumimoji="1" lang="ja-JP" altLang="en-US" sz="1400" dirty="0">
                <a:solidFill>
                  <a:srgbClr val="FF0000"/>
                </a:solidFill>
                <a:latin typeface="HGP創英角ﾎﾟｯﾌﾟ体" panose="040B0A00000000000000" pitchFamily="50" charset="-128"/>
                <a:ea typeface="HGP創英角ﾎﾟｯﾌﾟ体" panose="040B0A00000000000000" pitchFamily="50" charset="-128"/>
              </a:rPr>
              <a:t>５時間前</a:t>
            </a:r>
            <a:r>
              <a:rPr kumimoji="1" lang="ja-JP" altLang="en-US" sz="1400" dirty="0" smtClean="0">
                <a:latin typeface="メイリオ" panose="020B0604030504040204" pitchFamily="50" charset="-128"/>
                <a:ea typeface="メイリオ" panose="020B0604030504040204" pitchFamily="50" charset="-128"/>
              </a:rPr>
              <a:t>は、災害のおそれが高まった場合、倉吉市からは</a:t>
            </a:r>
            <a:r>
              <a:rPr kumimoji="1" lang="en-US" altLang="ja-JP" sz="1400" b="1" dirty="0" smtClean="0">
                <a:solidFill>
                  <a:srgbClr val="3333FF"/>
                </a:solidFill>
                <a:latin typeface="メイリオ" panose="020B0604030504040204" pitchFamily="50" charset="-128"/>
                <a:ea typeface="メイリオ" panose="020B0604030504040204" pitchFamily="50" charset="-128"/>
              </a:rPr>
              <a:t>『</a:t>
            </a:r>
            <a:r>
              <a:rPr kumimoji="1" lang="ja-JP" altLang="en-US" sz="1400" b="1" dirty="0" smtClean="0">
                <a:solidFill>
                  <a:srgbClr val="3333FF"/>
                </a:solidFill>
                <a:latin typeface="メイリオ" panose="020B0604030504040204" pitchFamily="50" charset="-128"/>
                <a:ea typeface="メイリオ" panose="020B0604030504040204" pitchFamily="50" charset="-128"/>
              </a:rPr>
              <a:t>避難準備・高齢者等避難開始（洪水・土砂災害）</a:t>
            </a:r>
            <a:r>
              <a:rPr kumimoji="1" lang="en-US" altLang="ja-JP" sz="1400" b="1" dirty="0" smtClean="0">
                <a:solidFill>
                  <a:srgbClr val="3333FF"/>
                </a:solidFill>
                <a:latin typeface="メイリオ" panose="020B0604030504040204" pitchFamily="50" charset="-128"/>
                <a:ea typeface="メイリオ" panose="020B0604030504040204" pitchFamily="50" charset="-128"/>
              </a:rPr>
              <a:t>』</a:t>
            </a:r>
            <a:r>
              <a:rPr kumimoji="1" lang="ja-JP" altLang="en-US" sz="1400" b="1" dirty="0" smtClean="0">
                <a:solidFill>
                  <a:srgbClr val="3333FF"/>
                </a:solidFill>
                <a:latin typeface="メイリオ" panose="020B0604030504040204" pitchFamily="50" charset="-128"/>
                <a:ea typeface="メイリオ" panose="020B0604030504040204" pitchFamily="50" charset="-128"/>
              </a:rPr>
              <a:t>が発表</a:t>
            </a:r>
            <a:r>
              <a:rPr kumimoji="1" lang="ja-JP" altLang="en-US" sz="1400" dirty="0" smtClean="0">
                <a:latin typeface="メイリオ" panose="020B0604030504040204" pitchFamily="50" charset="-128"/>
                <a:ea typeface="メイリオ" panose="020B0604030504040204" pitchFamily="50" charset="-128"/>
              </a:rPr>
              <a:t>されます。「③⑤避難の情報の入手」、で決めた情報入手方法で確認しましょう。</a:t>
            </a:r>
            <a:endParaRPr kumimoji="1" lang="en-US" altLang="ja-JP" sz="1400" dirty="0" smtClean="0">
              <a:latin typeface="メイリオ" panose="020B0604030504040204" pitchFamily="50" charset="-128"/>
              <a:ea typeface="メイリオ" panose="020B0604030504040204" pitchFamily="50" charset="-128"/>
            </a:endParaRPr>
          </a:p>
          <a:p>
            <a:pPr marL="285750" indent="-285750">
              <a:spcBef>
                <a:spcPts val="1200"/>
              </a:spcBef>
              <a:buFont typeface="Wingdings" panose="05000000000000000000" pitchFamily="2" charset="2"/>
              <a:buChar char="u"/>
            </a:pPr>
            <a:r>
              <a:rPr kumimoji="1" lang="ja-JP" altLang="en-US" sz="1400" b="1" dirty="0" smtClean="0">
                <a:latin typeface="メイリオ" panose="020B0604030504040204" pitchFamily="50" charset="-128"/>
                <a:ea typeface="メイリオ" panose="020B0604030504040204" pitchFamily="50" charset="-128"/>
              </a:rPr>
              <a:t>時間は概ねの目安であり、雨の降り方によっては早くなることがあるので、</a:t>
            </a:r>
            <a:r>
              <a:rPr kumimoji="1" lang="en-US" altLang="ja-JP" sz="1400" b="1" dirty="0" smtClean="0">
                <a:latin typeface="メイリオ" panose="020B0604030504040204" pitchFamily="50" charset="-128"/>
                <a:ea typeface="メイリオ" panose="020B0604030504040204" pitchFamily="50" charset="-128"/>
              </a:rPr>
              <a:t>10</a:t>
            </a:r>
            <a:r>
              <a:rPr kumimoji="1" lang="ja-JP" altLang="en-US" sz="1400" b="1" dirty="0" smtClean="0">
                <a:latin typeface="メイリオ" panose="020B0604030504040204" pitchFamily="50" charset="-128"/>
                <a:ea typeface="メイリオ" panose="020B0604030504040204" pitchFamily="50" charset="-128"/>
              </a:rPr>
              <a:t>分おきくらいに情報を確認してください。</a:t>
            </a:r>
            <a:endParaRPr kumimoji="1" lang="en-US" altLang="ja-JP" sz="1400" b="1" dirty="0" smtClean="0">
              <a:latin typeface="メイリオ" panose="020B0604030504040204" pitchFamily="50" charset="-128"/>
              <a:ea typeface="メイリオ" panose="020B0604030504040204" pitchFamily="50" charset="-128"/>
            </a:endParaRPr>
          </a:p>
          <a:p>
            <a:pPr marL="285750" indent="-285750">
              <a:spcBef>
                <a:spcPts val="1200"/>
              </a:spcBef>
              <a:buFont typeface="Wingdings" panose="05000000000000000000" pitchFamily="2" charset="2"/>
              <a:buChar char="u"/>
            </a:pPr>
            <a:r>
              <a:rPr kumimoji="1" lang="ja-JP" altLang="en-US" sz="1400" dirty="0" smtClean="0">
                <a:latin typeface="メイリオ" panose="020B0604030504040204" pitchFamily="50" charset="-128"/>
                <a:ea typeface="メイリオ" panose="020B0604030504040204" pitchFamily="50" charset="-128"/>
              </a:rPr>
              <a:t>「⑧土砂災害に関する避難行動」と「⑩洪水に関する避難行動」で確認した、屋内安全確保（垂直避難）か立退き避難（水平避難）に従い、「⑪避難経路」を通って、「⑨避難場所」に避難しましょう。</a:t>
            </a:r>
            <a:endParaRPr kumimoji="1" lang="en-US" altLang="ja-JP" sz="1400" dirty="0" smtClean="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65313" y="6172191"/>
            <a:ext cx="9780815" cy="369332"/>
          </a:xfrm>
          <a:prstGeom prst="rect">
            <a:avLst/>
          </a:prstGeom>
          <a:solidFill>
            <a:srgbClr val="FFFF00"/>
          </a:solidFill>
          <a:ln w="28575">
            <a:solidFill>
              <a:srgbClr val="3333FF"/>
            </a:solidFill>
          </a:ln>
        </p:spPr>
        <p:txBody>
          <a:bodyPr wrap="square" rtlCol="0">
            <a:spAutoFit/>
          </a:bodyPr>
          <a:lstStyle/>
          <a:p>
            <a:pPr marL="285750" indent="-285750">
              <a:spcBef>
                <a:spcPts val="600"/>
              </a:spcBef>
              <a:buFont typeface="Wingdings" panose="05000000000000000000" pitchFamily="2" charset="2"/>
              <a:buChar char="u"/>
            </a:pPr>
            <a:r>
              <a:rPr kumimoji="1" lang="ja-JP" altLang="en-US" dirty="0" smtClean="0">
                <a:solidFill>
                  <a:srgbClr val="FF0000"/>
                </a:solidFill>
                <a:latin typeface="メイリオ" panose="020B0604030504040204" pitchFamily="50" charset="-128"/>
                <a:ea typeface="メイリオ" panose="020B0604030504040204" pitchFamily="50" charset="-128"/>
              </a:rPr>
              <a:t>この「マイ・タイムライン」の状況は一つの例です。雨の状況に対応した行動が必要です。</a:t>
            </a:r>
            <a:endParaRPr kumimoji="1" lang="en-US" altLang="ja-JP" dirty="0" smtClean="0">
              <a:solidFill>
                <a:srgbClr val="FF0000"/>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7" name="図 6"/>
          <p:cNvPicPr>
            <a:picLocks noChangeAspect="1"/>
          </p:cNvPicPr>
          <p:nvPr/>
        </p:nvPicPr>
        <p:blipFill rotWithShape="1">
          <a:blip r:embed="rId2" cstate="email">
            <a:extLst>
              <a:ext uri="{28A0092B-C50C-407E-A947-70E740481C1C}">
                <a14:useLocalDpi xmlns:a14="http://schemas.microsoft.com/office/drawing/2010/main"/>
              </a:ext>
            </a:extLst>
          </a:blip>
          <a:srcRect r="2056"/>
          <a:stretch/>
        </p:blipFill>
        <p:spPr>
          <a:xfrm>
            <a:off x="1" y="-1"/>
            <a:ext cx="4278086" cy="6153417"/>
          </a:xfrm>
          <a:prstGeom prst="rect">
            <a:avLst/>
          </a:prstGeom>
        </p:spPr>
      </p:pic>
      <p:sp>
        <p:nvSpPr>
          <p:cNvPr id="8" name="正方形/長方形 7"/>
          <p:cNvSpPr/>
          <p:nvPr/>
        </p:nvSpPr>
        <p:spPr>
          <a:xfrm>
            <a:off x="65313" y="1754213"/>
            <a:ext cx="4269923" cy="261368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rot="16200000">
            <a:off x="4356442" y="2705642"/>
            <a:ext cx="529832" cy="445888"/>
          </a:xfrm>
          <a:prstGeom prst="downArrow">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229225" y="1148750"/>
            <a:ext cx="4778829" cy="461665"/>
          </a:xfrm>
          <a:prstGeom prst="rect">
            <a:avLst/>
          </a:prstGeom>
          <a:noFill/>
        </p:spPr>
        <p:txBody>
          <a:bodyPr wrap="square" rtlCol="0">
            <a:spAutoFit/>
          </a:bodyPr>
          <a:lstStyle/>
          <a:p>
            <a:r>
              <a:rPr kumimoji="1" lang="en-US" altLang="ja-JP" sz="2400" dirty="0" smtClean="0">
                <a:solidFill>
                  <a:srgbClr val="FF0000"/>
                </a:solidFill>
              </a:rPr>
              <a:t>【</a:t>
            </a:r>
            <a:r>
              <a:rPr kumimoji="1" lang="ja-JP" altLang="en-US" sz="2400" dirty="0" smtClean="0">
                <a:solidFill>
                  <a:srgbClr val="FF0000"/>
                </a:solidFill>
              </a:rPr>
              <a:t>早めの避難を行いましょう！</a:t>
            </a:r>
            <a:r>
              <a:rPr kumimoji="1" lang="en-US" altLang="ja-JP" sz="2400" dirty="0" smtClean="0">
                <a:solidFill>
                  <a:srgbClr val="FF0000"/>
                </a:solidFill>
              </a:rPr>
              <a:t>】</a:t>
            </a:r>
            <a:endParaRPr kumimoji="1" lang="ja-JP" altLang="en-US" sz="2400" dirty="0">
              <a:solidFill>
                <a:srgbClr val="FF0000"/>
              </a:solidFill>
            </a:endParaRPr>
          </a:p>
        </p:txBody>
      </p:sp>
    </p:spTree>
    <p:extLst>
      <p:ext uri="{BB962C8B-B14F-4D97-AF65-F5344CB8AC3E}">
        <p14:creationId xmlns:p14="http://schemas.microsoft.com/office/powerpoint/2010/main" val="1688235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98764" y="1333532"/>
            <a:ext cx="8907236" cy="1110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911748" y="4283574"/>
            <a:ext cx="4884754" cy="1754326"/>
          </a:xfrm>
          <a:prstGeom prst="rect">
            <a:avLst/>
          </a:prstGeom>
          <a:solidFill>
            <a:srgbClr val="FFFFCC"/>
          </a:solidFill>
          <a:ln w="28575">
            <a:solidFill>
              <a:srgbClr val="3333FF"/>
            </a:solidFill>
          </a:ln>
        </p:spPr>
        <p:txBody>
          <a:bodyPr wrap="square" rtlCol="0">
            <a:spAutoFit/>
          </a:bodyPr>
          <a:lstStyle/>
          <a:p>
            <a:pPr marL="285750" indent="-285750">
              <a:spcBef>
                <a:spcPts val="1200"/>
              </a:spcBef>
              <a:buFont typeface="Wingdings" panose="05000000000000000000" pitchFamily="2" charset="2"/>
              <a:buChar char="u"/>
            </a:pPr>
            <a:r>
              <a:rPr kumimoji="1" lang="ja-JP" altLang="en-US" sz="1400" dirty="0" smtClean="0">
                <a:solidFill>
                  <a:srgbClr val="FF0000"/>
                </a:solidFill>
                <a:latin typeface="HGP創英角ﾎﾟｯﾌﾟ体" panose="040B0A00000000000000" pitchFamily="50" charset="-128"/>
                <a:ea typeface="HGP創英角ﾎﾟｯﾌﾟ体" panose="040B0A00000000000000" pitchFamily="50" charset="-128"/>
              </a:rPr>
              <a:t>３時間前</a:t>
            </a:r>
            <a:r>
              <a:rPr kumimoji="1" lang="ja-JP" altLang="en-US" sz="1400" dirty="0" smtClean="0">
                <a:latin typeface="メイリオ" panose="020B0604030504040204" pitchFamily="50" charset="-128"/>
                <a:ea typeface="メイリオ" panose="020B0604030504040204" pitchFamily="50" charset="-128"/>
              </a:rPr>
              <a:t>は、</a:t>
            </a:r>
            <a:r>
              <a:rPr kumimoji="1" lang="en-US" altLang="ja-JP" sz="1400" b="1" dirty="0" smtClean="0">
                <a:solidFill>
                  <a:srgbClr val="3333FF"/>
                </a:solidFill>
                <a:latin typeface="メイリオ" panose="020B0604030504040204" pitchFamily="50" charset="-128"/>
                <a:ea typeface="メイリオ" panose="020B0604030504040204" pitchFamily="50" charset="-128"/>
              </a:rPr>
              <a:t>『</a:t>
            </a:r>
            <a:r>
              <a:rPr kumimoji="1" lang="ja-JP" altLang="en-US" sz="1400" b="1" dirty="0" smtClean="0">
                <a:solidFill>
                  <a:srgbClr val="3333FF"/>
                </a:solidFill>
                <a:latin typeface="メイリオ" panose="020B0604030504040204" pitchFamily="50" charset="-128"/>
                <a:ea typeface="メイリオ" panose="020B0604030504040204" pitchFamily="50" charset="-128"/>
              </a:rPr>
              <a:t>土砂災害警戒情報</a:t>
            </a:r>
            <a:r>
              <a:rPr kumimoji="1" lang="en-US" altLang="ja-JP" sz="1400" b="1" dirty="0" smtClean="0">
                <a:solidFill>
                  <a:srgbClr val="3333FF"/>
                </a:solidFill>
                <a:latin typeface="メイリオ" panose="020B0604030504040204" pitchFamily="50" charset="-128"/>
                <a:ea typeface="メイリオ" panose="020B0604030504040204" pitchFamily="50" charset="-128"/>
              </a:rPr>
              <a:t>』</a:t>
            </a:r>
            <a:r>
              <a:rPr kumimoji="1" lang="ja-JP" altLang="en-US" sz="1400" b="1" dirty="0" smtClean="0">
                <a:solidFill>
                  <a:srgbClr val="3333FF"/>
                </a:solidFill>
                <a:latin typeface="メイリオ" panose="020B0604030504040204" pitchFamily="50" charset="-128"/>
                <a:ea typeface="メイリオ" panose="020B0604030504040204" pitchFamily="50" charset="-128"/>
              </a:rPr>
              <a:t>が発表</a:t>
            </a:r>
            <a:r>
              <a:rPr kumimoji="1" lang="ja-JP" altLang="en-US" sz="1400" dirty="0">
                <a:latin typeface="メイリオ" panose="020B0604030504040204" pitchFamily="50" charset="-128"/>
                <a:ea typeface="メイリオ" panose="020B0604030504040204" pitchFamily="50" charset="-128"/>
              </a:rPr>
              <a:t>されたり、</a:t>
            </a:r>
            <a:r>
              <a:rPr kumimoji="1" lang="en-US" altLang="ja-JP" sz="1400" b="1" dirty="0" smtClean="0">
                <a:solidFill>
                  <a:srgbClr val="3333FF"/>
                </a:solidFill>
                <a:latin typeface="メイリオ" panose="020B0604030504040204" pitchFamily="50" charset="-128"/>
                <a:ea typeface="メイリオ" panose="020B0604030504040204" pitchFamily="50" charset="-128"/>
              </a:rPr>
              <a:t>『</a:t>
            </a:r>
            <a:r>
              <a:rPr kumimoji="1" lang="ja-JP" altLang="en-US" sz="1400" b="1" dirty="0" smtClean="0">
                <a:solidFill>
                  <a:srgbClr val="3333FF"/>
                </a:solidFill>
                <a:latin typeface="メイリオ" panose="020B0604030504040204" pitchFamily="50" charset="-128"/>
                <a:ea typeface="メイリオ" panose="020B0604030504040204" pitchFamily="50" charset="-128"/>
              </a:rPr>
              <a:t>避難勧告（洪水・土砂災害）</a:t>
            </a:r>
            <a:r>
              <a:rPr kumimoji="1" lang="en-US" altLang="ja-JP" sz="1400" b="1" dirty="0" smtClean="0">
                <a:solidFill>
                  <a:srgbClr val="3333FF"/>
                </a:solidFill>
                <a:latin typeface="メイリオ" panose="020B0604030504040204" pitchFamily="50" charset="-128"/>
                <a:ea typeface="メイリオ" panose="020B0604030504040204" pitchFamily="50" charset="-128"/>
              </a:rPr>
              <a:t>』</a:t>
            </a:r>
            <a:r>
              <a:rPr kumimoji="1" lang="ja-JP" altLang="en-US" sz="1400" b="1" dirty="0" smtClean="0">
                <a:solidFill>
                  <a:srgbClr val="3333FF"/>
                </a:solidFill>
                <a:latin typeface="メイリオ" panose="020B0604030504040204" pitchFamily="50" charset="-128"/>
                <a:ea typeface="メイリオ" panose="020B0604030504040204" pitchFamily="50" charset="-128"/>
              </a:rPr>
              <a:t>や</a:t>
            </a:r>
            <a:r>
              <a:rPr kumimoji="1" lang="en-US" altLang="ja-JP" sz="1400" b="1" dirty="0" smtClean="0">
                <a:solidFill>
                  <a:srgbClr val="3333FF"/>
                </a:solidFill>
                <a:latin typeface="メイリオ" panose="020B0604030504040204" pitchFamily="50" charset="-128"/>
                <a:ea typeface="メイリオ" panose="020B0604030504040204" pitchFamily="50" charset="-128"/>
              </a:rPr>
              <a:t>『</a:t>
            </a:r>
            <a:r>
              <a:rPr kumimoji="1" lang="ja-JP" altLang="en-US" sz="1400" b="1" dirty="0" smtClean="0">
                <a:solidFill>
                  <a:srgbClr val="3333FF"/>
                </a:solidFill>
                <a:latin typeface="メイリオ" panose="020B0604030504040204" pitchFamily="50" charset="-128"/>
                <a:ea typeface="メイリオ" panose="020B0604030504040204" pitchFamily="50" charset="-128"/>
              </a:rPr>
              <a:t>避難指示（緊急）」が発令</a:t>
            </a:r>
            <a:r>
              <a:rPr kumimoji="1" lang="ja-JP" altLang="en-US" sz="1400" dirty="0" smtClean="0">
                <a:latin typeface="メイリオ" panose="020B0604030504040204" pitchFamily="50" charset="-128"/>
                <a:ea typeface="メイリオ" panose="020B0604030504040204" pitchFamily="50" charset="-128"/>
              </a:rPr>
              <a:t>されますが、「⑫避難準備時間」と「⑬避難移動時間」のかかる時間を踏まえ、早めに避難を完了することが重要です。</a:t>
            </a:r>
            <a:endParaRPr kumimoji="1" lang="en-US" altLang="ja-JP" sz="1400" dirty="0" smtClean="0">
              <a:latin typeface="メイリオ" panose="020B0604030504040204" pitchFamily="50" charset="-128"/>
              <a:ea typeface="メイリオ" panose="020B0604030504040204" pitchFamily="50" charset="-128"/>
            </a:endParaRPr>
          </a:p>
          <a:p>
            <a:pPr marL="285750" indent="-285750">
              <a:spcBef>
                <a:spcPts val="1200"/>
              </a:spcBef>
              <a:buFont typeface="Wingdings" panose="05000000000000000000" pitchFamily="2" charset="2"/>
              <a:buChar char="u"/>
            </a:pPr>
            <a:r>
              <a:rPr kumimoji="1" lang="ja-JP" altLang="en-US" sz="1400" dirty="0">
                <a:solidFill>
                  <a:srgbClr val="FF0000"/>
                </a:solidFill>
                <a:latin typeface="HGP創英角ﾎﾟｯﾌﾟ体" panose="040B0A00000000000000" pitchFamily="50" charset="-128"/>
                <a:ea typeface="HGP創英角ﾎﾟｯﾌﾟ体" panose="040B0A00000000000000" pitchFamily="50" charset="-128"/>
              </a:rPr>
              <a:t>天神</a:t>
            </a:r>
            <a:r>
              <a:rPr kumimoji="1" lang="ja-JP" altLang="en-US" sz="1400" dirty="0" smtClean="0">
                <a:solidFill>
                  <a:srgbClr val="FF0000"/>
                </a:solidFill>
                <a:latin typeface="HGP創英角ﾎﾟｯﾌﾟ体" panose="040B0A00000000000000" pitchFamily="50" charset="-128"/>
                <a:ea typeface="HGP創英角ﾎﾟｯﾌﾟ体" panose="040B0A00000000000000" pitchFamily="50" charset="-128"/>
              </a:rPr>
              <a:t>川が氾濫した場合</a:t>
            </a:r>
            <a:r>
              <a:rPr kumimoji="1" lang="ja-JP" altLang="en-US" sz="1400" dirty="0" smtClean="0">
                <a:latin typeface="メイリオ" panose="020B0604030504040204" pitchFamily="50" charset="-128"/>
                <a:ea typeface="メイリオ" panose="020B0604030504040204" pitchFamily="50" charset="-128"/>
              </a:rPr>
              <a:t>、</a:t>
            </a:r>
            <a:r>
              <a:rPr kumimoji="1" lang="en-US" altLang="ja-JP" sz="1400" b="1" dirty="0" smtClean="0">
                <a:solidFill>
                  <a:srgbClr val="3333FF"/>
                </a:solidFill>
                <a:latin typeface="メイリオ" panose="020B0604030504040204" pitchFamily="50" charset="-128"/>
                <a:ea typeface="メイリオ" panose="020B0604030504040204" pitchFamily="50" charset="-128"/>
              </a:rPr>
              <a:t>『</a:t>
            </a:r>
            <a:r>
              <a:rPr kumimoji="1" lang="ja-JP" altLang="en-US" sz="1400" b="1" dirty="0" smtClean="0">
                <a:solidFill>
                  <a:srgbClr val="3333FF"/>
                </a:solidFill>
                <a:latin typeface="メイリオ" panose="020B0604030504040204" pitchFamily="50" charset="-128"/>
                <a:ea typeface="メイリオ" panose="020B0604030504040204" pitchFamily="50" charset="-128"/>
              </a:rPr>
              <a:t>災害発生情報</a:t>
            </a:r>
            <a:r>
              <a:rPr kumimoji="1" lang="en-US" altLang="ja-JP" sz="1400" b="1" dirty="0" smtClean="0">
                <a:solidFill>
                  <a:srgbClr val="3333FF"/>
                </a:solidFill>
                <a:latin typeface="メイリオ" panose="020B0604030504040204" pitchFamily="50" charset="-128"/>
                <a:ea typeface="メイリオ" panose="020B0604030504040204" pitchFamily="50" charset="-128"/>
              </a:rPr>
              <a:t>』</a:t>
            </a:r>
            <a:r>
              <a:rPr kumimoji="1" lang="ja-JP" altLang="en-US" sz="1400" b="1" dirty="0" smtClean="0">
                <a:solidFill>
                  <a:srgbClr val="3333FF"/>
                </a:solidFill>
                <a:latin typeface="メイリオ" panose="020B0604030504040204" pitchFamily="50" charset="-128"/>
                <a:ea typeface="メイリオ" panose="020B0604030504040204" pitchFamily="50" charset="-128"/>
              </a:rPr>
              <a:t>が発令</a:t>
            </a:r>
            <a:r>
              <a:rPr kumimoji="1" lang="ja-JP" altLang="en-US" sz="1400" dirty="0" smtClean="0">
                <a:latin typeface="メイリオ" panose="020B0604030504040204" pitchFamily="50" charset="-128"/>
                <a:ea typeface="メイリオ" panose="020B0604030504040204" pitchFamily="50" charset="-128"/>
              </a:rPr>
              <a:t>されます。命を守る最善の行動をとってください。</a:t>
            </a:r>
            <a:endParaRPr kumimoji="1" lang="en-US" altLang="ja-JP" sz="1400" dirty="0" smtClean="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65313" y="6172191"/>
            <a:ext cx="9780815" cy="369332"/>
          </a:xfrm>
          <a:prstGeom prst="rect">
            <a:avLst/>
          </a:prstGeom>
          <a:solidFill>
            <a:srgbClr val="FFFF00"/>
          </a:solidFill>
          <a:ln w="28575">
            <a:solidFill>
              <a:srgbClr val="3333FF"/>
            </a:solidFill>
          </a:ln>
        </p:spPr>
        <p:txBody>
          <a:bodyPr wrap="square" rtlCol="0">
            <a:spAutoFit/>
          </a:bodyPr>
          <a:lstStyle/>
          <a:p>
            <a:pPr marL="285750" indent="-285750">
              <a:spcBef>
                <a:spcPts val="600"/>
              </a:spcBef>
              <a:buFont typeface="Wingdings" panose="05000000000000000000" pitchFamily="2" charset="2"/>
              <a:buChar char="u"/>
            </a:pPr>
            <a:r>
              <a:rPr kumimoji="1" lang="ja-JP" altLang="en-US" dirty="0" smtClean="0">
                <a:solidFill>
                  <a:srgbClr val="FF0000"/>
                </a:solidFill>
                <a:latin typeface="メイリオ" panose="020B0604030504040204" pitchFamily="50" charset="-128"/>
                <a:ea typeface="メイリオ" panose="020B0604030504040204" pitchFamily="50" charset="-128"/>
              </a:rPr>
              <a:t>この「マイ・タイムライン」の状況は一つの例です。雨の状況に対応した行動が必要です。</a:t>
            </a:r>
            <a:endParaRPr kumimoji="1" lang="en-US" altLang="ja-JP" dirty="0" smtClean="0">
              <a:solidFill>
                <a:srgbClr val="FF0000"/>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7" name="図 6"/>
          <p:cNvPicPr>
            <a:picLocks noChangeAspect="1"/>
          </p:cNvPicPr>
          <p:nvPr/>
        </p:nvPicPr>
        <p:blipFill rotWithShape="1">
          <a:blip r:embed="rId2" cstate="email">
            <a:extLst>
              <a:ext uri="{28A0092B-C50C-407E-A947-70E740481C1C}">
                <a14:useLocalDpi xmlns:a14="http://schemas.microsoft.com/office/drawing/2010/main"/>
              </a:ext>
            </a:extLst>
          </a:blip>
          <a:srcRect r="2056"/>
          <a:stretch/>
        </p:blipFill>
        <p:spPr>
          <a:xfrm>
            <a:off x="1" y="-1"/>
            <a:ext cx="4278086" cy="6153417"/>
          </a:xfrm>
          <a:prstGeom prst="rect">
            <a:avLst/>
          </a:prstGeom>
        </p:spPr>
      </p:pic>
      <p:sp>
        <p:nvSpPr>
          <p:cNvPr id="8" name="正方形/長方形 7"/>
          <p:cNvSpPr/>
          <p:nvPr/>
        </p:nvSpPr>
        <p:spPr>
          <a:xfrm>
            <a:off x="65313" y="4376057"/>
            <a:ext cx="4269923" cy="164277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rot="16200000">
            <a:off x="4358576" y="4974498"/>
            <a:ext cx="529832" cy="445888"/>
          </a:xfrm>
          <a:prstGeom prst="downArrow">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531304" y="3754763"/>
            <a:ext cx="4445454" cy="461665"/>
          </a:xfrm>
          <a:prstGeom prst="rect">
            <a:avLst/>
          </a:prstGeom>
          <a:noFill/>
        </p:spPr>
        <p:txBody>
          <a:bodyPr wrap="square" rtlCol="0">
            <a:spAutoFit/>
          </a:bodyPr>
          <a:lstStyle/>
          <a:p>
            <a:r>
              <a:rPr kumimoji="1" lang="en-US" altLang="ja-JP" sz="2400" dirty="0" smtClean="0">
                <a:solidFill>
                  <a:srgbClr val="FF0000"/>
                </a:solidFill>
              </a:rPr>
              <a:t>【</a:t>
            </a:r>
            <a:r>
              <a:rPr kumimoji="1" lang="ja-JP" altLang="en-US" sz="2400" dirty="0" smtClean="0">
                <a:solidFill>
                  <a:srgbClr val="FF0000"/>
                </a:solidFill>
              </a:rPr>
              <a:t>この時点では避難完了</a:t>
            </a:r>
            <a:r>
              <a:rPr kumimoji="1" lang="en-US" altLang="ja-JP" sz="2400" dirty="0" smtClean="0">
                <a:solidFill>
                  <a:srgbClr val="FF0000"/>
                </a:solidFill>
              </a:rPr>
              <a:t>】</a:t>
            </a:r>
            <a:r>
              <a:rPr kumimoji="1" lang="ja-JP" altLang="en-US" sz="2400" dirty="0">
                <a:solidFill>
                  <a:srgbClr val="FF0000"/>
                </a:solidFill>
              </a:rPr>
              <a:t>　</a:t>
            </a:r>
          </a:p>
        </p:txBody>
      </p:sp>
    </p:spTree>
    <p:extLst>
      <p:ext uri="{BB962C8B-B14F-4D97-AF65-F5344CB8AC3E}">
        <p14:creationId xmlns:p14="http://schemas.microsoft.com/office/powerpoint/2010/main" val="880460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98764" y="1333532"/>
            <a:ext cx="8907236" cy="1110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D57F1E4F-1CFF-5643-939E-217C01CDF565}" type="slidenum">
              <a:rPr lang="en-US" smtClean="0"/>
              <a:pPr/>
              <a:t>6</a:t>
            </a:fld>
            <a:endParaRPr lang="en-US" dirty="0"/>
          </a:p>
        </p:txBody>
      </p:sp>
      <p:grpSp>
        <p:nvGrpSpPr>
          <p:cNvPr id="42" name="グループ化 41"/>
          <p:cNvGrpSpPr/>
          <p:nvPr/>
        </p:nvGrpSpPr>
        <p:grpSpPr>
          <a:xfrm>
            <a:off x="2452643" y="23701"/>
            <a:ext cx="4751461" cy="6834299"/>
            <a:chOff x="2452643" y="23701"/>
            <a:chExt cx="4751461" cy="6834299"/>
          </a:xfrm>
        </p:grpSpPr>
        <p:pic>
          <p:nvPicPr>
            <p:cNvPr id="7" name="図 6"/>
            <p:cNvPicPr>
              <a:picLocks noChangeAspect="1"/>
            </p:cNvPicPr>
            <p:nvPr/>
          </p:nvPicPr>
          <p:blipFill rotWithShape="1">
            <a:blip r:embed="rId2" cstate="email">
              <a:extLst>
                <a:ext uri="{28A0092B-C50C-407E-A947-70E740481C1C}">
                  <a14:useLocalDpi xmlns:a14="http://schemas.microsoft.com/office/drawing/2010/main"/>
                </a:ext>
              </a:extLst>
            </a:blip>
            <a:srcRect r="2056"/>
            <a:stretch/>
          </p:blipFill>
          <p:spPr>
            <a:xfrm>
              <a:off x="2452643" y="23701"/>
              <a:ext cx="4751461" cy="6834299"/>
            </a:xfrm>
            <a:prstGeom prst="rect">
              <a:avLst/>
            </a:prstGeom>
          </p:spPr>
        </p:pic>
        <p:sp>
          <p:nvSpPr>
            <p:cNvPr id="3" name="テキスト ボックス 2"/>
            <p:cNvSpPr txBox="1"/>
            <p:nvPr/>
          </p:nvSpPr>
          <p:spPr>
            <a:xfrm>
              <a:off x="4338539" y="858535"/>
              <a:ext cx="287258" cy="215444"/>
            </a:xfrm>
            <a:prstGeom prst="rect">
              <a:avLst/>
            </a:prstGeom>
            <a:noFill/>
          </p:spPr>
          <p:txBody>
            <a:bodyPr wrap="none" rtlCol="0">
              <a:spAutoFit/>
            </a:bodyPr>
            <a:lstStyle/>
            <a:p>
              <a:r>
                <a:rPr kumimoji="1" lang="ja-JP" altLang="en-US" sz="800" dirty="0">
                  <a:solidFill>
                    <a:srgbClr val="FF0000"/>
                  </a:solidFill>
                </a:rPr>
                <a:t>✔</a:t>
              </a:r>
            </a:p>
          </p:txBody>
        </p:sp>
        <p:sp>
          <p:nvSpPr>
            <p:cNvPr id="11" name="テキスト ボックス 10"/>
            <p:cNvSpPr txBox="1"/>
            <p:nvPr/>
          </p:nvSpPr>
          <p:spPr>
            <a:xfrm>
              <a:off x="4338539" y="966257"/>
              <a:ext cx="287258" cy="215444"/>
            </a:xfrm>
            <a:prstGeom prst="rect">
              <a:avLst/>
            </a:prstGeom>
            <a:noFill/>
          </p:spPr>
          <p:txBody>
            <a:bodyPr wrap="none" rtlCol="0">
              <a:spAutoFit/>
            </a:bodyPr>
            <a:lstStyle/>
            <a:p>
              <a:r>
                <a:rPr kumimoji="1" lang="ja-JP" altLang="en-US" sz="800" dirty="0">
                  <a:solidFill>
                    <a:srgbClr val="FF0000"/>
                  </a:solidFill>
                </a:rPr>
                <a:t>✔</a:t>
              </a:r>
            </a:p>
          </p:txBody>
        </p:sp>
        <p:sp>
          <p:nvSpPr>
            <p:cNvPr id="12" name="テキスト ボックス 11"/>
            <p:cNvSpPr txBox="1"/>
            <p:nvPr/>
          </p:nvSpPr>
          <p:spPr>
            <a:xfrm>
              <a:off x="4338539" y="1488560"/>
              <a:ext cx="287258" cy="215444"/>
            </a:xfrm>
            <a:prstGeom prst="rect">
              <a:avLst/>
            </a:prstGeom>
            <a:noFill/>
          </p:spPr>
          <p:txBody>
            <a:bodyPr wrap="none" rtlCol="0">
              <a:spAutoFit/>
            </a:bodyPr>
            <a:lstStyle/>
            <a:p>
              <a:r>
                <a:rPr kumimoji="1" lang="ja-JP" altLang="en-US" sz="800" dirty="0">
                  <a:solidFill>
                    <a:srgbClr val="FF0000"/>
                  </a:solidFill>
                </a:rPr>
                <a:t>✔</a:t>
              </a:r>
            </a:p>
          </p:txBody>
        </p:sp>
        <p:sp>
          <p:nvSpPr>
            <p:cNvPr id="13" name="テキスト ボックス 12"/>
            <p:cNvSpPr txBox="1"/>
            <p:nvPr/>
          </p:nvSpPr>
          <p:spPr>
            <a:xfrm>
              <a:off x="4337060" y="1575857"/>
              <a:ext cx="287258" cy="215444"/>
            </a:xfrm>
            <a:prstGeom prst="rect">
              <a:avLst/>
            </a:prstGeom>
            <a:noFill/>
          </p:spPr>
          <p:txBody>
            <a:bodyPr wrap="none" rtlCol="0">
              <a:spAutoFit/>
            </a:bodyPr>
            <a:lstStyle/>
            <a:p>
              <a:r>
                <a:rPr kumimoji="1" lang="ja-JP" altLang="en-US" sz="800" dirty="0">
                  <a:solidFill>
                    <a:srgbClr val="FF0000"/>
                  </a:solidFill>
                </a:rPr>
                <a:t>✔</a:t>
              </a:r>
            </a:p>
          </p:txBody>
        </p:sp>
        <p:sp>
          <p:nvSpPr>
            <p:cNvPr id="14" name="テキスト ボックス 13"/>
            <p:cNvSpPr txBox="1"/>
            <p:nvPr/>
          </p:nvSpPr>
          <p:spPr>
            <a:xfrm>
              <a:off x="4337060" y="1669754"/>
              <a:ext cx="287258" cy="215444"/>
            </a:xfrm>
            <a:prstGeom prst="rect">
              <a:avLst/>
            </a:prstGeom>
            <a:noFill/>
          </p:spPr>
          <p:txBody>
            <a:bodyPr wrap="none" rtlCol="0">
              <a:spAutoFit/>
            </a:bodyPr>
            <a:lstStyle/>
            <a:p>
              <a:r>
                <a:rPr kumimoji="1" lang="ja-JP" altLang="en-US" sz="800" dirty="0">
                  <a:solidFill>
                    <a:srgbClr val="FF0000"/>
                  </a:solidFill>
                </a:rPr>
                <a:t>✔</a:t>
              </a:r>
            </a:p>
          </p:txBody>
        </p:sp>
        <p:sp>
          <p:nvSpPr>
            <p:cNvPr id="15" name="テキスト ボックス 14"/>
            <p:cNvSpPr txBox="1"/>
            <p:nvPr/>
          </p:nvSpPr>
          <p:spPr>
            <a:xfrm>
              <a:off x="4337060" y="2936887"/>
              <a:ext cx="287258" cy="215444"/>
            </a:xfrm>
            <a:prstGeom prst="rect">
              <a:avLst/>
            </a:prstGeom>
            <a:noFill/>
          </p:spPr>
          <p:txBody>
            <a:bodyPr wrap="none" rtlCol="0">
              <a:spAutoFit/>
            </a:bodyPr>
            <a:lstStyle/>
            <a:p>
              <a:r>
                <a:rPr kumimoji="1" lang="ja-JP" altLang="en-US" sz="800" dirty="0"/>
                <a:t>✔</a:t>
              </a:r>
            </a:p>
          </p:txBody>
        </p:sp>
        <p:sp>
          <p:nvSpPr>
            <p:cNvPr id="16" name="テキスト ボックス 15"/>
            <p:cNvSpPr txBox="1"/>
            <p:nvPr/>
          </p:nvSpPr>
          <p:spPr>
            <a:xfrm>
              <a:off x="4337060" y="3037115"/>
              <a:ext cx="287258" cy="215444"/>
            </a:xfrm>
            <a:prstGeom prst="rect">
              <a:avLst/>
            </a:prstGeom>
            <a:noFill/>
          </p:spPr>
          <p:txBody>
            <a:bodyPr wrap="none" rtlCol="0">
              <a:spAutoFit/>
            </a:bodyPr>
            <a:lstStyle/>
            <a:p>
              <a:r>
                <a:rPr kumimoji="1" lang="ja-JP" altLang="en-US" sz="800" dirty="0"/>
                <a:t>✔</a:t>
              </a:r>
            </a:p>
          </p:txBody>
        </p:sp>
        <p:sp>
          <p:nvSpPr>
            <p:cNvPr id="17" name="テキスト ボックス 16"/>
            <p:cNvSpPr txBox="1"/>
            <p:nvPr/>
          </p:nvSpPr>
          <p:spPr>
            <a:xfrm>
              <a:off x="4337060" y="3135607"/>
              <a:ext cx="287258" cy="215444"/>
            </a:xfrm>
            <a:prstGeom prst="rect">
              <a:avLst/>
            </a:prstGeom>
            <a:noFill/>
          </p:spPr>
          <p:txBody>
            <a:bodyPr wrap="none" rtlCol="0">
              <a:spAutoFit/>
            </a:bodyPr>
            <a:lstStyle/>
            <a:p>
              <a:r>
                <a:rPr kumimoji="1" lang="ja-JP" altLang="en-US" sz="800" dirty="0"/>
                <a:t>✔</a:t>
              </a:r>
            </a:p>
          </p:txBody>
        </p:sp>
        <p:sp>
          <p:nvSpPr>
            <p:cNvPr id="18" name="テキスト ボックス 17"/>
            <p:cNvSpPr txBox="1"/>
            <p:nvPr/>
          </p:nvSpPr>
          <p:spPr>
            <a:xfrm>
              <a:off x="4337060" y="1060154"/>
              <a:ext cx="287258" cy="215444"/>
            </a:xfrm>
            <a:prstGeom prst="rect">
              <a:avLst/>
            </a:prstGeom>
            <a:noFill/>
          </p:spPr>
          <p:txBody>
            <a:bodyPr wrap="none" rtlCol="0">
              <a:spAutoFit/>
            </a:bodyPr>
            <a:lstStyle/>
            <a:p>
              <a:r>
                <a:rPr kumimoji="1" lang="ja-JP" altLang="en-US" sz="800" dirty="0">
                  <a:solidFill>
                    <a:srgbClr val="FF0000"/>
                  </a:solidFill>
                </a:rPr>
                <a:t>✔</a:t>
              </a:r>
            </a:p>
          </p:txBody>
        </p:sp>
        <p:sp>
          <p:nvSpPr>
            <p:cNvPr id="19" name="テキスト ボックス 18"/>
            <p:cNvSpPr txBox="1"/>
            <p:nvPr/>
          </p:nvSpPr>
          <p:spPr>
            <a:xfrm>
              <a:off x="4337060" y="1756732"/>
              <a:ext cx="287258" cy="215444"/>
            </a:xfrm>
            <a:prstGeom prst="rect">
              <a:avLst/>
            </a:prstGeom>
            <a:noFill/>
          </p:spPr>
          <p:txBody>
            <a:bodyPr wrap="none" rtlCol="0">
              <a:spAutoFit/>
            </a:bodyPr>
            <a:lstStyle/>
            <a:p>
              <a:r>
                <a:rPr kumimoji="1" lang="ja-JP" altLang="en-US" sz="800" dirty="0">
                  <a:solidFill>
                    <a:srgbClr val="FF0000"/>
                  </a:solidFill>
                </a:rPr>
                <a:t>✔</a:t>
              </a:r>
            </a:p>
          </p:txBody>
        </p:sp>
        <p:sp>
          <p:nvSpPr>
            <p:cNvPr id="20" name="テキスト ボックス 19"/>
            <p:cNvSpPr txBox="1"/>
            <p:nvPr/>
          </p:nvSpPr>
          <p:spPr>
            <a:xfrm>
              <a:off x="4337060" y="1855835"/>
              <a:ext cx="287258" cy="215444"/>
            </a:xfrm>
            <a:prstGeom prst="rect">
              <a:avLst/>
            </a:prstGeom>
            <a:noFill/>
          </p:spPr>
          <p:txBody>
            <a:bodyPr wrap="none" rtlCol="0">
              <a:spAutoFit/>
            </a:bodyPr>
            <a:lstStyle/>
            <a:p>
              <a:r>
                <a:rPr kumimoji="1" lang="ja-JP" altLang="en-US" sz="800" dirty="0">
                  <a:solidFill>
                    <a:srgbClr val="FF0000"/>
                  </a:solidFill>
                </a:rPr>
                <a:t>✔</a:t>
              </a:r>
            </a:p>
          </p:txBody>
        </p:sp>
        <p:sp>
          <p:nvSpPr>
            <p:cNvPr id="21" name="テキスト ボックス 20"/>
            <p:cNvSpPr txBox="1"/>
            <p:nvPr/>
          </p:nvSpPr>
          <p:spPr>
            <a:xfrm>
              <a:off x="4362214" y="3535177"/>
              <a:ext cx="287258" cy="215444"/>
            </a:xfrm>
            <a:prstGeom prst="rect">
              <a:avLst/>
            </a:prstGeom>
            <a:noFill/>
          </p:spPr>
          <p:txBody>
            <a:bodyPr wrap="none" rtlCol="0">
              <a:spAutoFit/>
            </a:bodyPr>
            <a:lstStyle/>
            <a:p>
              <a:r>
                <a:rPr kumimoji="1" lang="ja-JP" altLang="en-US" sz="800" dirty="0">
                  <a:solidFill>
                    <a:srgbClr val="FF0000"/>
                  </a:solidFill>
                </a:rPr>
                <a:t>✔</a:t>
              </a:r>
            </a:p>
          </p:txBody>
        </p:sp>
        <p:sp>
          <p:nvSpPr>
            <p:cNvPr id="22" name="テキスト ボックス 21"/>
            <p:cNvSpPr txBox="1"/>
            <p:nvPr/>
          </p:nvSpPr>
          <p:spPr>
            <a:xfrm>
              <a:off x="4362214" y="3622155"/>
              <a:ext cx="287258" cy="215444"/>
            </a:xfrm>
            <a:prstGeom prst="rect">
              <a:avLst/>
            </a:prstGeom>
            <a:noFill/>
          </p:spPr>
          <p:txBody>
            <a:bodyPr wrap="none" rtlCol="0">
              <a:spAutoFit/>
            </a:bodyPr>
            <a:lstStyle/>
            <a:p>
              <a:r>
                <a:rPr kumimoji="1" lang="ja-JP" altLang="en-US" sz="800" dirty="0">
                  <a:solidFill>
                    <a:srgbClr val="FF0000"/>
                  </a:solidFill>
                </a:rPr>
                <a:t>✔</a:t>
              </a:r>
            </a:p>
          </p:txBody>
        </p:sp>
        <p:sp>
          <p:nvSpPr>
            <p:cNvPr id="23" name="テキスト ボックス 22"/>
            <p:cNvSpPr txBox="1"/>
            <p:nvPr/>
          </p:nvSpPr>
          <p:spPr>
            <a:xfrm>
              <a:off x="4362214" y="3721258"/>
              <a:ext cx="287258" cy="215444"/>
            </a:xfrm>
            <a:prstGeom prst="rect">
              <a:avLst/>
            </a:prstGeom>
            <a:noFill/>
          </p:spPr>
          <p:txBody>
            <a:bodyPr wrap="none" rtlCol="0">
              <a:spAutoFit/>
            </a:bodyPr>
            <a:lstStyle/>
            <a:p>
              <a:r>
                <a:rPr kumimoji="1" lang="ja-JP" altLang="en-US" sz="800" dirty="0">
                  <a:solidFill>
                    <a:srgbClr val="FF0000"/>
                  </a:solidFill>
                </a:rPr>
                <a:t>✔</a:t>
              </a:r>
            </a:p>
          </p:txBody>
        </p:sp>
        <p:sp>
          <p:nvSpPr>
            <p:cNvPr id="24" name="テキスト ボックス 23"/>
            <p:cNvSpPr txBox="1"/>
            <p:nvPr/>
          </p:nvSpPr>
          <p:spPr>
            <a:xfrm>
              <a:off x="4362214" y="4172236"/>
              <a:ext cx="287258" cy="215444"/>
            </a:xfrm>
            <a:prstGeom prst="rect">
              <a:avLst/>
            </a:prstGeom>
            <a:noFill/>
          </p:spPr>
          <p:txBody>
            <a:bodyPr wrap="none" rtlCol="0">
              <a:spAutoFit/>
            </a:bodyPr>
            <a:lstStyle/>
            <a:p>
              <a:r>
                <a:rPr kumimoji="1" lang="ja-JP" altLang="en-US" sz="800" dirty="0"/>
                <a:t>✔</a:t>
              </a:r>
            </a:p>
          </p:txBody>
        </p:sp>
        <p:sp>
          <p:nvSpPr>
            <p:cNvPr id="25" name="テキスト ボックス 24"/>
            <p:cNvSpPr txBox="1"/>
            <p:nvPr/>
          </p:nvSpPr>
          <p:spPr>
            <a:xfrm>
              <a:off x="4362214" y="4272464"/>
              <a:ext cx="287258" cy="215444"/>
            </a:xfrm>
            <a:prstGeom prst="rect">
              <a:avLst/>
            </a:prstGeom>
            <a:noFill/>
          </p:spPr>
          <p:txBody>
            <a:bodyPr wrap="none" rtlCol="0">
              <a:spAutoFit/>
            </a:bodyPr>
            <a:lstStyle/>
            <a:p>
              <a:r>
                <a:rPr kumimoji="1" lang="ja-JP" altLang="en-US" sz="800" dirty="0"/>
                <a:t>✔</a:t>
              </a:r>
            </a:p>
          </p:txBody>
        </p:sp>
        <p:sp>
          <p:nvSpPr>
            <p:cNvPr id="26" name="テキスト ボックス 25"/>
            <p:cNvSpPr txBox="1"/>
            <p:nvPr/>
          </p:nvSpPr>
          <p:spPr>
            <a:xfrm>
              <a:off x="4362214" y="4370956"/>
              <a:ext cx="287258" cy="215444"/>
            </a:xfrm>
            <a:prstGeom prst="rect">
              <a:avLst/>
            </a:prstGeom>
            <a:noFill/>
          </p:spPr>
          <p:txBody>
            <a:bodyPr wrap="none" rtlCol="0">
              <a:spAutoFit/>
            </a:bodyPr>
            <a:lstStyle/>
            <a:p>
              <a:r>
                <a:rPr kumimoji="1" lang="ja-JP" altLang="en-US" sz="800" dirty="0"/>
                <a:t>✔</a:t>
              </a:r>
            </a:p>
          </p:txBody>
        </p:sp>
        <p:sp>
          <p:nvSpPr>
            <p:cNvPr id="27" name="テキスト ボックス 26"/>
            <p:cNvSpPr txBox="1"/>
            <p:nvPr/>
          </p:nvSpPr>
          <p:spPr>
            <a:xfrm>
              <a:off x="4348897" y="5110964"/>
              <a:ext cx="287258" cy="215444"/>
            </a:xfrm>
            <a:prstGeom prst="rect">
              <a:avLst/>
            </a:prstGeom>
            <a:noFill/>
          </p:spPr>
          <p:txBody>
            <a:bodyPr wrap="none" rtlCol="0">
              <a:spAutoFit/>
            </a:bodyPr>
            <a:lstStyle/>
            <a:p>
              <a:r>
                <a:rPr kumimoji="1" lang="ja-JP" altLang="en-US" sz="800" dirty="0">
                  <a:solidFill>
                    <a:srgbClr val="FF0000"/>
                  </a:solidFill>
                </a:rPr>
                <a:t>✔</a:t>
              </a:r>
            </a:p>
          </p:txBody>
        </p:sp>
        <p:sp>
          <p:nvSpPr>
            <p:cNvPr id="28" name="テキスト ボックス 27"/>
            <p:cNvSpPr txBox="1"/>
            <p:nvPr/>
          </p:nvSpPr>
          <p:spPr>
            <a:xfrm>
              <a:off x="4348897" y="5197942"/>
              <a:ext cx="287258" cy="215444"/>
            </a:xfrm>
            <a:prstGeom prst="rect">
              <a:avLst/>
            </a:prstGeom>
            <a:noFill/>
          </p:spPr>
          <p:txBody>
            <a:bodyPr wrap="none" rtlCol="0">
              <a:spAutoFit/>
            </a:bodyPr>
            <a:lstStyle/>
            <a:p>
              <a:r>
                <a:rPr kumimoji="1" lang="ja-JP" altLang="en-US" sz="800" dirty="0">
                  <a:solidFill>
                    <a:srgbClr val="FF0000"/>
                  </a:solidFill>
                </a:rPr>
                <a:t>✔</a:t>
              </a:r>
            </a:p>
          </p:txBody>
        </p:sp>
        <p:sp>
          <p:nvSpPr>
            <p:cNvPr id="29" name="テキスト ボックス 28"/>
            <p:cNvSpPr txBox="1"/>
            <p:nvPr/>
          </p:nvSpPr>
          <p:spPr>
            <a:xfrm>
              <a:off x="4348897" y="5297045"/>
              <a:ext cx="287258" cy="215444"/>
            </a:xfrm>
            <a:prstGeom prst="rect">
              <a:avLst/>
            </a:prstGeom>
            <a:noFill/>
          </p:spPr>
          <p:txBody>
            <a:bodyPr wrap="none" rtlCol="0">
              <a:spAutoFit/>
            </a:bodyPr>
            <a:lstStyle/>
            <a:p>
              <a:r>
                <a:rPr kumimoji="1" lang="ja-JP" altLang="en-US" sz="800" dirty="0">
                  <a:solidFill>
                    <a:srgbClr val="FF0000"/>
                  </a:solidFill>
                </a:rPr>
                <a:t>✔</a:t>
              </a:r>
            </a:p>
          </p:txBody>
        </p:sp>
        <p:sp>
          <p:nvSpPr>
            <p:cNvPr id="30" name="テキスト ボックス 29"/>
            <p:cNvSpPr txBox="1"/>
            <p:nvPr/>
          </p:nvSpPr>
          <p:spPr>
            <a:xfrm>
              <a:off x="4362214" y="5997285"/>
              <a:ext cx="287258" cy="215444"/>
            </a:xfrm>
            <a:prstGeom prst="rect">
              <a:avLst/>
            </a:prstGeom>
            <a:noFill/>
          </p:spPr>
          <p:txBody>
            <a:bodyPr wrap="none" rtlCol="0">
              <a:spAutoFit/>
            </a:bodyPr>
            <a:lstStyle/>
            <a:p>
              <a:r>
                <a:rPr kumimoji="1" lang="ja-JP" altLang="en-US" sz="800" dirty="0">
                  <a:solidFill>
                    <a:srgbClr val="FF0000"/>
                  </a:solidFill>
                </a:rPr>
                <a:t>✔</a:t>
              </a:r>
            </a:p>
          </p:txBody>
        </p:sp>
        <p:sp>
          <p:nvSpPr>
            <p:cNvPr id="31" name="テキスト ボックス 30"/>
            <p:cNvSpPr txBox="1"/>
            <p:nvPr/>
          </p:nvSpPr>
          <p:spPr>
            <a:xfrm>
              <a:off x="4362214" y="6084263"/>
              <a:ext cx="287258" cy="215444"/>
            </a:xfrm>
            <a:prstGeom prst="rect">
              <a:avLst/>
            </a:prstGeom>
            <a:noFill/>
          </p:spPr>
          <p:txBody>
            <a:bodyPr wrap="none" rtlCol="0">
              <a:spAutoFit/>
            </a:bodyPr>
            <a:lstStyle/>
            <a:p>
              <a:r>
                <a:rPr kumimoji="1" lang="ja-JP" altLang="en-US" sz="800" dirty="0">
                  <a:solidFill>
                    <a:srgbClr val="FF0000"/>
                  </a:solidFill>
                </a:rPr>
                <a:t>✔</a:t>
              </a:r>
            </a:p>
          </p:txBody>
        </p:sp>
        <p:sp>
          <p:nvSpPr>
            <p:cNvPr id="32" name="テキスト ボックス 31"/>
            <p:cNvSpPr txBox="1"/>
            <p:nvPr/>
          </p:nvSpPr>
          <p:spPr>
            <a:xfrm>
              <a:off x="4362214" y="6183366"/>
              <a:ext cx="287258" cy="215444"/>
            </a:xfrm>
            <a:prstGeom prst="rect">
              <a:avLst/>
            </a:prstGeom>
            <a:noFill/>
          </p:spPr>
          <p:txBody>
            <a:bodyPr wrap="none" rtlCol="0">
              <a:spAutoFit/>
            </a:bodyPr>
            <a:lstStyle/>
            <a:p>
              <a:r>
                <a:rPr kumimoji="1" lang="ja-JP" altLang="en-US" sz="800" dirty="0">
                  <a:solidFill>
                    <a:srgbClr val="FF0000"/>
                  </a:solidFill>
                </a:rPr>
                <a:t>✔</a:t>
              </a:r>
            </a:p>
          </p:txBody>
        </p:sp>
        <p:sp>
          <p:nvSpPr>
            <p:cNvPr id="33" name="テキスト ボックス 32"/>
            <p:cNvSpPr txBox="1"/>
            <p:nvPr/>
          </p:nvSpPr>
          <p:spPr>
            <a:xfrm>
              <a:off x="4348897" y="5390788"/>
              <a:ext cx="287258" cy="215444"/>
            </a:xfrm>
            <a:prstGeom prst="rect">
              <a:avLst/>
            </a:prstGeom>
            <a:noFill/>
          </p:spPr>
          <p:txBody>
            <a:bodyPr wrap="none" rtlCol="0">
              <a:spAutoFit/>
            </a:bodyPr>
            <a:lstStyle/>
            <a:p>
              <a:r>
                <a:rPr kumimoji="1" lang="ja-JP" altLang="en-US" sz="800" dirty="0">
                  <a:solidFill>
                    <a:srgbClr val="FF0000"/>
                  </a:solidFill>
                </a:rPr>
                <a:t>✔</a:t>
              </a:r>
            </a:p>
          </p:txBody>
        </p:sp>
        <p:sp>
          <p:nvSpPr>
            <p:cNvPr id="34" name="テキスト ボックス 33"/>
            <p:cNvSpPr txBox="1"/>
            <p:nvPr/>
          </p:nvSpPr>
          <p:spPr>
            <a:xfrm>
              <a:off x="4348897" y="5489891"/>
              <a:ext cx="287258" cy="215444"/>
            </a:xfrm>
            <a:prstGeom prst="rect">
              <a:avLst/>
            </a:prstGeom>
            <a:noFill/>
          </p:spPr>
          <p:txBody>
            <a:bodyPr wrap="none" rtlCol="0">
              <a:spAutoFit/>
            </a:bodyPr>
            <a:lstStyle/>
            <a:p>
              <a:r>
                <a:rPr kumimoji="1" lang="ja-JP" altLang="en-US" sz="800" dirty="0">
                  <a:solidFill>
                    <a:srgbClr val="FF0000"/>
                  </a:solidFill>
                </a:rPr>
                <a:t>✔</a:t>
              </a:r>
            </a:p>
          </p:txBody>
        </p:sp>
        <p:sp>
          <p:nvSpPr>
            <p:cNvPr id="35" name="テキスト ボックス 34"/>
            <p:cNvSpPr txBox="1"/>
            <p:nvPr/>
          </p:nvSpPr>
          <p:spPr>
            <a:xfrm>
              <a:off x="6596109" y="5858786"/>
              <a:ext cx="316112" cy="246221"/>
            </a:xfrm>
            <a:prstGeom prst="rect">
              <a:avLst/>
            </a:prstGeom>
            <a:noFill/>
          </p:spPr>
          <p:txBody>
            <a:bodyPr wrap="none" rtlCol="0">
              <a:spAutoFit/>
            </a:bodyPr>
            <a:lstStyle/>
            <a:p>
              <a:r>
                <a:rPr kumimoji="1" lang="en-US" altLang="ja-JP" sz="1000" dirty="0" smtClean="0">
                  <a:solidFill>
                    <a:srgbClr val="FF0000"/>
                  </a:solidFill>
                </a:rPr>
                <a:t>30</a:t>
              </a:r>
              <a:endParaRPr kumimoji="1" lang="ja-JP" altLang="en-US" sz="1000" dirty="0">
                <a:solidFill>
                  <a:srgbClr val="FF0000"/>
                </a:solidFill>
              </a:endParaRPr>
            </a:p>
          </p:txBody>
        </p:sp>
        <p:sp>
          <p:nvSpPr>
            <p:cNvPr id="36" name="テキスト ボックス 35"/>
            <p:cNvSpPr txBox="1"/>
            <p:nvPr/>
          </p:nvSpPr>
          <p:spPr>
            <a:xfrm>
              <a:off x="6843204" y="4944742"/>
              <a:ext cx="316112" cy="246221"/>
            </a:xfrm>
            <a:prstGeom prst="rect">
              <a:avLst/>
            </a:prstGeom>
            <a:noFill/>
          </p:spPr>
          <p:txBody>
            <a:bodyPr wrap="none" rtlCol="0">
              <a:spAutoFit/>
            </a:bodyPr>
            <a:lstStyle/>
            <a:p>
              <a:r>
                <a:rPr kumimoji="1" lang="en-US" altLang="ja-JP" sz="1000" dirty="0">
                  <a:solidFill>
                    <a:srgbClr val="FF0000"/>
                  </a:solidFill>
                </a:rPr>
                <a:t>10</a:t>
              </a:r>
              <a:endParaRPr kumimoji="1" lang="ja-JP" altLang="en-US" sz="1000" dirty="0">
                <a:solidFill>
                  <a:srgbClr val="FF0000"/>
                </a:solidFill>
              </a:endParaRPr>
            </a:p>
          </p:txBody>
        </p:sp>
        <p:sp>
          <p:nvSpPr>
            <p:cNvPr id="37" name="テキスト ボックス 36"/>
            <p:cNvSpPr txBox="1"/>
            <p:nvPr/>
          </p:nvSpPr>
          <p:spPr>
            <a:xfrm>
              <a:off x="5483324" y="3080963"/>
              <a:ext cx="287258" cy="215444"/>
            </a:xfrm>
            <a:prstGeom prst="rect">
              <a:avLst/>
            </a:prstGeom>
            <a:noFill/>
          </p:spPr>
          <p:txBody>
            <a:bodyPr wrap="none" rtlCol="0">
              <a:spAutoFit/>
            </a:bodyPr>
            <a:lstStyle/>
            <a:p>
              <a:r>
                <a:rPr kumimoji="1" lang="ja-JP" altLang="en-US" sz="800" dirty="0">
                  <a:solidFill>
                    <a:srgbClr val="FF0000"/>
                  </a:solidFill>
                </a:rPr>
                <a:t>✔</a:t>
              </a:r>
            </a:p>
          </p:txBody>
        </p:sp>
        <p:sp>
          <p:nvSpPr>
            <p:cNvPr id="38" name="テキスト ボックス 37"/>
            <p:cNvSpPr txBox="1"/>
            <p:nvPr/>
          </p:nvSpPr>
          <p:spPr>
            <a:xfrm>
              <a:off x="5483324" y="4043608"/>
              <a:ext cx="287258" cy="215444"/>
            </a:xfrm>
            <a:prstGeom prst="rect">
              <a:avLst/>
            </a:prstGeom>
            <a:noFill/>
          </p:spPr>
          <p:txBody>
            <a:bodyPr wrap="none" rtlCol="0">
              <a:spAutoFit/>
            </a:bodyPr>
            <a:lstStyle/>
            <a:p>
              <a:r>
                <a:rPr kumimoji="1" lang="ja-JP" altLang="en-US" sz="800" dirty="0">
                  <a:solidFill>
                    <a:srgbClr val="FF0000"/>
                  </a:solidFill>
                </a:rPr>
                <a:t>✔</a:t>
              </a:r>
            </a:p>
          </p:txBody>
        </p:sp>
        <p:sp>
          <p:nvSpPr>
            <p:cNvPr id="39" name="テキスト ボックス 38"/>
            <p:cNvSpPr txBox="1"/>
            <p:nvPr/>
          </p:nvSpPr>
          <p:spPr>
            <a:xfrm>
              <a:off x="5953946" y="3319733"/>
              <a:ext cx="800219" cy="215444"/>
            </a:xfrm>
            <a:prstGeom prst="rect">
              <a:avLst/>
            </a:prstGeom>
            <a:noFill/>
          </p:spPr>
          <p:txBody>
            <a:bodyPr wrap="none" rtlCol="0">
              <a:spAutoFit/>
            </a:bodyPr>
            <a:lstStyle/>
            <a:p>
              <a:r>
                <a:rPr kumimoji="1" lang="ja-JP" altLang="en-US" sz="800" dirty="0" smtClean="0">
                  <a:solidFill>
                    <a:srgbClr val="FF0000"/>
                  </a:solidFill>
                </a:rPr>
                <a:t>倉吉未来中心</a:t>
              </a:r>
              <a:endParaRPr kumimoji="1" lang="ja-JP" altLang="en-US" sz="800" dirty="0">
                <a:solidFill>
                  <a:srgbClr val="FF0000"/>
                </a:solidFill>
              </a:endParaRPr>
            </a:p>
          </p:txBody>
        </p:sp>
        <p:sp>
          <p:nvSpPr>
            <p:cNvPr id="40" name="テキスト ボックス 39"/>
            <p:cNvSpPr txBox="1"/>
            <p:nvPr/>
          </p:nvSpPr>
          <p:spPr>
            <a:xfrm>
              <a:off x="5953946" y="4272464"/>
              <a:ext cx="800219" cy="215444"/>
            </a:xfrm>
            <a:prstGeom prst="rect">
              <a:avLst/>
            </a:prstGeom>
            <a:noFill/>
          </p:spPr>
          <p:txBody>
            <a:bodyPr wrap="none" rtlCol="0">
              <a:spAutoFit/>
            </a:bodyPr>
            <a:lstStyle/>
            <a:p>
              <a:r>
                <a:rPr kumimoji="1" lang="ja-JP" altLang="en-US" sz="800" dirty="0" smtClean="0">
                  <a:solidFill>
                    <a:srgbClr val="FF0000"/>
                  </a:solidFill>
                </a:rPr>
                <a:t>倉吉未来中心</a:t>
              </a:r>
              <a:endParaRPr kumimoji="1" lang="ja-JP" altLang="en-US" sz="800" dirty="0">
                <a:solidFill>
                  <a:srgbClr val="FF0000"/>
                </a:solidFill>
              </a:endParaRPr>
            </a:p>
          </p:txBody>
        </p:sp>
        <p:sp>
          <p:nvSpPr>
            <p:cNvPr id="41" name="テキスト ボックス 40"/>
            <p:cNvSpPr txBox="1"/>
            <p:nvPr/>
          </p:nvSpPr>
          <p:spPr>
            <a:xfrm>
              <a:off x="5556216" y="5003242"/>
              <a:ext cx="287258" cy="215444"/>
            </a:xfrm>
            <a:prstGeom prst="rect">
              <a:avLst/>
            </a:prstGeom>
            <a:noFill/>
          </p:spPr>
          <p:txBody>
            <a:bodyPr wrap="none" rtlCol="0">
              <a:spAutoFit/>
            </a:bodyPr>
            <a:lstStyle/>
            <a:p>
              <a:r>
                <a:rPr kumimoji="1" lang="ja-JP" altLang="en-US" sz="800" dirty="0"/>
                <a:t>✔</a:t>
              </a:r>
            </a:p>
          </p:txBody>
        </p:sp>
      </p:grpSp>
      <p:sp>
        <p:nvSpPr>
          <p:cNvPr id="5" name="テキスト ボックス 4"/>
          <p:cNvSpPr txBox="1"/>
          <p:nvPr/>
        </p:nvSpPr>
        <p:spPr>
          <a:xfrm>
            <a:off x="0" y="56149"/>
            <a:ext cx="2483372" cy="523220"/>
          </a:xfrm>
          <a:prstGeom prst="rect">
            <a:avLst/>
          </a:prstGeom>
          <a:noFill/>
        </p:spPr>
        <p:txBody>
          <a:bodyPr wrap="none" rtlCol="0">
            <a:spAutoFit/>
          </a:bodyPr>
          <a:lstStyle/>
          <a:p>
            <a:r>
              <a:rPr kumimoji="1" lang="en-US" altLang="ja-JP" sz="2800" dirty="0" smtClean="0"/>
              <a:t>【</a:t>
            </a:r>
            <a:r>
              <a:rPr kumimoji="1" lang="ja-JP" altLang="en-US" sz="2800" dirty="0" smtClean="0"/>
              <a:t>作成イメージ</a:t>
            </a:r>
            <a:r>
              <a:rPr kumimoji="1" lang="en-US" altLang="ja-JP" sz="2800" dirty="0" smtClean="0"/>
              <a:t>】</a:t>
            </a:r>
            <a:endParaRPr kumimoji="1" lang="ja-JP" altLang="en-US" sz="2800" dirty="0"/>
          </a:p>
        </p:txBody>
      </p:sp>
      <p:sp>
        <p:nvSpPr>
          <p:cNvPr id="8" name="正方形/長方形 7"/>
          <p:cNvSpPr/>
          <p:nvPr/>
        </p:nvSpPr>
        <p:spPr>
          <a:xfrm>
            <a:off x="4358355" y="747779"/>
            <a:ext cx="205099" cy="573847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吹き出し 8"/>
          <p:cNvSpPr/>
          <p:nvPr/>
        </p:nvSpPr>
        <p:spPr>
          <a:xfrm>
            <a:off x="7349383" y="288134"/>
            <a:ext cx="2230453" cy="696229"/>
          </a:xfrm>
          <a:prstGeom prst="wedgeRectCallout">
            <a:avLst>
              <a:gd name="adj1" fmla="val -174239"/>
              <a:gd name="adj2" fmla="val 71092"/>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rgbClr val="FF0000"/>
                </a:solidFill>
              </a:rPr>
              <a:t>防災情報の入手方法にチェック☑</a:t>
            </a:r>
            <a:endParaRPr kumimoji="1" lang="ja-JP" altLang="en-US" sz="1600" dirty="0">
              <a:solidFill>
                <a:srgbClr val="FF0000"/>
              </a:solidFill>
            </a:endParaRPr>
          </a:p>
        </p:txBody>
      </p:sp>
      <p:sp>
        <p:nvSpPr>
          <p:cNvPr id="43" name="四角形吹き出し 42"/>
          <p:cNvSpPr/>
          <p:nvPr/>
        </p:nvSpPr>
        <p:spPr>
          <a:xfrm>
            <a:off x="7403187" y="1958162"/>
            <a:ext cx="2176649" cy="1101269"/>
          </a:xfrm>
          <a:prstGeom prst="wedgeRectCallout">
            <a:avLst>
              <a:gd name="adj1" fmla="val -114469"/>
              <a:gd name="adj2" fmla="val 5859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rgbClr val="FF0000"/>
                </a:solidFill>
              </a:rPr>
              <a:t>避難行動</a:t>
            </a:r>
            <a:endParaRPr kumimoji="1" lang="en-US" altLang="ja-JP" sz="1600" dirty="0" smtClean="0">
              <a:solidFill>
                <a:srgbClr val="FF0000"/>
              </a:solidFill>
            </a:endParaRPr>
          </a:p>
          <a:p>
            <a:r>
              <a:rPr kumimoji="1" lang="ja-JP" altLang="en-US" sz="1600" dirty="0" smtClean="0">
                <a:solidFill>
                  <a:srgbClr val="FF0000"/>
                </a:solidFill>
              </a:rPr>
              <a:t>　・屋内安全確保</a:t>
            </a:r>
            <a:endParaRPr kumimoji="1" lang="en-US" altLang="ja-JP" sz="1600" dirty="0" smtClean="0">
              <a:solidFill>
                <a:srgbClr val="FF0000"/>
              </a:solidFill>
            </a:endParaRPr>
          </a:p>
          <a:p>
            <a:r>
              <a:rPr kumimoji="1" lang="ja-JP" altLang="en-US" sz="1600" dirty="0">
                <a:solidFill>
                  <a:srgbClr val="FF0000"/>
                </a:solidFill>
              </a:rPr>
              <a:t>　</a:t>
            </a:r>
            <a:r>
              <a:rPr kumimoji="1" lang="ja-JP" altLang="en-US" sz="1600" dirty="0" smtClean="0">
                <a:solidFill>
                  <a:srgbClr val="FF0000"/>
                </a:solidFill>
              </a:rPr>
              <a:t>・立ち退き避難</a:t>
            </a:r>
            <a:endParaRPr kumimoji="1" lang="en-US" altLang="ja-JP" sz="1600" dirty="0" smtClean="0">
              <a:solidFill>
                <a:srgbClr val="FF0000"/>
              </a:solidFill>
            </a:endParaRPr>
          </a:p>
          <a:p>
            <a:r>
              <a:rPr kumimoji="1" lang="ja-JP" altLang="en-US" sz="1600" dirty="0" smtClean="0">
                <a:solidFill>
                  <a:srgbClr val="FF0000"/>
                </a:solidFill>
              </a:rPr>
              <a:t>　　　　　にチェック☑</a:t>
            </a:r>
            <a:endParaRPr kumimoji="1" lang="ja-JP" altLang="en-US" sz="1600" dirty="0">
              <a:solidFill>
                <a:srgbClr val="FF0000"/>
              </a:solidFill>
            </a:endParaRPr>
          </a:p>
        </p:txBody>
      </p:sp>
      <p:sp>
        <p:nvSpPr>
          <p:cNvPr id="44" name="四角形吹き出し 43"/>
          <p:cNvSpPr/>
          <p:nvPr/>
        </p:nvSpPr>
        <p:spPr>
          <a:xfrm>
            <a:off x="7403187" y="3170624"/>
            <a:ext cx="2176649" cy="364554"/>
          </a:xfrm>
          <a:prstGeom prst="wedgeRectCallout">
            <a:avLst>
              <a:gd name="adj1" fmla="val -79919"/>
              <a:gd name="adj2" fmla="val 24804"/>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rgbClr val="FF0000"/>
                </a:solidFill>
              </a:rPr>
              <a:t>避難場所を記入</a:t>
            </a:r>
            <a:endParaRPr kumimoji="1" lang="ja-JP" altLang="en-US" sz="1600" dirty="0">
              <a:solidFill>
                <a:srgbClr val="FF0000"/>
              </a:solidFill>
            </a:endParaRPr>
          </a:p>
        </p:txBody>
      </p:sp>
      <p:sp>
        <p:nvSpPr>
          <p:cNvPr id="46" name="四角形吹き出し 45"/>
          <p:cNvSpPr/>
          <p:nvPr/>
        </p:nvSpPr>
        <p:spPr>
          <a:xfrm>
            <a:off x="7403187" y="3642899"/>
            <a:ext cx="2176649" cy="696229"/>
          </a:xfrm>
          <a:prstGeom prst="wedgeRectCallout">
            <a:avLst>
              <a:gd name="adj1" fmla="val -107495"/>
              <a:gd name="adj2" fmla="val 14351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rgbClr val="FF0000"/>
                </a:solidFill>
              </a:rPr>
              <a:t>避難経路確認</a:t>
            </a:r>
            <a:endParaRPr kumimoji="1" lang="en-US" altLang="ja-JP" sz="1600" dirty="0" smtClean="0">
              <a:solidFill>
                <a:srgbClr val="FF0000"/>
              </a:solidFill>
            </a:endParaRPr>
          </a:p>
          <a:p>
            <a:pPr algn="ctr"/>
            <a:r>
              <a:rPr kumimoji="1" lang="ja-JP" altLang="en-US" sz="1600" dirty="0" smtClean="0">
                <a:solidFill>
                  <a:srgbClr val="FF0000"/>
                </a:solidFill>
              </a:rPr>
              <a:t>にチェック☑</a:t>
            </a:r>
            <a:endParaRPr kumimoji="1" lang="ja-JP" altLang="en-US" sz="1600" dirty="0">
              <a:solidFill>
                <a:srgbClr val="FF0000"/>
              </a:solidFill>
            </a:endParaRPr>
          </a:p>
        </p:txBody>
      </p:sp>
      <p:sp>
        <p:nvSpPr>
          <p:cNvPr id="47" name="四角形吹き出し 46"/>
          <p:cNvSpPr/>
          <p:nvPr/>
        </p:nvSpPr>
        <p:spPr>
          <a:xfrm>
            <a:off x="7436104" y="4885575"/>
            <a:ext cx="2176649" cy="364554"/>
          </a:xfrm>
          <a:prstGeom prst="wedgeRectCallout">
            <a:avLst>
              <a:gd name="adj1" fmla="val -63822"/>
              <a:gd name="adj2" fmla="val 8395"/>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rgbClr val="FF0000"/>
                </a:solidFill>
              </a:rPr>
              <a:t>避難準備時間を記入</a:t>
            </a:r>
            <a:endParaRPr kumimoji="1" lang="ja-JP" altLang="en-US" sz="1600" dirty="0">
              <a:solidFill>
                <a:srgbClr val="FF0000"/>
              </a:solidFill>
            </a:endParaRPr>
          </a:p>
        </p:txBody>
      </p:sp>
      <p:sp>
        <p:nvSpPr>
          <p:cNvPr id="48" name="四角形吹き出し 47"/>
          <p:cNvSpPr/>
          <p:nvPr/>
        </p:nvSpPr>
        <p:spPr>
          <a:xfrm>
            <a:off x="7436103" y="5821994"/>
            <a:ext cx="2176649" cy="364554"/>
          </a:xfrm>
          <a:prstGeom prst="wedgeRectCallout">
            <a:avLst>
              <a:gd name="adj1" fmla="val -63822"/>
              <a:gd name="adj2" fmla="val 8395"/>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rgbClr val="FF0000"/>
                </a:solidFill>
              </a:rPr>
              <a:t>避難移動時間を記入</a:t>
            </a:r>
            <a:endParaRPr kumimoji="1" lang="ja-JP" altLang="en-US" sz="1600" dirty="0">
              <a:solidFill>
                <a:srgbClr val="FF0000"/>
              </a:solidFill>
            </a:endParaRPr>
          </a:p>
        </p:txBody>
      </p:sp>
    </p:spTree>
    <p:extLst>
      <p:ext uri="{BB962C8B-B14F-4D97-AF65-F5344CB8AC3E}">
        <p14:creationId xmlns:p14="http://schemas.microsoft.com/office/powerpoint/2010/main" val="758910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4661807" cy="6335486"/>
          </a:xfrm>
          <a:prstGeom prst="rect">
            <a:avLst/>
          </a:prstGeom>
        </p:spPr>
      </p:pic>
      <p:sp>
        <p:nvSpPr>
          <p:cNvPr id="5" name="テキスト ボックス 4"/>
          <p:cNvSpPr txBox="1"/>
          <p:nvPr/>
        </p:nvSpPr>
        <p:spPr>
          <a:xfrm>
            <a:off x="4442547" y="428624"/>
            <a:ext cx="5271406" cy="5709255"/>
          </a:xfrm>
          <a:prstGeom prst="rect">
            <a:avLst/>
          </a:prstGeom>
          <a:solidFill>
            <a:srgbClr val="FFFFCC"/>
          </a:solidFill>
          <a:ln w="28575">
            <a:solidFill>
              <a:srgbClr val="3333FF"/>
            </a:solidFill>
          </a:ln>
        </p:spPr>
        <p:txBody>
          <a:bodyPr wrap="square" rtlCol="0">
            <a:spAutoFit/>
          </a:bodyPr>
          <a:lstStyle/>
          <a:p>
            <a:pPr marL="285750" indent="-285750">
              <a:lnSpc>
                <a:spcPct val="200000"/>
              </a:lnSpc>
              <a:spcBef>
                <a:spcPts val="1800"/>
              </a:spcBef>
              <a:buFont typeface="Wingdings" panose="05000000000000000000" pitchFamily="2" charset="2"/>
              <a:buChar char="u"/>
            </a:pPr>
            <a:r>
              <a:rPr kumimoji="1" lang="ja-JP" altLang="en-US" sz="1400" dirty="0" smtClean="0">
                <a:latin typeface="メイリオ" panose="020B0604030504040204" pitchFamily="50" charset="-128"/>
                <a:ea typeface="メイリオ" panose="020B0604030504040204" pitchFamily="50" charset="-128"/>
              </a:rPr>
              <a:t>「１．天神川水系の特徴を知る」で天神川を知りましょう。</a:t>
            </a:r>
            <a:endParaRPr kumimoji="1" lang="en-US" altLang="ja-JP" sz="1400" dirty="0" smtClean="0">
              <a:latin typeface="メイリオ" panose="020B0604030504040204" pitchFamily="50" charset="-128"/>
              <a:ea typeface="メイリオ" panose="020B0604030504040204" pitchFamily="50" charset="-128"/>
            </a:endParaRPr>
          </a:p>
          <a:p>
            <a:pPr marL="285750" indent="-285750">
              <a:spcBef>
                <a:spcPts val="3600"/>
              </a:spcBef>
              <a:buFont typeface="Wingdings" panose="05000000000000000000" pitchFamily="2" charset="2"/>
              <a:buChar char="u"/>
            </a:pPr>
            <a:r>
              <a:rPr kumimoji="1" lang="en-US" altLang="ja-JP" sz="1400" dirty="0" smtClean="0">
                <a:latin typeface="メイリオ" panose="020B0604030504040204" pitchFamily="50" charset="-128"/>
                <a:ea typeface="メイリオ" panose="020B0604030504040204" pitchFamily="50" charset="-128"/>
              </a:rPr>
              <a:t>P15~P68</a:t>
            </a:r>
            <a:r>
              <a:rPr kumimoji="1" lang="ja-JP" altLang="en-US" sz="1400" dirty="0" smtClean="0">
                <a:latin typeface="メイリオ" panose="020B0604030504040204" pitchFamily="50" charset="-128"/>
                <a:ea typeface="メイリオ" panose="020B0604030504040204" pitchFamily="50" charset="-128"/>
              </a:rPr>
              <a:t>の「ハザードマップ編」を見ながら、「２．自宅周辺の危険性を知る」「３．避難場所と避難経路を決める」を確認して、</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命を守る３つのポイント</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である　</a:t>
            </a:r>
            <a:r>
              <a:rPr kumimoji="1" lang="ja-JP" altLang="en-US" sz="1400" b="1" dirty="0" smtClean="0">
                <a:solidFill>
                  <a:srgbClr val="FF0000"/>
                </a:solidFill>
                <a:latin typeface="メイリオ" panose="020B0604030504040204" pitchFamily="50" charset="-128"/>
                <a:ea typeface="メイリオ" panose="020B0604030504040204" pitchFamily="50" charset="-128"/>
              </a:rPr>
              <a:t>“</a:t>
            </a:r>
            <a:r>
              <a:rPr kumimoji="1" lang="ja-JP" altLang="en-US" sz="1400" b="1" dirty="0">
                <a:solidFill>
                  <a:srgbClr val="FF0000"/>
                </a:solidFill>
                <a:latin typeface="メイリオ" panose="020B0604030504040204" pitchFamily="50" charset="-128"/>
                <a:ea typeface="メイリオ" panose="020B0604030504040204" pitchFamily="50" charset="-128"/>
              </a:rPr>
              <a:t>どこが危険かを知る”、“どこに避難すればよいかを知る</a:t>
            </a:r>
            <a:r>
              <a:rPr kumimoji="1" lang="ja-JP" altLang="en-US" sz="1400" b="1" dirty="0" smtClean="0">
                <a:solidFill>
                  <a:srgbClr val="FF0000"/>
                </a:solidFill>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ことができます。　　</a:t>
            </a:r>
            <a:endParaRPr kumimoji="1" lang="en-US" altLang="ja-JP" sz="1400"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u"/>
            </a:pPr>
            <a:endParaRPr kumimoji="1" lang="en-US" altLang="ja-JP" sz="1400" dirty="0" smtClean="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u"/>
            </a:pPr>
            <a:endParaRPr kumimoji="1" lang="en-US" altLang="ja-JP" sz="1400"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u"/>
            </a:pPr>
            <a:endParaRPr kumimoji="1" lang="en-US" altLang="ja-JP" sz="1400" dirty="0" smtClean="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u"/>
            </a:pPr>
            <a:r>
              <a:rPr kumimoji="1" lang="ja-JP" altLang="en-US" sz="1400" dirty="0" smtClean="0">
                <a:latin typeface="メイリオ" panose="020B0604030504040204" pitchFamily="50" charset="-128"/>
                <a:ea typeface="メイリオ" panose="020B0604030504040204" pitchFamily="50" charset="-128"/>
              </a:rPr>
              <a:t>「４．避難に必要な時間を確認する」で自分や家族がどれくらいの時間で避難できるかを確認します。</a:t>
            </a:r>
            <a:endParaRPr kumimoji="1" lang="en-US" altLang="ja-JP" sz="1400" dirty="0" smtClean="0">
              <a:latin typeface="メイリオ" panose="020B0604030504040204" pitchFamily="50" charset="-128"/>
              <a:ea typeface="メイリオ" panose="020B0604030504040204" pitchFamily="50" charset="-128"/>
            </a:endParaRPr>
          </a:p>
          <a:p>
            <a:pPr marL="285750" indent="-285750">
              <a:spcBef>
                <a:spcPts val="2400"/>
              </a:spcBef>
              <a:buFont typeface="Wingdings" panose="05000000000000000000" pitchFamily="2" charset="2"/>
              <a:buChar char="u"/>
            </a:pPr>
            <a:r>
              <a:rPr kumimoji="1" lang="ja-JP" altLang="en-US" sz="1400" dirty="0" smtClean="0">
                <a:latin typeface="メイリオ" panose="020B0604030504040204" pitchFamily="50" charset="-128"/>
                <a:ea typeface="メイリオ" panose="020B0604030504040204" pitchFamily="50" charset="-128"/>
              </a:rPr>
              <a:t>そして、「５．避難に必要な防災情報を知る」では、３つのポイントの</a:t>
            </a:r>
            <a:r>
              <a:rPr kumimoji="1" lang="ja-JP" altLang="en-US" sz="1400" b="1" dirty="0" smtClean="0">
                <a:solidFill>
                  <a:srgbClr val="FF0000"/>
                </a:solidFill>
                <a:latin typeface="メイリオ" panose="020B0604030504040204" pitchFamily="50" charset="-128"/>
                <a:ea typeface="メイリオ" panose="020B0604030504040204" pitchFamily="50" charset="-128"/>
              </a:rPr>
              <a:t>“</a:t>
            </a:r>
            <a:r>
              <a:rPr kumimoji="1" lang="ja-JP" altLang="en-US" sz="1400" b="1" dirty="0">
                <a:solidFill>
                  <a:srgbClr val="FF0000"/>
                </a:solidFill>
                <a:latin typeface="メイリオ" panose="020B0604030504040204" pitchFamily="50" charset="-128"/>
                <a:ea typeface="メイリオ" panose="020B0604030504040204" pitchFamily="50" charset="-128"/>
              </a:rPr>
              <a:t>いつ避難すればよいかを知る</a:t>
            </a:r>
            <a:r>
              <a:rPr kumimoji="1" lang="ja-JP" altLang="en-US" sz="1400" b="1" dirty="0" smtClean="0">
                <a:solidFill>
                  <a:srgbClr val="FF0000"/>
                </a:solidFill>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ため</a:t>
            </a:r>
            <a:r>
              <a:rPr kumimoji="1" lang="ja-JP" altLang="en-US" sz="1400" dirty="0">
                <a:latin typeface="メイリオ" panose="020B0604030504040204" pitchFamily="50" charset="-128"/>
                <a:ea typeface="メイリオ" panose="020B0604030504040204" pitchFamily="50" charset="-128"/>
              </a:rPr>
              <a:t>に</a:t>
            </a:r>
            <a:r>
              <a:rPr kumimoji="1" lang="ja-JP" altLang="en-US" sz="1400" dirty="0" smtClean="0">
                <a:latin typeface="メイリオ" panose="020B0604030504040204" pitchFamily="50" charset="-128"/>
                <a:ea typeface="メイリオ" panose="020B0604030504040204" pitchFamily="50" charset="-128"/>
              </a:rPr>
              <a:t>、避難のタイミングを判断する気象情報などを確認します。</a:t>
            </a:r>
            <a:endParaRPr kumimoji="1" lang="en-US" altLang="ja-JP" sz="1400" dirty="0">
              <a:latin typeface="メイリオ" panose="020B0604030504040204" pitchFamily="50" charset="-128"/>
              <a:ea typeface="メイリオ" panose="020B0604030504040204" pitchFamily="50" charset="-128"/>
            </a:endParaRPr>
          </a:p>
          <a:p>
            <a:pPr marL="285750" indent="-285750">
              <a:spcBef>
                <a:spcPts val="1200"/>
              </a:spcBef>
              <a:buFont typeface="Wingdings" panose="05000000000000000000" pitchFamily="2" charset="2"/>
              <a:buChar char="u"/>
            </a:pPr>
            <a:endParaRPr kumimoji="1" lang="en-US" altLang="ja-JP" sz="1400" dirty="0" smtClean="0">
              <a:latin typeface="メイリオ" panose="020B0604030504040204" pitchFamily="50" charset="-128"/>
              <a:ea typeface="メイリオ" panose="020B0604030504040204" pitchFamily="50" charset="-128"/>
            </a:endParaRPr>
          </a:p>
          <a:p>
            <a:pPr marL="285750" indent="-285750">
              <a:spcBef>
                <a:spcPts val="1200"/>
              </a:spcBef>
              <a:buFont typeface="Wingdings" panose="05000000000000000000" pitchFamily="2" charset="2"/>
              <a:buChar char="u"/>
            </a:pPr>
            <a:r>
              <a:rPr kumimoji="1" lang="ja-JP" altLang="en-US" sz="1400" dirty="0" smtClean="0">
                <a:latin typeface="メイリオ" panose="020B0604030504040204" pitchFamily="50" charset="-128"/>
                <a:ea typeface="メイリオ" panose="020B0604030504040204" pitchFamily="50" charset="-128"/>
              </a:rPr>
              <a:t>「６．避難に必要な備え」を確認して、いざという時のための準備をしておきましょう。　</a:t>
            </a:r>
            <a:endParaRPr kumimoji="1" lang="en-US" altLang="ja-JP" sz="1400" dirty="0" smtClean="0">
              <a:latin typeface="メイリオ" panose="020B0604030504040204" pitchFamily="50" charset="-128"/>
              <a:ea typeface="メイリオ" panose="020B0604030504040204" pitchFamily="50" charset="-128"/>
            </a:endParaRPr>
          </a:p>
          <a:p>
            <a:pPr marL="285750" indent="-285750">
              <a:spcBef>
                <a:spcPts val="1800"/>
              </a:spcBef>
              <a:buFont typeface="Wingdings" panose="05000000000000000000" pitchFamily="2" charset="2"/>
              <a:buChar char="u"/>
            </a:pPr>
            <a:r>
              <a:rPr kumimoji="1" lang="ja-JP" altLang="en-US" sz="1400" dirty="0" smtClean="0">
                <a:latin typeface="メイリオ" panose="020B0604030504040204" pitchFamily="50" charset="-128"/>
                <a:ea typeface="メイリオ" panose="020B0604030504040204" pitchFamily="50" charset="-128"/>
              </a:rPr>
              <a:t>この冊子をすべて、確認できたら、</a:t>
            </a:r>
            <a:r>
              <a:rPr kumimoji="1" lang="ja-JP" altLang="en-US" sz="1400" b="1" dirty="0" smtClean="0">
                <a:solidFill>
                  <a:srgbClr val="FF0000"/>
                </a:solidFill>
                <a:latin typeface="メイリオ" panose="020B0604030504040204" pitchFamily="50" charset="-128"/>
                <a:ea typeface="メイリオ" panose="020B0604030504040204" pitchFamily="50" charset="-128"/>
              </a:rPr>
              <a:t>「命を守る避難行動計画（マイ・タイムライン）」（裏表紙）を完成させましょう！</a:t>
            </a:r>
            <a:endParaRPr kumimoji="1" lang="ja-JP" altLang="en-US" sz="1400" b="1" dirty="0">
              <a:solidFill>
                <a:srgbClr val="FF0000"/>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868365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75607" y="1183821"/>
            <a:ext cx="8907236" cy="1110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491533" y="428624"/>
            <a:ext cx="5271406" cy="5693866"/>
          </a:xfrm>
          <a:prstGeom prst="rect">
            <a:avLst/>
          </a:prstGeom>
          <a:solidFill>
            <a:srgbClr val="FFFFCC"/>
          </a:solidFill>
          <a:ln w="28575">
            <a:solidFill>
              <a:srgbClr val="3333FF"/>
            </a:solidFill>
          </a:ln>
        </p:spPr>
        <p:txBody>
          <a:bodyPr wrap="square" rtlCol="0">
            <a:spAutoFit/>
          </a:bodyPr>
          <a:lstStyle/>
          <a:p>
            <a:pPr marL="285750" indent="-285750">
              <a:buFont typeface="Wingdings" panose="05000000000000000000" pitchFamily="2" charset="2"/>
              <a:buChar char="u"/>
            </a:pPr>
            <a:endParaRPr kumimoji="1" lang="en-US" altLang="ja-JP" sz="1400" dirty="0" smtClean="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u"/>
            </a:pPr>
            <a:r>
              <a:rPr kumimoji="1" lang="ja-JP" altLang="en-US" sz="1400" dirty="0" smtClean="0">
                <a:latin typeface="メイリオ" panose="020B0604030504040204" pitchFamily="50" charset="-128"/>
                <a:ea typeface="メイリオ" panose="020B0604030504040204" pitchFamily="50" charset="-128"/>
              </a:rPr>
              <a:t>ハザードマップとは、市町村が作成し、住民のみなさまに周知することが義務となっています。</a:t>
            </a:r>
            <a:endParaRPr kumimoji="1" lang="en-US" altLang="ja-JP" sz="1400" dirty="0" smtClean="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u"/>
            </a:pPr>
            <a:endParaRPr kumimoji="1" lang="en-US" altLang="ja-JP" sz="1400"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u"/>
            </a:pPr>
            <a:r>
              <a:rPr kumimoji="1" lang="ja-JP" altLang="en-US" sz="1400" dirty="0" smtClean="0">
                <a:latin typeface="メイリオ" panose="020B0604030504040204" pitchFamily="50" charset="-128"/>
                <a:ea typeface="メイリオ" panose="020B0604030504040204" pitchFamily="50" charset="-128"/>
              </a:rPr>
              <a:t>倉吉市では、天神川、小鴨川、国府川の国管理河川は</a:t>
            </a:r>
            <a:r>
              <a:rPr kumimoji="1" lang="en-US" altLang="ja-JP" sz="1400" dirty="0" smtClean="0">
                <a:latin typeface="メイリオ" panose="020B0604030504040204" pitchFamily="50" charset="-128"/>
                <a:ea typeface="メイリオ" panose="020B0604030504040204" pitchFamily="50" charset="-128"/>
              </a:rPr>
              <a:t>1000</a:t>
            </a:r>
            <a:r>
              <a:rPr kumimoji="1" lang="ja-JP" altLang="en-US" sz="1400" dirty="0" smtClean="0">
                <a:latin typeface="メイリオ" panose="020B0604030504040204" pitchFamily="50" charset="-128"/>
                <a:ea typeface="メイリオ" panose="020B0604030504040204" pitchFamily="50" charset="-128"/>
              </a:rPr>
              <a:t>年に一度、鳥取県所管の</a:t>
            </a:r>
            <a:r>
              <a:rPr kumimoji="1" lang="en-US" altLang="ja-JP" sz="1400" dirty="0" smtClean="0">
                <a:latin typeface="メイリオ" panose="020B0604030504040204" pitchFamily="50" charset="-128"/>
                <a:ea typeface="メイリオ" panose="020B0604030504040204" pitchFamily="50" charset="-128"/>
              </a:rPr>
              <a:t>15</a:t>
            </a:r>
            <a:r>
              <a:rPr kumimoji="1" lang="ja-JP" altLang="en-US" sz="1400" dirty="0" smtClean="0">
                <a:latin typeface="メイリオ" panose="020B0604030504040204" pitchFamily="50" charset="-128"/>
                <a:ea typeface="メイリオ" panose="020B0604030504040204" pitchFamily="50" charset="-128"/>
              </a:rPr>
              <a:t>河川は</a:t>
            </a:r>
            <a:r>
              <a:rPr kumimoji="1" lang="en-US" altLang="ja-JP" sz="1400" dirty="0" smtClean="0">
                <a:latin typeface="メイリオ" panose="020B0604030504040204" pitchFamily="50" charset="-128"/>
                <a:ea typeface="メイリオ" panose="020B0604030504040204" pitchFamily="50" charset="-128"/>
              </a:rPr>
              <a:t>50</a:t>
            </a:r>
            <a:r>
              <a:rPr kumimoji="1" lang="ja-JP" altLang="en-US" sz="1400" dirty="0" smtClean="0">
                <a:latin typeface="メイリオ" panose="020B0604030504040204" pitchFamily="50" charset="-128"/>
                <a:ea typeface="メイリオ" panose="020B0604030504040204" pitchFamily="50" charset="-128"/>
              </a:rPr>
              <a:t>年に一度の豪雨を想定した浸水のおそれのある区域を記載しています。</a:t>
            </a:r>
            <a:endParaRPr kumimoji="1" lang="en-US" altLang="ja-JP" sz="1400" dirty="0" smtClean="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u"/>
            </a:pPr>
            <a:endParaRPr kumimoji="1" lang="en-US" altLang="ja-JP" sz="1400" dirty="0" smtClean="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u"/>
            </a:pPr>
            <a:r>
              <a:rPr kumimoji="1" lang="ja-JP" altLang="en-US" sz="1400" dirty="0" smtClean="0">
                <a:latin typeface="メイリオ" panose="020B0604030504040204" pitchFamily="50" charset="-128"/>
                <a:ea typeface="メイリオ" panose="020B0604030504040204" pitchFamily="50" charset="-128"/>
              </a:rPr>
              <a:t>また、土砂災害警戒区域等についても、記載しています。</a:t>
            </a:r>
            <a:endParaRPr kumimoji="1" lang="en-US" altLang="ja-JP" sz="1400" dirty="0" smtClean="0">
              <a:latin typeface="メイリオ" panose="020B0604030504040204" pitchFamily="50" charset="-128"/>
              <a:ea typeface="メイリオ" panose="020B0604030504040204" pitchFamily="50" charset="-128"/>
            </a:endParaRPr>
          </a:p>
          <a:p>
            <a:pPr marL="285750" indent="-285750">
              <a:spcBef>
                <a:spcPts val="1200"/>
              </a:spcBef>
              <a:buFont typeface="Wingdings" panose="05000000000000000000" pitchFamily="2" charset="2"/>
              <a:buChar char="u"/>
            </a:pPr>
            <a:endParaRPr kumimoji="1" lang="en-US" altLang="ja-JP" sz="1400" dirty="0" smtClean="0">
              <a:latin typeface="メイリオ" panose="020B0604030504040204" pitchFamily="50" charset="-128"/>
              <a:ea typeface="メイリオ" panose="020B0604030504040204" pitchFamily="50" charset="-128"/>
            </a:endParaRPr>
          </a:p>
          <a:p>
            <a:pPr marL="285750" indent="-285750">
              <a:spcBef>
                <a:spcPts val="1200"/>
              </a:spcBef>
              <a:buFont typeface="Wingdings" panose="05000000000000000000" pitchFamily="2" charset="2"/>
              <a:buChar char="u"/>
            </a:pPr>
            <a:endParaRPr kumimoji="1" lang="en-US" altLang="ja-JP" sz="1400" dirty="0">
              <a:latin typeface="メイリオ" panose="020B0604030504040204" pitchFamily="50" charset="-128"/>
              <a:ea typeface="メイリオ" panose="020B0604030504040204" pitchFamily="50" charset="-128"/>
            </a:endParaRPr>
          </a:p>
          <a:p>
            <a:pPr marL="285750" indent="-285750">
              <a:spcBef>
                <a:spcPts val="1200"/>
              </a:spcBef>
              <a:buFont typeface="Wingdings" panose="05000000000000000000" pitchFamily="2" charset="2"/>
              <a:buChar char="u"/>
            </a:pPr>
            <a:r>
              <a:rPr kumimoji="1" lang="ja-JP" altLang="en-US" sz="1400" dirty="0" smtClean="0">
                <a:latin typeface="メイリオ" panose="020B0604030504040204" pitchFamily="50" charset="-128"/>
                <a:ea typeface="メイリオ" panose="020B0604030504040204" pitchFamily="50" charset="-128"/>
              </a:rPr>
              <a:t>「命</a:t>
            </a:r>
            <a:r>
              <a:rPr kumimoji="1" lang="ja-JP" altLang="en-US" sz="1400" dirty="0">
                <a:latin typeface="メイリオ" panose="020B0604030504040204" pitchFamily="50" charset="-128"/>
                <a:ea typeface="メイリオ" panose="020B0604030504040204" pitchFamily="50" charset="-128"/>
              </a:rPr>
              <a:t>を守る避難行動計画（マイ・タイムライン）</a:t>
            </a:r>
            <a:r>
              <a:rPr kumimoji="1" lang="ja-JP" altLang="en-US" sz="1400" dirty="0" smtClean="0">
                <a:latin typeface="メイリオ" panose="020B0604030504040204" pitchFamily="50" charset="-128"/>
                <a:ea typeface="メイリオ" panose="020B0604030504040204" pitchFamily="50" charset="-128"/>
              </a:rPr>
              <a:t>」とは、台風の接近によって豪雨のおそれがあるときなどの「自分の逃げ方」を事前に決めておくことです。</a:t>
            </a:r>
            <a:endParaRPr kumimoji="1" lang="en-US" altLang="ja-JP" sz="1400" dirty="0" smtClean="0">
              <a:latin typeface="メイリオ" panose="020B0604030504040204" pitchFamily="50" charset="-128"/>
              <a:ea typeface="メイリオ" panose="020B0604030504040204" pitchFamily="50" charset="-128"/>
            </a:endParaRPr>
          </a:p>
          <a:p>
            <a:pPr marL="285750" indent="-285750">
              <a:spcBef>
                <a:spcPts val="1200"/>
              </a:spcBef>
              <a:buFont typeface="Wingdings" panose="05000000000000000000" pitchFamily="2" charset="2"/>
              <a:buChar char="u"/>
            </a:pPr>
            <a:r>
              <a:rPr kumimoji="1" lang="ja-JP" altLang="en-US" sz="1400" dirty="0">
                <a:latin typeface="メイリオ" panose="020B0604030504040204" pitchFamily="50" charset="-128"/>
                <a:ea typeface="メイリオ" panose="020B0604030504040204" pitchFamily="50" charset="-128"/>
              </a:rPr>
              <a:t>天神</a:t>
            </a:r>
            <a:r>
              <a:rPr kumimoji="1" lang="ja-JP" altLang="en-US" sz="1400" dirty="0" smtClean="0">
                <a:latin typeface="メイリオ" panose="020B0604030504040204" pitchFamily="50" charset="-128"/>
                <a:ea typeface="メイリオ" panose="020B0604030504040204" pitchFamily="50" charset="-128"/>
              </a:rPr>
              <a:t>川水系の河川は、水位上昇速度が速いため、急な判断を迫られることが想定されます。</a:t>
            </a:r>
            <a:endParaRPr kumimoji="1" lang="en-US" altLang="ja-JP" sz="1400" dirty="0" smtClean="0">
              <a:latin typeface="メイリオ" panose="020B0604030504040204" pitchFamily="50" charset="-128"/>
              <a:ea typeface="メイリオ" panose="020B0604030504040204" pitchFamily="50" charset="-128"/>
            </a:endParaRPr>
          </a:p>
          <a:p>
            <a:pPr marL="285750" indent="-285750">
              <a:spcBef>
                <a:spcPts val="1200"/>
              </a:spcBef>
              <a:buFont typeface="Wingdings" panose="05000000000000000000" pitchFamily="2" charset="2"/>
              <a:buChar char="u"/>
            </a:pPr>
            <a:endParaRPr kumimoji="1" lang="en-US" altLang="ja-JP" sz="1400" dirty="0">
              <a:latin typeface="メイリオ" panose="020B0604030504040204" pitchFamily="50" charset="-128"/>
              <a:ea typeface="メイリオ" panose="020B0604030504040204" pitchFamily="50" charset="-128"/>
            </a:endParaRPr>
          </a:p>
          <a:p>
            <a:pPr marL="285750" indent="-285750">
              <a:spcBef>
                <a:spcPts val="1200"/>
              </a:spcBef>
              <a:buFont typeface="Wingdings" panose="05000000000000000000" pitchFamily="2" charset="2"/>
              <a:buChar char="u"/>
            </a:pPr>
            <a:r>
              <a:rPr kumimoji="1" lang="en-US" altLang="ja-JP" sz="1400" b="1" dirty="0" smtClean="0">
                <a:solidFill>
                  <a:srgbClr val="FF0000"/>
                </a:solidFill>
                <a:latin typeface="メイリオ" panose="020B0604030504040204" pitchFamily="50" charset="-128"/>
                <a:ea typeface="メイリオ" panose="020B0604030504040204" pitchFamily="50" charset="-128"/>
              </a:rPr>
              <a:t>P1~</a:t>
            </a:r>
            <a:r>
              <a:rPr kumimoji="1" lang="ja-JP" altLang="en-US" sz="1400" b="1" dirty="0" smtClean="0">
                <a:solidFill>
                  <a:srgbClr val="FF0000"/>
                </a:solidFill>
                <a:latin typeface="メイリオ" panose="020B0604030504040204" pitchFamily="50" charset="-128"/>
                <a:ea typeface="メイリオ" panose="020B0604030504040204" pitchFamily="50" charset="-128"/>
              </a:rPr>
              <a:t>Ｐ</a:t>
            </a:r>
            <a:r>
              <a:rPr kumimoji="1" lang="en-US" altLang="ja-JP" sz="1400" b="1" dirty="0" smtClean="0">
                <a:solidFill>
                  <a:srgbClr val="FF0000"/>
                </a:solidFill>
                <a:latin typeface="メイリオ" panose="020B0604030504040204" pitchFamily="50" charset="-128"/>
                <a:ea typeface="メイリオ" panose="020B0604030504040204" pitchFamily="50" charset="-128"/>
              </a:rPr>
              <a:t>68</a:t>
            </a:r>
            <a:r>
              <a:rPr kumimoji="1" lang="ja-JP" altLang="en-US" sz="1400" b="1" dirty="0" smtClean="0">
                <a:solidFill>
                  <a:srgbClr val="FF0000"/>
                </a:solidFill>
                <a:latin typeface="メイリオ" panose="020B0604030504040204" pitchFamily="50" charset="-128"/>
                <a:ea typeface="メイリオ" panose="020B0604030504040204" pitchFamily="50" charset="-128"/>
              </a:rPr>
              <a:t>を確認し、各ページの「やってみよう」を記入し、</a:t>
            </a:r>
            <a:r>
              <a:rPr kumimoji="1" lang="en-US" altLang="ja-JP" sz="1400" b="1" dirty="0" smtClean="0">
                <a:solidFill>
                  <a:srgbClr val="FF0000"/>
                </a:solidFill>
                <a:latin typeface="メイリオ" panose="020B0604030504040204" pitchFamily="50" charset="-128"/>
                <a:ea typeface="メイリオ" panose="020B0604030504040204" pitchFamily="50" charset="-128"/>
              </a:rPr>
              <a:t>P69</a:t>
            </a:r>
            <a:r>
              <a:rPr kumimoji="1" lang="ja-JP" altLang="en-US" sz="1400" b="1" dirty="0" err="1" smtClean="0">
                <a:solidFill>
                  <a:srgbClr val="FF0000"/>
                </a:solidFill>
                <a:latin typeface="メイリオ" panose="020B0604030504040204" pitchFamily="50" charset="-128"/>
                <a:ea typeface="メイリオ" panose="020B0604030504040204" pitchFamily="50" charset="-128"/>
              </a:rPr>
              <a:t>にも</a:t>
            </a:r>
            <a:r>
              <a:rPr kumimoji="1" lang="ja-JP" altLang="en-US" sz="1400" b="1" dirty="0" smtClean="0">
                <a:solidFill>
                  <a:srgbClr val="FF0000"/>
                </a:solidFill>
                <a:latin typeface="メイリオ" panose="020B0604030504040204" pitchFamily="50" charset="-128"/>
                <a:ea typeface="メイリオ" panose="020B0604030504040204" pitchFamily="50" charset="-128"/>
              </a:rPr>
              <a:t>記入することで「マイ・タイムライン」が完成します。</a:t>
            </a:r>
            <a:endParaRPr kumimoji="1" lang="en-US" altLang="ja-JP" sz="1400" b="1" dirty="0" smtClean="0">
              <a:solidFill>
                <a:srgbClr val="FF0000"/>
              </a:solidFill>
              <a:latin typeface="メイリオ" panose="020B0604030504040204" pitchFamily="50" charset="-128"/>
              <a:ea typeface="メイリオ" panose="020B0604030504040204" pitchFamily="50" charset="-128"/>
            </a:endParaRPr>
          </a:p>
          <a:p>
            <a:pPr marL="285750" indent="-285750">
              <a:spcBef>
                <a:spcPts val="1200"/>
              </a:spcBef>
              <a:buFont typeface="Wingdings" panose="05000000000000000000" pitchFamily="2" charset="2"/>
              <a:buChar char="u"/>
            </a:pPr>
            <a:endParaRPr kumimoji="1" lang="en-US" altLang="ja-JP" sz="1400" b="1" dirty="0" smtClean="0">
              <a:solidFill>
                <a:srgbClr val="FF0000"/>
              </a:solidFill>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6" name="図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4411437" cy="6334757"/>
          </a:xfrm>
          <a:prstGeom prst="rect">
            <a:avLst/>
          </a:prstGeom>
        </p:spPr>
      </p:pic>
    </p:spTree>
    <p:extLst>
      <p:ext uri="{BB962C8B-B14F-4D97-AF65-F5344CB8AC3E}">
        <p14:creationId xmlns:p14="http://schemas.microsoft.com/office/powerpoint/2010/main" val="2467187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1533974" y="-8164"/>
            <a:ext cx="6945806" cy="4862945"/>
          </a:xfrm>
          <a:prstGeom prst="rect">
            <a:avLst/>
          </a:prstGeom>
        </p:spPr>
      </p:pic>
      <p:sp>
        <p:nvSpPr>
          <p:cNvPr id="3" name="正方形/長方形 2"/>
          <p:cNvSpPr/>
          <p:nvPr/>
        </p:nvSpPr>
        <p:spPr>
          <a:xfrm>
            <a:off x="5156886" y="25304"/>
            <a:ext cx="3220995" cy="354227"/>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吹き出し 6"/>
          <p:cNvSpPr/>
          <p:nvPr/>
        </p:nvSpPr>
        <p:spPr>
          <a:xfrm>
            <a:off x="40074" y="503223"/>
            <a:ext cx="1631582" cy="680598"/>
          </a:xfrm>
          <a:prstGeom prst="wedgeRoundRectCallout">
            <a:avLst>
              <a:gd name="adj1" fmla="val 44533"/>
              <a:gd name="adj2" fmla="val 36554"/>
              <a:gd name="adj3" fmla="val 16667"/>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メイリオ" panose="020B0604030504040204" pitchFamily="50" charset="-128"/>
                <a:ea typeface="メイリオ" panose="020B0604030504040204" pitchFamily="50" charset="-128"/>
              </a:rPr>
              <a:t>天神川水系の河川は急勾配のため、</a:t>
            </a:r>
            <a:r>
              <a:rPr kumimoji="1" lang="ja-JP" altLang="en-US" sz="1200" b="1" dirty="0" smtClean="0">
                <a:solidFill>
                  <a:srgbClr val="FF0000"/>
                </a:solidFill>
                <a:latin typeface="メイリオ" panose="020B0604030504040204" pitchFamily="50" charset="-128"/>
                <a:ea typeface="メイリオ" panose="020B0604030504040204" pitchFamily="50" charset="-128"/>
              </a:rPr>
              <a:t>水位上昇速度が速い</a:t>
            </a:r>
            <a:r>
              <a:rPr kumimoji="1" lang="ja-JP" altLang="en-US" sz="1200" dirty="0">
                <a:solidFill>
                  <a:schemeClr val="tx1"/>
                </a:solidFill>
                <a:latin typeface="メイリオ" panose="020B0604030504040204" pitchFamily="50" charset="-128"/>
                <a:ea typeface="メイリオ" panose="020B0604030504040204" pitchFamily="50" charset="-128"/>
              </a:rPr>
              <a:t>です。</a:t>
            </a:r>
          </a:p>
        </p:txBody>
      </p:sp>
      <p:sp>
        <p:nvSpPr>
          <p:cNvPr id="8" name="テキスト ボックス 7"/>
          <p:cNvSpPr txBox="1"/>
          <p:nvPr/>
        </p:nvSpPr>
        <p:spPr>
          <a:xfrm>
            <a:off x="4070318" y="1029932"/>
            <a:ext cx="723275" cy="307777"/>
          </a:xfrm>
          <a:prstGeom prst="rect">
            <a:avLst/>
          </a:prstGeom>
          <a:solidFill>
            <a:srgbClr val="FFFF00"/>
          </a:solidFill>
          <a:ln>
            <a:solidFill>
              <a:srgbClr val="FF0000"/>
            </a:solidFill>
          </a:ln>
        </p:spPr>
        <p:txBody>
          <a:bodyPr wrap="none" rtlCol="0">
            <a:spAutoFit/>
          </a:bodyPr>
          <a:lstStyle/>
          <a:p>
            <a:r>
              <a:rPr kumimoji="1" lang="ja-JP" altLang="en-US" sz="1400" dirty="0" smtClean="0">
                <a:solidFill>
                  <a:srgbClr val="FF0000"/>
                </a:solidFill>
              </a:rPr>
              <a:t>急勾配</a:t>
            </a:r>
            <a:endParaRPr kumimoji="1" lang="ja-JP" altLang="en-US" sz="1400" dirty="0">
              <a:solidFill>
                <a:srgbClr val="FF0000"/>
              </a:solidFill>
            </a:endParaRPr>
          </a:p>
        </p:txBody>
      </p:sp>
      <p:cxnSp>
        <p:nvCxnSpPr>
          <p:cNvPr id="10" name="直線矢印コネクタ 9"/>
          <p:cNvCxnSpPr>
            <a:stCxn id="7" idx="3"/>
            <a:endCxn id="8" idx="1"/>
          </p:cNvCxnSpPr>
          <p:nvPr/>
        </p:nvCxnSpPr>
        <p:spPr>
          <a:xfrm>
            <a:off x="1671656" y="843522"/>
            <a:ext cx="2398662" cy="3402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円/楕円 12"/>
          <p:cNvSpPr/>
          <p:nvPr/>
        </p:nvSpPr>
        <p:spPr>
          <a:xfrm>
            <a:off x="2788609" y="1244721"/>
            <a:ext cx="391197" cy="329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吹き出し 13"/>
          <p:cNvSpPr/>
          <p:nvPr/>
        </p:nvSpPr>
        <p:spPr>
          <a:xfrm>
            <a:off x="40074" y="1300869"/>
            <a:ext cx="1631582" cy="876247"/>
          </a:xfrm>
          <a:prstGeom prst="wedgeRoundRectCallout">
            <a:avLst>
              <a:gd name="adj1" fmla="val 44533"/>
              <a:gd name="adj2" fmla="val 36554"/>
              <a:gd name="adj3" fmla="val 16667"/>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メイリオ" panose="020B0604030504040204" pitchFamily="50" charset="-128"/>
                <a:ea typeface="メイリオ" panose="020B0604030504040204" pitchFamily="50" charset="-128"/>
              </a:rPr>
              <a:t>倉吉市の市街地は</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r>
              <a:rPr kumimoji="1" lang="ja-JP" altLang="en-US" sz="1200" dirty="0" smtClean="0">
                <a:solidFill>
                  <a:schemeClr val="tx1"/>
                </a:solidFill>
                <a:latin typeface="メイリオ" panose="020B0604030504040204" pitchFamily="50" charset="-128"/>
                <a:ea typeface="メイリオ" panose="020B0604030504040204" pitchFamily="50" charset="-128"/>
              </a:rPr>
              <a:t>河川の合流点付近にあるため、</a:t>
            </a:r>
            <a:r>
              <a:rPr kumimoji="1" lang="ja-JP" altLang="en-US" sz="1200" b="1" dirty="0" smtClean="0">
                <a:solidFill>
                  <a:srgbClr val="FF0000"/>
                </a:solidFill>
                <a:latin typeface="メイリオ" panose="020B0604030504040204" pitchFamily="50" charset="-128"/>
                <a:ea typeface="メイリオ" panose="020B0604030504040204" pitchFamily="50" charset="-128"/>
              </a:rPr>
              <a:t>水害危険度が高い</a:t>
            </a:r>
            <a:r>
              <a:rPr kumimoji="1" lang="ja-JP" altLang="en-US" sz="1200" dirty="0" smtClean="0">
                <a:solidFill>
                  <a:schemeClr val="tx1"/>
                </a:solidFill>
                <a:latin typeface="メイリオ" panose="020B0604030504040204" pitchFamily="50" charset="-128"/>
                <a:ea typeface="メイリオ" panose="020B0604030504040204" pitchFamily="50" charset="-128"/>
              </a:rPr>
              <a:t>です。</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cxnSp>
        <p:nvCxnSpPr>
          <p:cNvPr id="15" name="直線矢印コネクタ 14"/>
          <p:cNvCxnSpPr>
            <a:stCxn id="14" idx="3"/>
            <a:endCxn id="13" idx="3"/>
          </p:cNvCxnSpPr>
          <p:nvPr/>
        </p:nvCxnSpPr>
        <p:spPr>
          <a:xfrm flipV="1">
            <a:off x="1671656" y="1525979"/>
            <a:ext cx="1174242" cy="2130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円/楕円 17"/>
          <p:cNvSpPr/>
          <p:nvPr/>
        </p:nvSpPr>
        <p:spPr>
          <a:xfrm>
            <a:off x="4040758" y="2294164"/>
            <a:ext cx="391197" cy="329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吹き出し 18"/>
          <p:cNvSpPr/>
          <p:nvPr/>
        </p:nvSpPr>
        <p:spPr>
          <a:xfrm>
            <a:off x="40074" y="2303021"/>
            <a:ext cx="1631582" cy="1010547"/>
          </a:xfrm>
          <a:prstGeom prst="wedgeRoundRectCallout">
            <a:avLst>
              <a:gd name="adj1" fmla="val 44533"/>
              <a:gd name="adj2" fmla="val 36554"/>
              <a:gd name="adj3" fmla="val 16667"/>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メイリオ" panose="020B0604030504040204" pitchFamily="50" charset="-128"/>
                <a:ea typeface="メイリオ" panose="020B0604030504040204" pitchFamily="50" charset="-128"/>
              </a:rPr>
              <a:t>洪水時の河川水位は周辺の地盤より高いため、</a:t>
            </a:r>
            <a:r>
              <a:rPr kumimoji="1" lang="ja-JP" altLang="en-US" sz="1200" b="1" dirty="0" smtClean="0">
                <a:solidFill>
                  <a:srgbClr val="FF0000"/>
                </a:solidFill>
                <a:latin typeface="メイリオ" panose="020B0604030504040204" pitchFamily="50" charset="-128"/>
                <a:ea typeface="メイリオ" panose="020B0604030504040204" pitchFamily="50" charset="-128"/>
              </a:rPr>
              <a:t>広範囲の氾濫の可能性が高い</a:t>
            </a:r>
            <a:r>
              <a:rPr kumimoji="1" lang="ja-JP" altLang="en-US" sz="1200" dirty="0">
                <a:solidFill>
                  <a:schemeClr val="tx1"/>
                </a:solidFill>
                <a:latin typeface="メイリオ" panose="020B0604030504040204" pitchFamily="50" charset="-128"/>
                <a:ea typeface="メイリオ" panose="020B0604030504040204" pitchFamily="50" charset="-128"/>
              </a:rPr>
              <a:t>です。</a:t>
            </a:r>
          </a:p>
        </p:txBody>
      </p:sp>
      <p:cxnSp>
        <p:nvCxnSpPr>
          <p:cNvPr id="20" name="直線矢印コネクタ 19"/>
          <p:cNvCxnSpPr>
            <a:stCxn id="19" idx="3"/>
            <a:endCxn id="18" idx="2"/>
          </p:cNvCxnSpPr>
          <p:nvPr/>
        </p:nvCxnSpPr>
        <p:spPr>
          <a:xfrm flipV="1">
            <a:off x="1671656" y="2458921"/>
            <a:ext cx="2369102" cy="3493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角丸四角形吹き出し 22"/>
          <p:cNvSpPr/>
          <p:nvPr/>
        </p:nvSpPr>
        <p:spPr>
          <a:xfrm>
            <a:off x="53619" y="4926813"/>
            <a:ext cx="5641011" cy="876247"/>
          </a:xfrm>
          <a:prstGeom prst="wedgeRoundRectCallout">
            <a:avLst>
              <a:gd name="adj1" fmla="val 44533"/>
              <a:gd name="adj2" fmla="val 36554"/>
              <a:gd name="adj3" fmla="val 16667"/>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600"/>
              </a:spcBef>
              <a:buFont typeface="Wingdings" panose="05000000000000000000" pitchFamily="2" charset="2"/>
              <a:buChar char="u"/>
            </a:pPr>
            <a:r>
              <a:rPr kumimoji="1" lang="ja-JP" altLang="en-US" sz="1200" b="1" dirty="0" smtClean="0">
                <a:solidFill>
                  <a:schemeClr val="tx1"/>
                </a:solidFill>
                <a:latin typeface="メイリオ" panose="020B0604030504040204" pitchFamily="50" charset="-128"/>
                <a:ea typeface="メイリオ" panose="020B0604030504040204" pitchFamily="50" charset="-128"/>
              </a:rPr>
              <a:t>令和元年台風</a:t>
            </a:r>
            <a:r>
              <a:rPr kumimoji="1" lang="en-US" altLang="ja-JP" sz="1200" b="1" dirty="0" smtClean="0">
                <a:solidFill>
                  <a:schemeClr val="tx1"/>
                </a:solidFill>
                <a:latin typeface="メイリオ" panose="020B0604030504040204" pitchFamily="50" charset="-128"/>
                <a:ea typeface="メイリオ" panose="020B0604030504040204" pitchFamily="50" charset="-128"/>
              </a:rPr>
              <a:t>19</a:t>
            </a:r>
            <a:r>
              <a:rPr kumimoji="1" lang="ja-JP" altLang="en-US" sz="1200" b="1" dirty="0" smtClean="0">
                <a:solidFill>
                  <a:schemeClr val="tx1"/>
                </a:solidFill>
                <a:latin typeface="メイリオ" panose="020B0604030504040204" pitchFamily="50" charset="-128"/>
                <a:ea typeface="メイリオ" panose="020B0604030504040204" pitchFamily="50" charset="-128"/>
              </a:rPr>
              <a:t>号</a:t>
            </a:r>
            <a:r>
              <a:rPr kumimoji="1" lang="ja-JP" altLang="en-US" sz="1200" dirty="0" smtClean="0">
                <a:solidFill>
                  <a:schemeClr val="tx1"/>
                </a:solidFill>
                <a:latin typeface="メイリオ" panose="020B0604030504040204" pitchFamily="50" charset="-128"/>
                <a:ea typeface="メイリオ" panose="020B0604030504040204" pitchFamily="50" charset="-128"/>
              </a:rPr>
              <a:t>では多くの</a:t>
            </a:r>
            <a:r>
              <a:rPr kumimoji="1" lang="ja-JP" altLang="en-US" sz="1200" b="1" dirty="0">
                <a:solidFill>
                  <a:srgbClr val="FF0000"/>
                </a:solidFill>
                <a:latin typeface="メイリオ" panose="020B0604030504040204" pitchFamily="50" charset="-128"/>
                <a:ea typeface="メイリオ" panose="020B0604030504040204" pitchFamily="50" charset="-128"/>
              </a:rPr>
              <a:t>河川の合</a:t>
            </a:r>
            <a:r>
              <a:rPr kumimoji="1" lang="ja-JP" altLang="en-US" sz="1200" b="1" dirty="0" smtClean="0">
                <a:solidFill>
                  <a:srgbClr val="FF0000"/>
                </a:solidFill>
                <a:latin typeface="メイリオ" panose="020B0604030504040204" pitchFamily="50" charset="-128"/>
                <a:ea typeface="メイリオ" panose="020B0604030504040204" pitchFamily="50" charset="-128"/>
              </a:rPr>
              <a:t>流点で被害が発生</a:t>
            </a:r>
            <a:r>
              <a:rPr kumimoji="1" lang="ja-JP" altLang="en-US" sz="1200" dirty="0">
                <a:solidFill>
                  <a:schemeClr val="tx1"/>
                </a:solidFill>
                <a:latin typeface="メイリオ" panose="020B0604030504040204" pitchFamily="50" charset="-128"/>
                <a:ea typeface="メイリオ" panose="020B0604030504040204" pitchFamily="50" charset="-128"/>
              </a:rPr>
              <a:t>しました。</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171450" indent="-171450">
              <a:spcBef>
                <a:spcPts val="600"/>
              </a:spcBef>
              <a:buFont typeface="Wingdings" panose="05000000000000000000" pitchFamily="2" charset="2"/>
              <a:buChar char="u"/>
            </a:pPr>
            <a:r>
              <a:rPr kumimoji="1" lang="ja-JP" altLang="en-US" sz="1200" b="1" dirty="0" smtClean="0">
                <a:solidFill>
                  <a:schemeClr val="tx1"/>
                </a:solidFill>
                <a:latin typeface="メイリオ" panose="020B0604030504040204" pitchFamily="50" charset="-128"/>
                <a:ea typeface="メイリオ" panose="020B0604030504040204" pitchFamily="50" charset="-128"/>
              </a:rPr>
              <a:t>平成</a:t>
            </a:r>
            <a:r>
              <a:rPr kumimoji="1" lang="en-US" altLang="ja-JP" sz="1200" b="1" dirty="0" smtClean="0">
                <a:solidFill>
                  <a:schemeClr val="tx1"/>
                </a:solidFill>
                <a:latin typeface="メイリオ" panose="020B0604030504040204" pitchFamily="50" charset="-128"/>
                <a:ea typeface="メイリオ" panose="020B0604030504040204" pitchFamily="50" charset="-128"/>
              </a:rPr>
              <a:t>30</a:t>
            </a:r>
            <a:r>
              <a:rPr kumimoji="1" lang="ja-JP" altLang="en-US" sz="1200" b="1" dirty="0" smtClean="0">
                <a:solidFill>
                  <a:schemeClr val="tx1"/>
                </a:solidFill>
                <a:latin typeface="メイリオ" panose="020B0604030504040204" pitchFamily="50" charset="-128"/>
                <a:ea typeface="メイリオ" panose="020B0604030504040204" pitchFamily="50" charset="-128"/>
              </a:rPr>
              <a:t>年７月豪雨の岡山県真備町</a:t>
            </a:r>
            <a:r>
              <a:rPr kumimoji="1" lang="ja-JP" altLang="en-US" sz="1200" dirty="0" smtClean="0">
                <a:solidFill>
                  <a:schemeClr val="tx1"/>
                </a:solidFill>
                <a:latin typeface="メイリオ" panose="020B0604030504040204" pitchFamily="50" charset="-128"/>
                <a:ea typeface="メイリオ" panose="020B0604030504040204" pitchFamily="50" charset="-128"/>
              </a:rPr>
              <a:t>でも</a:t>
            </a:r>
            <a:r>
              <a:rPr kumimoji="1" lang="ja-JP" altLang="en-US" sz="1200" b="1" dirty="0">
                <a:solidFill>
                  <a:srgbClr val="FF0000"/>
                </a:solidFill>
                <a:latin typeface="メイリオ" panose="020B0604030504040204" pitchFamily="50" charset="-128"/>
                <a:ea typeface="メイリオ" panose="020B0604030504040204" pitchFamily="50" charset="-128"/>
              </a:rPr>
              <a:t>河川の合流点で被害が</a:t>
            </a:r>
            <a:r>
              <a:rPr kumimoji="1" lang="ja-JP" altLang="en-US" sz="1200" b="1" dirty="0" smtClean="0">
                <a:solidFill>
                  <a:srgbClr val="FF0000"/>
                </a:solidFill>
                <a:latin typeface="メイリオ" panose="020B0604030504040204" pitchFamily="50" charset="-128"/>
                <a:ea typeface="メイリオ" panose="020B0604030504040204" pitchFamily="50" charset="-128"/>
              </a:rPr>
              <a:t>発生</a:t>
            </a:r>
            <a:r>
              <a:rPr kumimoji="1" lang="ja-JP" altLang="en-US" sz="1200" dirty="0">
                <a:solidFill>
                  <a:schemeClr val="tx1"/>
                </a:solidFill>
                <a:latin typeface="メイリオ" panose="020B0604030504040204" pitchFamily="50" charset="-128"/>
                <a:ea typeface="メイリオ" panose="020B0604030504040204" pitchFamily="50" charset="-128"/>
              </a:rPr>
              <a:t>しました。</a:t>
            </a:r>
            <a:endParaRPr kumimoji="1" lang="en-US" altLang="ja-JP" sz="1200" b="1" dirty="0">
              <a:solidFill>
                <a:srgbClr val="FF0000"/>
              </a:solidFill>
              <a:latin typeface="メイリオ" panose="020B0604030504040204" pitchFamily="50" charset="-128"/>
              <a:ea typeface="メイリオ" panose="020B0604030504040204" pitchFamily="50" charset="-128"/>
            </a:endParaRPr>
          </a:p>
          <a:p>
            <a:pPr marL="171450" indent="-171450">
              <a:spcBef>
                <a:spcPts val="600"/>
              </a:spcBef>
              <a:buFont typeface="Wingdings" panose="05000000000000000000" pitchFamily="2" charset="2"/>
              <a:buChar char="u"/>
            </a:pPr>
            <a:r>
              <a:rPr kumimoji="1" lang="ja-JP" altLang="en-US" sz="1200" dirty="0" smtClean="0">
                <a:solidFill>
                  <a:schemeClr val="tx1"/>
                </a:solidFill>
                <a:latin typeface="メイリオ" panose="020B0604030504040204" pitchFamily="50" charset="-128"/>
                <a:ea typeface="メイリオ" panose="020B0604030504040204" pitchFamily="50" charset="-128"/>
              </a:rPr>
              <a:t>実際の被害範囲は、</a:t>
            </a:r>
            <a:r>
              <a:rPr kumimoji="1" lang="ja-JP" altLang="en-US" sz="1200" b="1" dirty="0" smtClean="0">
                <a:solidFill>
                  <a:srgbClr val="FF0000"/>
                </a:solidFill>
                <a:latin typeface="メイリオ" panose="020B0604030504040204" pitchFamily="50" charset="-128"/>
                <a:ea typeface="メイリオ" panose="020B0604030504040204" pitchFamily="50" charset="-128"/>
              </a:rPr>
              <a:t>ハザードマップとほぼ一致</a:t>
            </a:r>
            <a:r>
              <a:rPr kumimoji="1" lang="ja-JP" altLang="en-US" sz="1200" dirty="0" smtClean="0">
                <a:solidFill>
                  <a:schemeClr val="tx1"/>
                </a:solidFill>
                <a:latin typeface="メイリオ" panose="020B0604030504040204" pitchFamily="50" charset="-128"/>
                <a:ea typeface="メイリオ" panose="020B0604030504040204" pitchFamily="50" charset="-128"/>
              </a:rPr>
              <a:t>していました</a:t>
            </a:r>
            <a:r>
              <a:rPr kumimoji="1" lang="ja-JP" altLang="en-US" sz="1200" dirty="0">
                <a:solidFill>
                  <a:schemeClr val="tx1"/>
                </a:solidFill>
                <a:latin typeface="メイリオ" panose="020B0604030504040204" pitchFamily="50" charset="-128"/>
                <a:ea typeface="メイリオ" panose="020B0604030504040204" pitchFamily="50" charset="-128"/>
              </a:rPr>
              <a:t>。</a:t>
            </a:r>
            <a:endParaRPr kumimoji="1" lang="ja-JP" altLang="en-US" sz="1200" b="1" dirty="0">
              <a:solidFill>
                <a:srgbClr val="FF0000"/>
              </a:solidFill>
              <a:latin typeface="メイリオ" panose="020B0604030504040204" pitchFamily="50" charset="-128"/>
              <a:ea typeface="メイリオ" panose="020B0604030504040204" pitchFamily="50" charset="-128"/>
            </a:endParaRPr>
          </a:p>
        </p:txBody>
      </p:sp>
      <p:sp>
        <p:nvSpPr>
          <p:cNvPr id="24" name="正方形/長方形 23"/>
          <p:cNvSpPr/>
          <p:nvPr/>
        </p:nvSpPr>
        <p:spPr>
          <a:xfrm>
            <a:off x="1700818" y="3073399"/>
            <a:ext cx="3271232" cy="1598140"/>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8" name="直線矢印コネクタ 27"/>
          <p:cNvCxnSpPr/>
          <p:nvPr/>
        </p:nvCxnSpPr>
        <p:spPr>
          <a:xfrm flipV="1">
            <a:off x="3356919" y="4679091"/>
            <a:ext cx="0" cy="2410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下矢印 30"/>
          <p:cNvSpPr/>
          <p:nvPr/>
        </p:nvSpPr>
        <p:spPr>
          <a:xfrm>
            <a:off x="2258777" y="5749815"/>
            <a:ext cx="529832" cy="284702"/>
          </a:xfrm>
          <a:prstGeom prst="downArrow">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吹き出し 31"/>
          <p:cNvSpPr/>
          <p:nvPr/>
        </p:nvSpPr>
        <p:spPr>
          <a:xfrm>
            <a:off x="53618" y="6073020"/>
            <a:ext cx="9787624" cy="445214"/>
          </a:xfrm>
          <a:prstGeom prst="wedgeRoundRectCallout">
            <a:avLst>
              <a:gd name="adj1" fmla="val 44533"/>
              <a:gd name="adj2" fmla="val 36554"/>
              <a:gd name="adj3" fmla="val 16667"/>
            </a:avLst>
          </a:prstGeom>
          <a:solidFill>
            <a:srgbClr val="FFCCF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600" b="1" dirty="0" smtClean="0">
                <a:solidFill>
                  <a:srgbClr val="FF0000"/>
                </a:solidFill>
                <a:latin typeface="メイリオ" panose="020B0604030504040204" pitchFamily="50" charset="-128"/>
                <a:ea typeface="メイリオ" panose="020B0604030504040204" pitchFamily="50" charset="-128"/>
              </a:rPr>
              <a:t>倉吉市の市街地は河川の合流点付近に位置し、水位上昇の速度も速いため、水害の危険性が高い！</a:t>
            </a:r>
            <a:endParaRPr kumimoji="1" lang="ja-JP" altLang="en-US" sz="1600" b="1" dirty="0">
              <a:solidFill>
                <a:srgbClr val="FF0000"/>
              </a:solidFill>
              <a:latin typeface="メイリオ" panose="020B0604030504040204" pitchFamily="50" charset="-128"/>
              <a:ea typeface="メイリオ" panose="020B0604030504040204" pitchFamily="50" charset="-128"/>
            </a:endParaRPr>
          </a:p>
        </p:txBody>
      </p:sp>
      <p:sp>
        <p:nvSpPr>
          <p:cNvPr id="35" name="正方形/長方形 34"/>
          <p:cNvSpPr/>
          <p:nvPr/>
        </p:nvSpPr>
        <p:spPr>
          <a:xfrm>
            <a:off x="5142765" y="618059"/>
            <a:ext cx="3200390" cy="2778284"/>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角丸四角形吹き出し 32"/>
          <p:cNvSpPr/>
          <p:nvPr/>
        </p:nvSpPr>
        <p:spPr>
          <a:xfrm>
            <a:off x="8195082" y="1568511"/>
            <a:ext cx="1646160" cy="782163"/>
          </a:xfrm>
          <a:prstGeom prst="wedgeRoundRectCallout">
            <a:avLst>
              <a:gd name="adj1" fmla="val 44533"/>
              <a:gd name="adj2" fmla="val 36554"/>
              <a:gd name="adj3" fmla="val 16667"/>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メイリオ" panose="020B0604030504040204" pitchFamily="50" charset="-128"/>
                <a:ea typeface="メイリオ" panose="020B0604030504040204" pitchFamily="50" charset="-128"/>
              </a:rPr>
              <a:t>昭和９年の室戸台風</a:t>
            </a:r>
            <a:endParaRPr kumimoji="1" lang="en-US" altLang="ja-JP" sz="1050" dirty="0" smtClean="0">
              <a:solidFill>
                <a:schemeClr val="tx1"/>
              </a:solidFill>
              <a:latin typeface="メイリオ" panose="020B0604030504040204" pitchFamily="50" charset="-128"/>
              <a:ea typeface="メイリオ" panose="020B0604030504040204" pitchFamily="50" charset="-128"/>
            </a:endParaRPr>
          </a:p>
          <a:p>
            <a:r>
              <a:rPr kumimoji="1" lang="ja-JP" altLang="en-US" sz="1050" dirty="0" smtClean="0">
                <a:solidFill>
                  <a:schemeClr val="tx1"/>
                </a:solidFill>
                <a:latin typeface="メイリオ" panose="020B0604030504040204" pitchFamily="50" charset="-128"/>
                <a:ea typeface="メイリオ" panose="020B0604030504040204" pitchFamily="50" charset="-128"/>
              </a:rPr>
              <a:t>昭和</a:t>
            </a:r>
            <a:r>
              <a:rPr kumimoji="1" lang="en-US" altLang="ja-JP" sz="1050" dirty="0" smtClean="0">
                <a:solidFill>
                  <a:schemeClr val="tx1"/>
                </a:solidFill>
                <a:latin typeface="メイリオ" panose="020B0604030504040204" pitchFamily="50" charset="-128"/>
                <a:ea typeface="メイリオ" panose="020B0604030504040204" pitchFamily="50" charset="-128"/>
              </a:rPr>
              <a:t>34</a:t>
            </a:r>
            <a:r>
              <a:rPr kumimoji="1" lang="ja-JP" altLang="en-US" sz="1050" dirty="0" smtClean="0">
                <a:solidFill>
                  <a:schemeClr val="tx1"/>
                </a:solidFill>
                <a:latin typeface="メイリオ" panose="020B0604030504040204" pitchFamily="50" charset="-128"/>
                <a:ea typeface="メイリオ" panose="020B0604030504040204" pitchFamily="50" charset="-128"/>
              </a:rPr>
              <a:t>年の伊勢湾台風</a:t>
            </a:r>
            <a:endParaRPr kumimoji="1" lang="en-US" altLang="ja-JP" sz="1050" dirty="0" smtClean="0">
              <a:solidFill>
                <a:schemeClr val="tx1"/>
              </a:solidFill>
              <a:latin typeface="メイリオ" panose="020B0604030504040204" pitchFamily="50" charset="-128"/>
              <a:ea typeface="メイリオ" panose="020B0604030504040204" pitchFamily="50" charset="-128"/>
            </a:endParaRPr>
          </a:p>
          <a:p>
            <a:r>
              <a:rPr kumimoji="1" lang="ja-JP" altLang="en-US" sz="1050" dirty="0" smtClean="0">
                <a:solidFill>
                  <a:schemeClr val="tx1"/>
                </a:solidFill>
                <a:latin typeface="メイリオ" panose="020B0604030504040204" pitchFamily="50" charset="-128"/>
                <a:ea typeface="メイリオ" panose="020B0604030504040204" pitchFamily="50" charset="-128"/>
              </a:rPr>
              <a:t>により、天神川でも</a:t>
            </a:r>
            <a:endParaRPr kumimoji="1" lang="en-US" altLang="ja-JP" sz="1050" dirty="0" smtClean="0">
              <a:solidFill>
                <a:schemeClr val="tx1"/>
              </a:solidFill>
              <a:latin typeface="メイリオ" panose="020B0604030504040204" pitchFamily="50" charset="-128"/>
              <a:ea typeface="メイリオ" panose="020B0604030504040204" pitchFamily="50" charset="-128"/>
            </a:endParaRPr>
          </a:p>
          <a:p>
            <a:r>
              <a:rPr kumimoji="1" lang="ja-JP" altLang="en-US" sz="1050" dirty="0" smtClean="0">
                <a:solidFill>
                  <a:schemeClr val="tx1"/>
                </a:solidFill>
                <a:latin typeface="メイリオ" panose="020B0604030504040204" pitchFamily="50" charset="-128"/>
                <a:ea typeface="メイリオ" panose="020B0604030504040204" pitchFamily="50" charset="-128"/>
              </a:rPr>
              <a:t>水害が発生しています。</a:t>
            </a: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sp>
        <p:nvSpPr>
          <p:cNvPr id="36" name="角丸四角形吹き出し 35"/>
          <p:cNvSpPr/>
          <p:nvPr/>
        </p:nvSpPr>
        <p:spPr>
          <a:xfrm>
            <a:off x="6074875" y="4926813"/>
            <a:ext cx="3766367" cy="876247"/>
          </a:xfrm>
          <a:prstGeom prst="wedgeRoundRectCallout">
            <a:avLst>
              <a:gd name="adj1" fmla="val 44533"/>
              <a:gd name="adj2" fmla="val 36554"/>
              <a:gd name="adj3" fmla="val 16667"/>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600"/>
              </a:spcBef>
              <a:buFont typeface="Wingdings" panose="05000000000000000000" pitchFamily="2" charset="2"/>
              <a:buChar char="u"/>
            </a:pPr>
            <a:r>
              <a:rPr kumimoji="1" lang="ja-JP" altLang="en-US" sz="1200" dirty="0" smtClean="0">
                <a:solidFill>
                  <a:schemeClr val="tx1"/>
                </a:solidFill>
                <a:latin typeface="メイリオ" panose="020B0604030504040204" pitchFamily="50" charset="-128"/>
                <a:ea typeface="メイリオ" panose="020B0604030504040204" pitchFamily="50" charset="-128"/>
              </a:rPr>
              <a:t>平成</a:t>
            </a:r>
            <a:r>
              <a:rPr kumimoji="1" lang="en-US" altLang="ja-JP" sz="1200" dirty="0" smtClean="0">
                <a:solidFill>
                  <a:schemeClr val="tx1"/>
                </a:solidFill>
                <a:latin typeface="メイリオ" panose="020B0604030504040204" pitchFamily="50" charset="-128"/>
                <a:ea typeface="メイリオ" panose="020B0604030504040204" pitchFamily="50" charset="-128"/>
              </a:rPr>
              <a:t>10</a:t>
            </a:r>
            <a:r>
              <a:rPr kumimoji="1" lang="ja-JP" altLang="en-US" sz="1200" dirty="0" smtClean="0">
                <a:solidFill>
                  <a:schemeClr val="tx1"/>
                </a:solidFill>
                <a:latin typeface="メイリオ" panose="020B0604030504040204" pitchFamily="50" charset="-128"/>
                <a:ea typeface="メイリオ" panose="020B0604030504040204" pitchFamily="50" charset="-128"/>
              </a:rPr>
              <a:t>年台風</a:t>
            </a:r>
            <a:r>
              <a:rPr kumimoji="1" lang="en-US" altLang="ja-JP" sz="1200" dirty="0" smtClean="0">
                <a:solidFill>
                  <a:schemeClr val="tx1"/>
                </a:solidFill>
                <a:latin typeface="メイリオ" panose="020B0604030504040204" pitchFamily="50" charset="-128"/>
                <a:ea typeface="メイリオ" panose="020B0604030504040204" pitchFamily="50" charset="-128"/>
              </a:rPr>
              <a:t>10</a:t>
            </a:r>
            <a:r>
              <a:rPr kumimoji="1" lang="ja-JP" altLang="en-US" sz="1200" dirty="0" smtClean="0">
                <a:solidFill>
                  <a:schemeClr val="tx1"/>
                </a:solidFill>
                <a:latin typeface="メイリオ" panose="020B0604030504040204" pitchFamily="50" charset="-128"/>
                <a:ea typeface="メイリオ" panose="020B0604030504040204" pitchFamily="50" charset="-128"/>
              </a:rPr>
              <a:t>号では、</a:t>
            </a:r>
            <a:r>
              <a:rPr kumimoji="1" lang="ja-JP" altLang="en-US" sz="1200" b="1" dirty="0" smtClean="0">
                <a:solidFill>
                  <a:srgbClr val="FF0000"/>
                </a:solidFill>
                <a:latin typeface="メイリオ" panose="020B0604030504040204" pitchFamily="50" charset="-128"/>
                <a:ea typeface="メイリオ" panose="020B0604030504040204" pitchFamily="50" charset="-128"/>
              </a:rPr>
              <a:t>３時間で約</a:t>
            </a:r>
            <a:r>
              <a:rPr kumimoji="1" lang="en-US" altLang="ja-JP" sz="1200" b="1" dirty="0" smtClean="0">
                <a:solidFill>
                  <a:srgbClr val="FF0000"/>
                </a:solidFill>
                <a:latin typeface="メイリオ" panose="020B0604030504040204" pitchFamily="50" charset="-128"/>
                <a:ea typeface="メイリオ" panose="020B0604030504040204" pitchFamily="50" charset="-128"/>
              </a:rPr>
              <a:t>3.2m</a:t>
            </a:r>
            <a:r>
              <a:rPr kumimoji="1" lang="ja-JP" altLang="en-US" sz="1200" b="1" dirty="0" smtClean="0">
                <a:solidFill>
                  <a:srgbClr val="FF0000"/>
                </a:solidFill>
                <a:latin typeface="メイリオ" panose="020B0604030504040204" pitchFamily="50" charset="-128"/>
                <a:ea typeface="メイリオ" panose="020B0604030504040204" pitchFamily="50" charset="-128"/>
              </a:rPr>
              <a:t>の水位が上昇</a:t>
            </a:r>
            <a:r>
              <a:rPr kumimoji="1" lang="ja-JP" altLang="en-US" sz="1200" dirty="0" smtClean="0">
                <a:solidFill>
                  <a:schemeClr val="tx1"/>
                </a:solidFill>
                <a:latin typeface="メイリオ" panose="020B0604030504040204" pitchFamily="50" charset="-128"/>
                <a:ea typeface="メイリオ" panose="020B0604030504040204" pitchFamily="50" charset="-128"/>
              </a:rPr>
              <a:t>したように、豪雨時には“あっという間”に危険になることを知っておきましょう。</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cxnSp>
        <p:nvCxnSpPr>
          <p:cNvPr id="37" name="直線矢印コネクタ 36"/>
          <p:cNvCxnSpPr/>
          <p:nvPr/>
        </p:nvCxnSpPr>
        <p:spPr>
          <a:xfrm flipH="1" flipV="1">
            <a:off x="7812526" y="4438089"/>
            <a:ext cx="797" cy="4887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円/楕円 37"/>
          <p:cNvSpPr/>
          <p:nvPr/>
        </p:nvSpPr>
        <p:spPr>
          <a:xfrm>
            <a:off x="7149615" y="4022566"/>
            <a:ext cx="1193540" cy="4155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下矢印 40"/>
          <p:cNvSpPr/>
          <p:nvPr/>
        </p:nvSpPr>
        <p:spPr>
          <a:xfrm>
            <a:off x="7813323" y="5743225"/>
            <a:ext cx="529832" cy="284702"/>
          </a:xfrm>
          <a:prstGeom prst="downArrow">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8398131" y="57776"/>
            <a:ext cx="1415772" cy="584775"/>
          </a:xfrm>
          <a:prstGeom prst="rect">
            <a:avLst/>
          </a:prstGeom>
          <a:noFill/>
        </p:spPr>
        <p:txBody>
          <a:bodyPr wrap="none" rtlCol="0">
            <a:spAutoFit/>
          </a:bodyPr>
          <a:lstStyle/>
          <a:p>
            <a:r>
              <a:rPr kumimoji="1" lang="ja-JP" altLang="en-US" sz="1600" b="1" dirty="0" smtClean="0">
                <a:solidFill>
                  <a:srgbClr val="FF0000"/>
                </a:solidFill>
                <a:latin typeface="メイリオ" panose="020B0604030504040204" pitchFamily="50" charset="-128"/>
                <a:ea typeface="メイリオ" panose="020B0604030504040204" pitchFamily="50" charset="-128"/>
              </a:rPr>
              <a:t>☚この頁の</a:t>
            </a:r>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a:p>
            <a:r>
              <a:rPr kumimoji="1" lang="ja-JP" altLang="en-US" sz="1600" b="1" dirty="0">
                <a:solidFill>
                  <a:srgbClr val="FF0000"/>
                </a:solidFill>
                <a:latin typeface="メイリオ" panose="020B0604030504040204" pitchFamily="50" charset="-128"/>
                <a:ea typeface="メイリオ" panose="020B0604030504040204" pitchFamily="50" charset="-128"/>
              </a:rPr>
              <a:t>　</a:t>
            </a:r>
            <a:r>
              <a:rPr kumimoji="1" lang="ja-JP" altLang="en-US" sz="1600" b="1" dirty="0" smtClean="0">
                <a:solidFill>
                  <a:srgbClr val="FF0000"/>
                </a:solidFill>
                <a:latin typeface="メイリオ" panose="020B0604030504040204" pitchFamily="50" charset="-128"/>
                <a:ea typeface="メイリオ" panose="020B0604030504040204" pitchFamily="50" charset="-128"/>
              </a:rPr>
              <a:t>ポイント　</a:t>
            </a:r>
            <a:endParaRPr kumimoji="1" lang="ja-JP" altLang="en-US" sz="1600" b="1" dirty="0">
              <a:solidFill>
                <a:srgbClr val="FF0000"/>
              </a:solidFill>
              <a:latin typeface="メイリオ" panose="020B0604030504040204" pitchFamily="50" charset="-128"/>
              <a:ea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4103512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877</TotalTime>
  <Words>2609</Words>
  <Application>Microsoft Office PowerPoint</Application>
  <PresentationFormat>A4 210 x 297 mm</PresentationFormat>
  <Paragraphs>299</Paragraphs>
  <Slides>28</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28</vt:i4>
      </vt:variant>
    </vt:vector>
  </HeadingPairs>
  <TitlesOfParts>
    <vt:vector size="35" baseType="lpstr">
      <vt:lpstr>HGP創英角ﾎﾟｯﾌﾟ体</vt:lpstr>
      <vt:lpstr>ＭＳ Ｐゴシック</vt:lpstr>
      <vt:lpstr>メイリオ</vt:lpstr>
      <vt:lpstr>Calibri</vt:lpstr>
      <vt:lpstr>Calibri Light</vt:lpstr>
      <vt:lpstr>Wingdings</vt:lpstr>
      <vt:lpstr>レトロスペクト</vt:lpstr>
      <vt:lpstr>倉吉市 洪水・土砂災害ハザードマップ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倉吉市 洪水・土砂災害ハザードマップ</dc:title>
  <dc:creator>J54203</dc:creator>
  <cp:lastModifiedBy>寺脇　学</cp:lastModifiedBy>
  <cp:revision>119</cp:revision>
  <cp:lastPrinted>2020-07-01T11:44:16Z</cp:lastPrinted>
  <dcterms:created xsi:type="dcterms:W3CDTF">2020-02-14T22:29:05Z</dcterms:created>
  <dcterms:modified xsi:type="dcterms:W3CDTF">2020-07-01T11:46:16Z</dcterms:modified>
</cp:coreProperties>
</file>