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02" r:id="rId1"/>
  </p:sldMasterIdLst>
  <p:notesMasterIdLst>
    <p:notesMasterId r:id="rId22"/>
  </p:notesMasterIdLst>
  <p:handoutMasterIdLst>
    <p:handoutMasterId r:id="rId23"/>
  </p:handoutMasterIdLst>
  <p:sldIdLst>
    <p:sldId id="379" r:id="rId2"/>
    <p:sldId id="265" r:id="rId3"/>
    <p:sldId id="395" r:id="rId4"/>
    <p:sldId id="458" r:id="rId5"/>
    <p:sldId id="457" r:id="rId6"/>
    <p:sldId id="466" r:id="rId7"/>
    <p:sldId id="469" r:id="rId8"/>
    <p:sldId id="449" r:id="rId9"/>
    <p:sldId id="470" r:id="rId10"/>
    <p:sldId id="434" r:id="rId11"/>
    <p:sldId id="438" r:id="rId12"/>
    <p:sldId id="464" r:id="rId13"/>
    <p:sldId id="462" r:id="rId14"/>
    <p:sldId id="445" r:id="rId15"/>
    <p:sldId id="257" r:id="rId16"/>
    <p:sldId id="260" r:id="rId17"/>
    <p:sldId id="455" r:id="rId18"/>
    <p:sldId id="472" r:id="rId19"/>
    <p:sldId id="437" r:id="rId20"/>
    <p:sldId id="456" r:id="rId2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7B16096-850E-4E90-9979-AF991868259C}">
          <p14:sldIdLst>
            <p14:sldId id="379"/>
            <p14:sldId id="265"/>
            <p14:sldId id="395"/>
            <p14:sldId id="458"/>
            <p14:sldId id="457"/>
            <p14:sldId id="466"/>
            <p14:sldId id="469"/>
            <p14:sldId id="449"/>
            <p14:sldId id="470"/>
            <p14:sldId id="434"/>
            <p14:sldId id="438"/>
            <p14:sldId id="464"/>
            <p14:sldId id="462"/>
            <p14:sldId id="445"/>
            <p14:sldId id="257"/>
            <p14:sldId id="260"/>
            <p14:sldId id="455"/>
            <p14:sldId id="472"/>
            <p14:sldId id="437"/>
            <p14:sldId id="456"/>
          </p14:sldIdLst>
        </p14:section>
      </p14:sectionLst>
    </p:ext>
    <p:ext uri="{EFAFB233-063F-42B5-8137-9DF3F51BA10A}">
      <p15:sldGuideLst xmlns:p15="http://schemas.microsoft.com/office/powerpoint/2012/main">
        <p15:guide id="1" pos="3885" userDrawn="1">
          <p15:clr>
            <a:srgbClr val="A4A3A4"/>
          </p15:clr>
        </p15:guide>
        <p15:guide id="2" orient="horz" pos="22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本 るみ" initials="大本" lastIdx="1" clrIdx="0">
    <p:extLst>
      <p:ext uri="{19B8F6BF-5375-455C-9EA6-DF929625EA0E}">
        <p15:presenceInfo xmlns:p15="http://schemas.microsoft.com/office/powerpoint/2012/main" userId="S-1-5-21-1690036600-3149277932-1583818433-1536" providerId="AD"/>
      </p:ext>
    </p:extLst>
  </p:cmAuthor>
  <p:cmAuthor id="2" name="川福 高弘" initials="川福" lastIdx="1" clrIdx="1">
    <p:extLst>
      <p:ext uri="{19B8F6BF-5375-455C-9EA6-DF929625EA0E}">
        <p15:presenceInfo xmlns:p15="http://schemas.microsoft.com/office/powerpoint/2012/main" userId="S-1-5-21-1690036600-3149277932-1583818433-2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CBE"/>
    <a:srgbClr val="66B4F4"/>
    <a:srgbClr val="BDDEF5"/>
    <a:srgbClr val="0070C0"/>
    <a:srgbClr val="80ABE0"/>
    <a:srgbClr val="E3992D"/>
    <a:srgbClr val="789BE8"/>
    <a:srgbClr val="669CF4"/>
    <a:srgbClr val="FFC9FF"/>
    <a:srgbClr val="E30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659" autoAdjust="0"/>
  </p:normalViewPr>
  <p:slideViewPr>
    <p:cSldViewPr snapToGrid="0">
      <p:cViewPr varScale="1">
        <p:scale>
          <a:sx n="80" d="100"/>
          <a:sy n="80" d="100"/>
        </p:scale>
        <p:origin x="96" y="282"/>
      </p:cViewPr>
      <p:guideLst>
        <p:guide pos="3885"/>
        <p:guide orient="horz" pos="2228"/>
      </p:guideLst>
    </p:cSldViewPr>
  </p:slideViewPr>
  <p:outlineViewPr>
    <p:cViewPr>
      <p:scale>
        <a:sx n="33" d="100"/>
        <a:sy n="33" d="100"/>
      </p:scale>
      <p:origin x="0" y="-2376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2" d="100"/>
          <a:sy n="92" d="100"/>
        </p:scale>
        <p:origin x="13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wafukut\Documents\&#20316;&#26989;&#20013;\&#26368;&#26032;\&#31649;&#28192;&#12434;&#38500;&#12356;&#12383;&#36039;&#29987;&#32173;&#25345;&#29575;&#12539;&#36039;&#29987;&#32173;&#25345;&#36027;&#12398;&#35430;&#31639;\R5&#27770;&#31639;&#24460;&#65288;&#19978;&#27700;&#65289;&#32784;&#38663;&#21270;&#29575;&#12398;&#35430;&#3163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uidou-shd01\&#12521;&#12452;&#12502;&#12521;&#12522;\03&#21508;&#31278;&#35336;&#30011;\09&#32076;&#21942;&#25126;&#30053;\&#27700;&#36947;&#12539;&#31777;&#27700;\R6.4&#65374;\&#20154;&#21475;&#25512;&#35336;&#65286;&#26009;&#37329;&#25512;&#35336;\02&#29992;&#36884;&#21029;&#65288;&#19978;&#27700;&#65289;&#12288;&#26009;&#37329;&#25512;&#3533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wafukut\Desktop\&#26368;&#26032;\&#26009;&#37329;&#25512;&#35336;\02&#29992;&#36884;&#21029;&#65288;&#19978;&#27700;&#65289;&#12288;&#26009;&#37329;&#25512;&#35336;%20R6.9.9&#20462;&#2749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awafukut\Desktop\&#26368;&#26032;\&#25613;&#30410;&#12539;&#30041;&#20445;&#36039;&#3732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awafukut\Desktop\&#26368;&#26032;\&#35336;&#31639;&#36039;&#26009;\&#36027;&#29992;&#22793;&#21270;.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2318962681237"/>
          <c:y val="6.8229064670171577E-2"/>
          <c:w val="0.86193111822556012"/>
          <c:h val="0.70588942488751161"/>
        </c:manualLayout>
      </c:layout>
      <c:lineChart>
        <c:grouping val="standard"/>
        <c:varyColors val="0"/>
        <c:ser>
          <c:idx val="1"/>
          <c:order val="0"/>
          <c:tx>
            <c:v>計画値</c:v>
          </c:tx>
          <c:spPr>
            <a:ln w="28575" cap="rnd">
              <a:solidFill>
                <a:srgbClr val="FF0000"/>
              </a:solidFill>
              <a:round/>
            </a:ln>
            <a:effectLst/>
          </c:spPr>
          <c:marker>
            <c:symbol val="none"/>
          </c:marker>
          <c:dLbls>
            <c:dLbl>
              <c:idx val="0"/>
              <c:layout>
                <c:manualLayout>
                  <c:x val="-2.9653879380668489E-3"/>
                  <c:y val="-0.170190699889568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4A2-46CB-9143-460A626DC96B}"/>
                </c:ext>
              </c:extLst>
            </c:dLbl>
            <c:dLbl>
              <c:idx val="2"/>
              <c:layout>
                <c:manualLayout>
                  <c:x val="-1.3586992861479537E-3"/>
                  <c:y val="-0.161881111823115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4A2-46CB-9143-460A626DC9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'（上水）グラフ用最終'!$F$4:$Y$4</c:f>
              <c:strCache>
                <c:ptCount val="20"/>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pt idx="15">
                  <c:v>R18</c:v>
                </c:pt>
                <c:pt idx="16">
                  <c:v>R19</c:v>
                </c:pt>
                <c:pt idx="17">
                  <c:v>R20</c:v>
                </c:pt>
                <c:pt idx="18">
                  <c:v>R21</c:v>
                </c:pt>
                <c:pt idx="19">
                  <c:v>R22</c:v>
                </c:pt>
              </c:strCache>
            </c:strRef>
          </c:cat>
          <c:val>
            <c:numRef>
              <c:f>'（上水）グラフ用最終'!$F$7:$Y$7</c:f>
              <c:numCache>
                <c:formatCode>0.0%</c:formatCode>
                <c:ptCount val="20"/>
                <c:pt idx="0">
                  <c:v>0.13700000000000001</c:v>
                </c:pt>
                <c:pt idx="1">
                  <c:v>0.151</c:v>
                </c:pt>
                <c:pt idx="2">
                  <c:v>0.16400000000000001</c:v>
                </c:pt>
                <c:pt idx="3">
                  <c:v>0.17799999999999999</c:v>
                </c:pt>
                <c:pt idx="4">
                  <c:v>0.192</c:v>
                </c:pt>
                <c:pt idx="5">
                  <c:v>0.20499999999999999</c:v>
                </c:pt>
                <c:pt idx="6">
                  <c:v>0.219</c:v>
                </c:pt>
                <c:pt idx="7">
                  <c:v>0.23300000000000001</c:v>
                </c:pt>
                <c:pt idx="8">
                  <c:v>0.246</c:v>
                </c:pt>
                <c:pt idx="9">
                  <c:v>0.26</c:v>
                </c:pt>
                <c:pt idx="10">
                  <c:v>0.27400000000000002</c:v>
                </c:pt>
                <c:pt idx="11">
                  <c:v>0.28799999999999998</c:v>
                </c:pt>
                <c:pt idx="12">
                  <c:v>0.30199999999999999</c:v>
                </c:pt>
                <c:pt idx="13">
                  <c:v>0.316</c:v>
                </c:pt>
                <c:pt idx="14">
                  <c:v>0.33</c:v>
                </c:pt>
                <c:pt idx="15">
                  <c:v>0.34399999999999997</c:v>
                </c:pt>
                <c:pt idx="16">
                  <c:v>0.35799999999999998</c:v>
                </c:pt>
                <c:pt idx="17">
                  <c:v>0.372</c:v>
                </c:pt>
                <c:pt idx="18">
                  <c:v>0.38600000000000001</c:v>
                </c:pt>
                <c:pt idx="19">
                  <c:v>0.39979999999999999</c:v>
                </c:pt>
              </c:numCache>
            </c:numRef>
          </c:val>
          <c:smooth val="0"/>
          <c:extLst>
            <c:ext xmlns:c16="http://schemas.microsoft.com/office/drawing/2014/chart" uri="{C3380CC4-5D6E-409C-BE32-E72D297353CC}">
              <c16:uniqueId val="{00000000-04A2-46CB-9143-460A626DC96B}"/>
            </c:ext>
          </c:extLst>
        </c:ser>
        <c:ser>
          <c:idx val="2"/>
          <c:order val="1"/>
          <c:tx>
            <c:v>事業費2億円/年 予測値</c:v>
          </c:tx>
          <c:spPr>
            <a:ln w="28575" cap="rnd">
              <a:solidFill>
                <a:schemeClr val="accent3"/>
              </a:solidFill>
              <a:round/>
            </a:ln>
            <a:effectLst/>
          </c:spPr>
          <c:marker>
            <c:symbol val="none"/>
          </c:marker>
          <c:dLbls>
            <c:dLbl>
              <c:idx val="19"/>
              <c:layout>
                <c:manualLayout>
                  <c:x val="-8.152195716887722E-3"/>
                  <c:y val="0.136127298578528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4A2-46CB-9143-460A626DC9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'（上水）グラフ用最終'!$F$53:$Y$53</c:f>
              <c:numCache>
                <c:formatCode>0.0%</c:formatCode>
                <c:ptCount val="20"/>
                <c:pt idx="0">
                  <c:v>0.126</c:v>
                </c:pt>
                <c:pt idx="1">
                  <c:v>0.13800000000000001</c:v>
                </c:pt>
                <c:pt idx="2">
                  <c:v>0.15</c:v>
                </c:pt>
                <c:pt idx="3">
                  <c:v>0.159</c:v>
                </c:pt>
                <c:pt idx="4">
                  <c:v>0.16800000000000001</c:v>
                </c:pt>
                <c:pt idx="5">
                  <c:v>0.17699999999999999</c:v>
                </c:pt>
                <c:pt idx="6">
                  <c:v>0.186</c:v>
                </c:pt>
                <c:pt idx="7">
                  <c:v>0.19500000000000001</c:v>
                </c:pt>
                <c:pt idx="8">
                  <c:v>0.20300000000000001</c:v>
                </c:pt>
                <c:pt idx="9">
                  <c:v>0.21199999999999999</c:v>
                </c:pt>
                <c:pt idx="10">
                  <c:v>0.221</c:v>
                </c:pt>
                <c:pt idx="11">
                  <c:v>0.23</c:v>
                </c:pt>
                <c:pt idx="12">
                  <c:v>0.23899999999999999</c:v>
                </c:pt>
                <c:pt idx="13">
                  <c:v>0.248</c:v>
                </c:pt>
                <c:pt idx="14">
                  <c:v>0.25700000000000001</c:v>
                </c:pt>
                <c:pt idx="15">
                  <c:v>0.26500000000000001</c:v>
                </c:pt>
                <c:pt idx="16">
                  <c:v>0.27400000000000002</c:v>
                </c:pt>
                <c:pt idx="17">
                  <c:v>0.28299999999999997</c:v>
                </c:pt>
                <c:pt idx="18">
                  <c:v>0.29199999999999998</c:v>
                </c:pt>
                <c:pt idx="19">
                  <c:v>0.30099999999999999</c:v>
                </c:pt>
              </c:numCache>
            </c:numRef>
          </c:val>
          <c:smooth val="0"/>
          <c:extLst>
            <c:ext xmlns:c16="http://schemas.microsoft.com/office/drawing/2014/chart" uri="{C3380CC4-5D6E-409C-BE32-E72D297353CC}">
              <c16:uniqueId val="{00000001-04A2-46CB-9143-460A626DC96B}"/>
            </c:ext>
          </c:extLst>
        </c:ser>
        <c:ser>
          <c:idx val="0"/>
          <c:order val="2"/>
          <c:tx>
            <c:v>事業費3億円/年 予測値</c:v>
          </c:tx>
          <c:spPr>
            <a:ln w="28575" cap="rnd">
              <a:solidFill>
                <a:srgbClr val="00B050"/>
              </a:solidFill>
              <a:round/>
            </a:ln>
            <a:effectLst/>
          </c:spPr>
          <c:marker>
            <c:symbol val="none"/>
          </c:marker>
          <c:dLbls>
            <c:dLbl>
              <c:idx val="19"/>
              <c:layout>
                <c:manualLayout>
                  <c:x val="-8.152195716887722E-3"/>
                  <c:y val="9.933613680054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A2-46CB-9143-460A626DC9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'（上水）グラフ用最終'!$F$4:$Y$4</c:f>
              <c:strCache>
                <c:ptCount val="20"/>
                <c:pt idx="0">
                  <c:v>R3</c:v>
                </c:pt>
                <c:pt idx="1">
                  <c:v>R4</c:v>
                </c:pt>
                <c:pt idx="2">
                  <c:v>R5</c:v>
                </c:pt>
                <c:pt idx="3">
                  <c:v>R6</c:v>
                </c:pt>
                <c:pt idx="4">
                  <c:v>R7</c:v>
                </c:pt>
                <c:pt idx="5">
                  <c:v>R8</c:v>
                </c:pt>
                <c:pt idx="6">
                  <c:v>R9</c:v>
                </c:pt>
                <c:pt idx="7">
                  <c:v>R10</c:v>
                </c:pt>
                <c:pt idx="8">
                  <c:v>R11</c:v>
                </c:pt>
                <c:pt idx="9">
                  <c:v>R12</c:v>
                </c:pt>
                <c:pt idx="10">
                  <c:v>R13</c:v>
                </c:pt>
                <c:pt idx="11">
                  <c:v>R14</c:v>
                </c:pt>
                <c:pt idx="12">
                  <c:v>R15</c:v>
                </c:pt>
                <c:pt idx="13">
                  <c:v>R16</c:v>
                </c:pt>
                <c:pt idx="14">
                  <c:v>R17</c:v>
                </c:pt>
                <c:pt idx="15">
                  <c:v>R18</c:v>
                </c:pt>
                <c:pt idx="16">
                  <c:v>R19</c:v>
                </c:pt>
                <c:pt idx="17">
                  <c:v>R20</c:v>
                </c:pt>
                <c:pt idx="18">
                  <c:v>R21</c:v>
                </c:pt>
                <c:pt idx="19">
                  <c:v>R22</c:v>
                </c:pt>
              </c:strCache>
            </c:strRef>
          </c:cat>
          <c:val>
            <c:numRef>
              <c:f>'（上水）グラフ用最終'!$F$34:$Y$34</c:f>
              <c:numCache>
                <c:formatCode>0.0%</c:formatCode>
                <c:ptCount val="20"/>
                <c:pt idx="0">
                  <c:v>0.126</c:v>
                </c:pt>
                <c:pt idx="1">
                  <c:v>0.13800000000000001</c:v>
                </c:pt>
                <c:pt idx="2">
                  <c:v>0.15</c:v>
                </c:pt>
                <c:pt idx="3">
                  <c:v>0.16400000000000001</c:v>
                </c:pt>
                <c:pt idx="4">
                  <c:v>0.17699999999999999</c:v>
                </c:pt>
                <c:pt idx="5">
                  <c:v>0.19</c:v>
                </c:pt>
                <c:pt idx="6">
                  <c:v>0.20300000000000001</c:v>
                </c:pt>
                <c:pt idx="7">
                  <c:v>0.216</c:v>
                </c:pt>
                <c:pt idx="8">
                  <c:v>0.23</c:v>
                </c:pt>
                <c:pt idx="9">
                  <c:v>0.24299999999999999</c:v>
                </c:pt>
                <c:pt idx="10">
                  <c:v>0.25600000000000001</c:v>
                </c:pt>
                <c:pt idx="11">
                  <c:v>0.26900000000000002</c:v>
                </c:pt>
                <c:pt idx="12">
                  <c:v>0.28299999999999997</c:v>
                </c:pt>
                <c:pt idx="13">
                  <c:v>0.29599999999999999</c:v>
                </c:pt>
                <c:pt idx="14">
                  <c:v>0.309</c:v>
                </c:pt>
                <c:pt idx="15">
                  <c:v>0.32200000000000001</c:v>
                </c:pt>
                <c:pt idx="16">
                  <c:v>0.33500000000000002</c:v>
                </c:pt>
                <c:pt idx="17">
                  <c:v>0.34899999999999998</c:v>
                </c:pt>
                <c:pt idx="18">
                  <c:v>0.36199999999999999</c:v>
                </c:pt>
                <c:pt idx="19">
                  <c:v>0.375</c:v>
                </c:pt>
              </c:numCache>
            </c:numRef>
          </c:val>
          <c:smooth val="0"/>
          <c:extLst>
            <c:ext xmlns:c16="http://schemas.microsoft.com/office/drawing/2014/chart" uri="{C3380CC4-5D6E-409C-BE32-E72D297353CC}">
              <c16:uniqueId val="{00000002-04A2-46CB-9143-460A626DC96B}"/>
            </c:ext>
          </c:extLst>
        </c:ser>
        <c:ser>
          <c:idx val="3"/>
          <c:order val="3"/>
          <c:tx>
            <c:v>事業費3.28億円/年 予測値</c:v>
          </c:tx>
          <c:spPr>
            <a:ln w="28575" cap="rnd">
              <a:solidFill>
                <a:srgbClr val="023CBE"/>
              </a:solidFill>
              <a:round/>
            </a:ln>
            <a:effectLst/>
          </c:spPr>
          <c:marker>
            <c:symbol val="none"/>
          </c:marker>
          <c:dLbls>
            <c:dLbl>
              <c:idx val="0"/>
              <c:layout>
                <c:manualLayout>
                  <c:x val="1.7663090719923398E-2"/>
                  <c:y val="6.6224091200365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4A2-46CB-9143-460A626DC96B}"/>
                </c:ext>
              </c:extLst>
            </c:dLbl>
            <c:dLbl>
              <c:idx val="2"/>
              <c:layout>
                <c:manualLayout>
                  <c:x val="1.6304391433775444E-2"/>
                  <c:y val="6.9903207378163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4A2-46CB-9143-460A626DC96B}"/>
                </c:ext>
              </c:extLst>
            </c:dLbl>
            <c:dLbl>
              <c:idx val="19"/>
              <c:layout>
                <c:manualLayout>
                  <c:x val="-6.783632487890727E-2"/>
                  <c:y val="-2.9432929422384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4A2-46CB-9143-460A626DC96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'（上水）グラフ用最終'!$F$61:$Y$61</c:f>
              <c:numCache>
                <c:formatCode>0.0%</c:formatCode>
                <c:ptCount val="20"/>
                <c:pt idx="0">
                  <c:v>0.126</c:v>
                </c:pt>
                <c:pt idx="1">
                  <c:v>0.13800000000000001</c:v>
                </c:pt>
                <c:pt idx="2">
                  <c:v>0.15</c:v>
                </c:pt>
                <c:pt idx="3">
                  <c:v>0.16500000000000001</c:v>
                </c:pt>
                <c:pt idx="4">
                  <c:v>0.18</c:v>
                </c:pt>
                <c:pt idx="5">
                  <c:v>0.19400000000000001</c:v>
                </c:pt>
                <c:pt idx="6">
                  <c:v>0.20899999999999999</c:v>
                </c:pt>
                <c:pt idx="7">
                  <c:v>0.224</c:v>
                </c:pt>
                <c:pt idx="8">
                  <c:v>0.23799999999999999</c:v>
                </c:pt>
                <c:pt idx="9">
                  <c:v>0.253</c:v>
                </c:pt>
                <c:pt idx="10">
                  <c:v>0.26800000000000002</c:v>
                </c:pt>
                <c:pt idx="11">
                  <c:v>0.28199999999999997</c:v>
                </c:pt>
                <c:pt idx="12">
                  <c:v>0.29699999999999999</c:v>
                </c:pt>
                <c:pt idx="13">
                  <c:v>0.312</c:v>
                </c:pt>
                <c:pt idx="14">
                  <c:v>0.32600000000000001</c:v>
                </c:pt>
                <c:pt idx="15">
                  <c:v>0.34100000000000003</c:v>
                </c:pt>
                <c:pt idx="16">
                  <c:v>0.35599999999999998</c:v>
                </c:pt>
                <c:pt idx="17">
                  <c:v>0.37</c:v>
                </c:pt>
                <c:pt idx="18">
                  <c:v>0.38500000000000001</c:v>
                </c:pt>
                <c:pt idx="19">
                  <c:v>0.4</c:v>
                </c:pt>
              </c:numCache>
            </c:numRef>
          </c:val>
          <c:smooth val="0"/>
          <c:extLst>
            <c:ext xmlns:c16="http://schemas.microsoft.com/office/drawing/2014/chart" uri="{C3380CC4-5D6E-409C-BE32-E72D297353CC}">
              <c16:uniqueId val="{00000003-04A2-46CB-9143-460A626DC96B}"/>
            </c:ext>
          </c:extLst>
        </c:ser>
        <c:dLbls>
          <c:showLegendKey val="0"/>
          <c:showVal val="0"/>
          <c:showCatName val="0"/>
          <c:showSerName val="0"/>
          <c:showPercent val="0"/>
          <c:showBubbleSize val="0"/>
        </c:dLbls>
        <c:smooth val="0"/>
        <c:axId val="1343264431"/>
        <c:axId val="1343249455"/>
      </c:lineChart>
      <c:catAx>
        <c:axId val="134326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43249455"/>
        <c:crosses val="autoZero"/>
        <c:auto val="1"/>
        <c:lblAlgn val="ctr"/>
        <c:lblOffset val="100"/>
        <c:noMultiLvlLbl val="0"/>
      </c:catAx>
      <c:valAx>
        <c:axId val="1343249455"/>
        <c:scaling>
          <c:orientation val="minMax"/>
          <c:max val="0.4"/>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耐震適合率</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34326443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有収水量</c:v>
          </c:tx>
          <c:spPr>
            <a:solidFill>
              <a:srgbClr val="0070C0"/>
            </a:solidFill>
            <a:ln>
              <a:noFill/>
            </a:ln>
            <a:effectLst/>
          </c:spPr>
          <c:invertIfNegative val="0"/>
          <c:cat>
            <c:strRef>
              <c:f>上水集計!$F$3:$AA$3</c:f>
              <c:strCache>
                <c:ptCount val="22"/>
                <c:pt idx="0">
                  <c:v>H26</c:v>
                </c:pt>
                <c:pt idx="1">
                  <c:v>H27</c:v>
                </c:pt>
                <c:pt idx="2">
                  <c:v>H28</c:v>
                </c:pt>
                <c:pt idx="3">
                  <c:v>H29</c:v>
                </c:pt>
                <c:pt idx="4">
                  <c:v>H30</c:v>
                </c:pt>
                <c:pt idx="5">
                  <c:v>R1</c:v>
                </c:pt>
                <c:pt idx="6">
                  <c:v>R2</c:v>
                </c:pt>
                <c:pt idx="7">
                  <c:v>R3</c:v>
                </c:pt>
                <c:pt idx="8">
                  <c:v>R4</c:v>
                </c:pt>
                <c:pt idx="9">
                  <c:v>R5</c:v>
                </c:pt>
                <c:pt idx="10">
                  <c:v>R6</c:v>
                </c:pt>
                <c:pt idx="11">
                  <c:v>R7</c:v>
                </c:pt>
                <c:pt idx="12">
                  <c:v>R8</c:v>
                </c:pt>
                <c:pt idx="13">
                  <c:v>R9</c:v>
                </c:pt>
                <c:pt idx="14">
                  <c:v>R10</c:v>
                </c:pt>
                <c:pt idx="15">
                  <c:v>R11</c:v>
                </c:pt>
                <c:pt idx="16">
                  <c:v>R12</c:v>
                </c:pt>
                <c:pt idx="17">
                  <c:v>R13</c:v>
                </c:pt>
                <c:pt idx="18">
                  <c:v>R14</c:v>
                </c:pt>
                <c:pt idx="19">
                  <c:v>R15</c:v>
                </c:pt>
                <c:pt idx="20">
                  <c:v>R16</c:v>
                </c:pt>
                <c:pt idx="21">
                  <c:v>R17</c:v>
                </c:pt>
              </c:strCache>
            </c:strRef>
          </c:cat>
          <c:val>
            <c:numRef>
              <c:f>上水集計!$F$113:$Z$113</c:f>
              <c:numCache>
                <c:formatCode>#,##0_);[Red]\(#,##0\)</c:formatCode>
                <c:ptCount val="21"/>
                <c:pt idx="0">
                  <c:v>5041370</c:v>
                </c:pt>
                <c:pt idx="1">
                  <c:v>5079762</c:v>
                </c:pt>
                <c:pt idx="2">
                  <c:v>5016573</c:v>
                </c:pt>
                <c:pt idx="3">
                  <c:v>5037641</c:v>
                </c:pt>
                <c:pt idx="4">
                  <c:v>4916608</c:v>
                </c:pt>
                <c:pt idx="5">
                  <c:v>4810612</c:v>
                </c:pt>
                <c:pt idx="6">
                  <c:v>4900343</c:v>
                </c:pt>
                <c:pt idx="7">
                  <c:v>4809354</c:v>
                </c:pt>
                <c:pt idx="8">
                  <c:v>4692402</c:v>
                </c:pt>
                <c:pt idx="9">
                  <c:v>4571475</c:v>
                </c:pt>
                <c:pt idx="10">
                  <c:v>4527689</c:v>
                </c:pt>
                <c:pt idx="11">
                  <c:v>4466589</c:v>
                </c:pt>
                <c:pt idx="12">
                  <c:v>4407711</c:v>
                </c:pt>
                <c:pt idx="13">
                  <c:v>4358727</c:v>
                </c:pt>
                <c:pt idx="14">
                  <c:v>4301090</c:v>
                </c:pt>
                <c:pt idx="15">
                  <c:v>4229214</c:v>
                </c:pt>
                <c:pt idx="16">
                  <c:v>4166920</c:v>
                </c:pt>
                <c:pt idx="17">
                  <c:v>4104145</c:v>
                </c:pt>
                <c:pt idx="18">
                  <c:v>4050646</c:v>
                </c:pt>
                <c:pt idx="19">
                  <c:v>3980133</c:v>
                </c:pt>
                <c:pt idx="20">
                  <c:v>3918797</c:v>
                </c:pt>
              </c:numCache>
            </c:numRef>
          </c:val>
          <c:extLst>
            <c:ext xmlns:c16="http://schemas.microsoft.com/office/drawing/2014/chart" uri="{C3380CC4-5D6E-409C-BE32-E72D297353CC}">
              <c16:uniqueId val="{00000000-ED4A-47D0-BA83-C34DE6CE34BC}"/>
            </c:ext>
          </c:extLst>
        </c:ser>
        <c:dLbls>
          <c:showLegendKey val="0"/>
          <c:showVal val="0"/>
          <c:showCatName val="0"/>
          <c:showSerName val="0"/>
          <c:showPercent val="0"/>
          <c:showBubbleSize val="0"/>
        </c:dLbls>
        <c:gapWidth val="150"/>
        <c:overlap val="100"/>
        <c:axId val="459567040"/>
        <c:axId val="459569992"/>
      </c:barChart>
      <c:lineChart>
        <c:grouping val="standard"/>
        <c:varyColors val="0"/>
        <c:ser>
          <c:idx val="0"/>
          <c:order val="1"/>
          <c:tx>
            <c:v>給水人口</c:v>
          </c:tx>
          <c:spPr>
            <a:ln w="28575" cap="rnd">
              <a:solidFill>
                <a:srgbClr val="FF0000"/>
              </a:solidFill>
              <a:round/>
            </a:ln>
            <a:effectLst/>
          </c:spPr>
          <c:marker>
            <c:symbol val="none"/>
          </c:marker>
          <c:cat>
            <c:strRef>
              <c:f>上水集計!$E$3:$AA$3</c:f>
              <c:strCache>
                <c:ptCount val="23"/>
                <c:pt idx="0">
                  <c:v>H25</c:v>
                </c:pt>
                <c:pt idx="1">
                  <c:v>H26</c:v>
                </c:pt>
                <c:pt idx="2">
                  <c:v>H27</c:v>
                </c:pt>
                <c:pt idx="3">
                  <c:v>H28</c:v>
                </c:pt>
                <c:pt idx="4">
                  <c:v>H29</c:v>
                </c:pt>
                <c:pt idx="5">
                  <c:v>H30</c:v>
                </c:pt>
                <c:pt idx="6">
                  <c:v>R1</c:v>
                </c:pt>
                <c:pt idx="7">
                  <c:v>R2</c:v>
                </c:pt>
                <c:pt idx="8">
                  <c:v>R3</c:v>
                </c:pt>
                <c:pt idx="9">
                  <c:v>R4</c:v>
                </c:pt>
                <c:pt idx="10">
                  <c:v>R5</c:v>
                </c:pt>
                <c:pt idx="11">
                  <c:v>R6</c:v>
                </c:pt>
                <c:pt idx="12">
                  <c:v>R7</c:v>
                </c:pt>
                <c:pt idx="13">
                  <c:v>R8</c:v>
                </c:pt>
                <c:pt idx="14">
                  <c:v>R9</c:v>
                </c:pt>
                <c:pt idx="15">
                  <c:v>R10</c:v>
                </c:pt>
                <c:pt idx="16">
                  <c:v>R11</c:v>
                </c:pt>
                <c:pt idx="17">
                  <c:v>R12</c:v>
                </c:pt>
                <c:pt idx="18">
                  <c:v>R13</c:v>
                </c:pt>
                <c:pt idx="19">
                  <c:v>R14</c:v>
                </c:pt>
                <c:pt idx="20">
                  <c:v>R15</c:v>
                </c:pt>
                <c:pt idx="21">
                  <c:v>R16</c:v>
                </c:pt>
                <c:pt idx="22">
                  <c:v>R17</c:v>
                </c:pt>
              </c:strCache>
            </c:strRef>
          </c:cat>
          <c:val>
            <c:numRef>
              <c:f>人口推計及び料金推計!$C$112:$W$112</c:f>
              <c:numCache>
                <c:formatCode>#,##0_);[Red]\(#,##0\)</c:formatCode>
                <c:ptCount val="21"/>
                <c:pt idx="0">
                  <c:v>41390</c:v>
                </c:pt>
                <c:pt idx="1">
                  <c:v>41134</c:v>
                </c:pt>
                <c:pt idx="2">
                  <c:v>40713</c:v>
                </c:pt>
                <c:pt idx="3">
                  <c:v>40295</c:v>
                </c:pt>
                <c:pt idx="4">
                  <c:v>39979</c:v>
                </c:pt>
                <c:pt idx="5">
                  <c:v>39598</c:v>
                </c:pt>
                <c:pt idx="6">
                  <c:v>39282</c:v>
                </c:pt>
                <c:pt idx="7">
                  <c:v>38800</c:v>
                </c:pt>
                <c:pt idx="8">
                  <c:v>38352</c:v>
                </c:pt>
                <c:pt idx="9">
                  <c:v>37831</c:v>
                </c:pt>
                <c:pt idx="10">
                  <c:v>37313</c:v>
                </c:pt>
                <c:pt idx="11">
                  <c:v>36802</c:v>
                </c:pt>
                <c:pt idx="12">
                  <c:v>36402</c:v>
                </c:pt>
                <c:pt idx="13">
                  <c:v>36006</c:v>
                </c:pt>
                <c:pt idx="14">
                  <c:v>35614</c:v>
                </c:pt>
                <c:pt idx="15">
                  <c:v>35227</c:v>
                </c:pt>
                <c:pt idx="16">
                  <c:v>34844</c:v>
                </c:pt>
                <c:pt idx="17">
                  <c:v>34455</c:v>
                </c:pt>
                <c:pt idx="18">
                  <c:v>34071</c:v>
                </c:pt>
                <c:pt idx="19">
                  <c:v>33691</c:v>
                </c:pt>
                <c:pt idx="20">
                  <c:v>33315</c:v>
                </c:pt>
              </c:numCache>
            </c:numRef>
          </c:val>
          <c:smooth val="0"/>
          <c:extLst>
            <c:ext xmlns:c16="http://schemas.microsoft.com/office/drawing/2014/chart" uri="{C3380CC4-5D6E-409C-BE32-E72D297353CC}">
              <c16:uniqueId val="{00000001-ED4A-47D0-BA83-C34DE6CE34BC}"/>
            </c:ext>
          </c:extLst>
        </c:ser>
        <c:dLbls>
          <c:showLegendKey val="0"/>
          <c:showVal val="0"/>
          <c:showCatName val="0"/>
          <c:showSerName val="0"/>
          <c:showPercent val="0"/>
          <c:showBubbleSize val="0"/>
        </c:dLbls>
        <c:marker val="1"/>
        <c:smooth val="0"/>
        <c:axId val="366267320"/>
        <c:axId val="366263056"/>
      </c:lineChart>
      <c:catAx>
        <c:axId val="4595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59569992"/>
        <c:crosses val="autoZero"/>
        <c:auto val="1"/>
        <c:lblAlgn val="ctr"/>
        <c:lblOffset val="100"/>
        <c:noMultiLvlLbl val="0"/>
      </c:catAx>
      <c:valAx>
        <c:axId val="459569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dirty="0"/>
                  <a:t>有収水量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59567040"/>
        <c:crosses val="autoZero"/>
        <c:crossBetween val="between"/>
      </c:valAx>
      <c:valAx>
        <c:axId val="366263056"/>
        <c:scaling>
          <c:orientation val="minMax"/>
          <c:max val="45000"/>
          <c:min val="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dirty="0"/>
                  <a:t>給水人口　人</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6267320"/>
        <c:crosses val="max"/>
        <c:crossBetween val="between"/>
      </c:valAx>
      <c:catAx>
        <c:axId val="366267320"/>
        <c:scaling>
          <c:orientation val="minMax"/>
        </c:scaling>
        <c:delete val="1"/>
        <c:axPos val="b"/>
        <c:numFmt formatCode="General" sourceLinked="1"/>
        <c:majorTickMark val="out"/>
        <c:minorTickMark val="none"/>
        <c:tickLblPos val="nextTo"/>
        <c:crossAx val="366263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v>一般家庭</c:v>
          </c:tx>
          <c:spPr>
            <a:solidFill>
              <a:srgbClr val="FFC000"/>
            </a:solidFill>
            <a:ln>
              <a:noFill/>
            </a:ln>
            <a:effectLst/>
          </c:spPr>
          <c:invertIfNegative val="0"/>
          <c:cat>
            <c:strRef>
              <c:f>上水集計!$F$3:$Z$3</c:f>
              <c:strCache>
                <c:ptCount val="21"/>
                <c:pt idx="0">
                  <c:v>H26</c:v>
                </c:pt>
                <c:pt idx="1">
                  <c:v>H27</c:v>
                </c:pt>
                <c:pt idx="2">
                  <c:v>H28</c:v>
                </c:pt>
                <c:pt idx="3">
                  <c:v>H29</c:v>
                </c:pt>
                <c:pt idx="4">
                  <c:v>H30</c:v>
                </c:pt>
                <c:pt idx="5">
                  <c:v>R1</c:v>
                </c:pt>
                <c:pt idx="6">
                  <c:v>R2</c:v>
                </c:pt>
                <c:pt idx="7">
                  <c:v>R3</c:v>
                </c:pt>
                <c:pt idx="8">
                  <c:v>R4</c:v>
                </c:pt>
                <c:pt idx="9">
                  <c:v>R5</c:v>
                </c:pt>
                <c:pt idx="10">
                  <c:v>R6</c:v>
                </c:pt>
                <c:pt idx="11">
                  <c:v>R7</c:v>
                </c:pt>
                <c:pt idx="12">
                  <c:v>R8</c:v>
                </c:pt>
                <c:pt idx="13">
                  <c:v>R9</c:v>
                </c:pt>
                <c:pt idx="14">
                  <c:v>R10</c:v>
                </c:pt>
                <c:pt idx="15">
                  <c:v>R11</c:v>
                </c:pt>
                <c:pt idx="16">
                  <c:v>R12</c:v>
                </c:pt>
                <c:pt idx="17">
                  <c:v>R13</c:v>
                </c:pt>
                <c:pt idx="18">
                  <c:v>R14</c:v>
                </c:pt>
                <c:pt idx="19">
                  <c:v>R15</c:v>
                </c:pt>
                <c:pt idx="20">
                  <c:v>R16</c:v>
                </c:pt>
              </c:strCache>
            </c:strRef>
          </c:cat>
          <c:val>
            <c:numRef>
              <c:f>上水集計!$F$17:$Z$17</c:f>
              <c:numCache>
                <c:formatCode>#,##0_);[Red]\(#,##0\)</c:formatCode>
                <c:ptCount val="21"/>
                <c:pt idx="0">
                  <c:v>46565</c:v>
                </c:pt>
                <c:pt idx="1">
                  <c:v>46851</c:v>
                </c:pt>
                <c:pt idx="2">
                  <c:v>45955</c:v>
                </c:pt>
                <c:pt idx="3">
                  <c:v>46292</c:v>
                </c:pt>
                <c:pt idx="4">
                  <c:v>45418</c:v>
                </c:pt>
                <c:pt idx="5">
                  <c:v>44550</c:v>
                </c:pt>
                <c:pt idx="6">
                  <c:v>45833</c:v>
                </c:pt>
                <c:pt idx="7">
                  <c:v>45128</c:v>
                </c:pt>
                <c:pt idx="8">
                  <c:v>44213</c:v>
                </c:pt>
                <c:pt idx="9">
                  <c:v>43302</c:v>
                </c:pt>
                <c:pt idx="10">
                  <c:v>42582</c:v>
                </c:pt>
                <c:pt idx="11">
                  <c:v>42101</c:v>
                </c:pt>
                <c:pt idx="12">
                  <c:v>41643</c:v>
                </c:pt>
                <c:pt idx="13">
                  <c:v>41303</c:v>
                </c:pt>
                <c:pt idx="14">
                  <c:v>40853</c:v>
                </c:pt>
                <c:pt idx="15">
                  <c:v>40299</c:v>
                </c:pt>
                <c:pt idx="16">
                  <c:v>39861</c:v>
                </c:pt>
                <c:pt idx="17">
                  <c:v>39416</c:v>
                </c:pt>
                <c:pt idx="18">
                  <c:v>39083</c:v>
                </c:pt>
                <c:pt idx="19">
                  <c:v>38542</c:v>
                </c:pt>
                <c:pt idx="20">
                  <c:v>38112</c:v>
                </c:pt>
              </c:numCache>
            </c:numRef>
          </c:val>
          <c:extLst>
            <c:ext xmlns:c16="http://schemas.microsoft.com/office/drawing/2014/chart" uri="{C3380CC4-5D6E-409C-BE32-E72D297353CC}">
              <c16:uniqueId val="{00000000-CF52-4B80-B552-1D59941986AE}"/>
            </c:ext>
          </c:extLst>
        </c:ser>
        <c:ser>
          <c:idx val="4"/>
          <c:order val="1"/>
          <c:tx>
            <c:v>団体</c:v>
          </c:tx>
          <c:spPr>
            <a:solidFill>
              <a:srgbClr val="0070C0"/>
            </a:solidFill>
            <a:ln>
              <a:noFill/>
            </a:ln>
            <a:effectLst/>
          </c:spPr>
          <c:invertIfNegative val="0"/>
          <c:cat>
            <c:strRef>
              <c:f>上水集計!$F$3:$Z$3</c:f>
              <c:strCache>
                <c:ptCount val="21"/>
                <c:pt idx="0">
                  <c:v>H26</c:v>
                </c:pt>
                <c:pt idx="1">
                  <c:v>H27</c:v>
                </c:pt>
                <c:pt idx="2">
                  <c:v>H28</c:v>
                </c:pt>
                <c:pt idx="3">
                  <c:v>H29</c:v>
                </c:pt>
                <c:pt idx="4">
                  <c:v>H30</c:v>
                </c:pt>
                <c:pt idx="5">
                  <c:v>R1</c:v>
                </c:pt>
                <c:pt idx="6">
                  <c:v>R2</c:v>
                </c:pt>
                <c:pt idx="7">
                  <c:v>R3</c:v>
                </c:pt>
                <c:pt idx="8">
                  <c:v>R4</c:v>
                </c:pt>
                <c:pt idx="9">
                  <c:v>R5</c:v>
                </c:pt>
                <c:pt idx="10">
                  <c:v>R6</c:v>
                </c:pt>
                <c:pt idx="11">
                  <c:v>R7</c:v>
                </c:pt>
                <c:pt idx="12">
                  <c:v>R8</c:v>
                </c:pt>
                <c:pt idx="13">
                  <c:v>R9</c:v>
                </c:pt>
                <c:pt idx="14">
                  <c:v>R10</c:v>
                </c:pt>
                <c:pt idx="15">
                  <c:v>R11</c:v>
                </c:pt>
                <c:pt idx="16">
                  <c:v>R12</c:v>
                </c:pt>
                <c:pt idx="17">
                  <c:v>R13</c:v>
                </c:pt>
                <c:pt idx="18">
                  <c:v>R14</c:v>
                </c:pt>
                <c:pt idx="19">
                  <c:v>R15</c:v>
                </c:pt>
                <c:pt idx="20">
                  <c:v>R16</c:v>
                </c:pt>
              </c:strCache>
            </c:strRef>
          </c:cat>
          <c:val>
            <c:numRef>
              <c:f>上水集計!$F$18:$Z$18</c:f>
              <c:numCache>
                <c:formatCode>#,##0_);[Red]\(#,##0\)</c:formatCode>
                <c:ptCount val="21"/>
                <c:pt idx="0">
                  <c:v>20516</c:v>
                </c:pt>
                <c:pt idx="1">
                  <c:v>20831</c:v>
                </c:pt>
                <c:pt idx="2">
                  <c:v>21141</c:v>
                </c:pt>
                <c:pt idx="3">
                  <c:v>20961</c:v>
                </c:pt>
                <c:pt idx="4">
                  <c:v>20163</c:v>
                </c:pt>
                <c:pt idx="5">
                  <c:v>19537</c:v>
                </c:pt>
                <c:pt idx="6">
                  <c:v>19329</c:v>
                </c:pt>
                <c:pt idx="7">
                  <c:v>18824</c:v>
                </c:pt>
                <c:pt idx="8">
                  <c:v>18074</c:v>
                </c:pt>
                <c:pt idx="9">
                  <c:v>17465</c:v>
                </c:pt>
                <c:pt idx="10">
                  <c:v>17573</c:v>
                </c:pt>
                <c:pt idx="11">
                  <c:v>17205</c:v>
                </c:pt>
                <c:pt idx="12">
                  <c:v>16844</c:v>
                </c:pt>
                <c:pt idx="13">
                  <c:v>16486</c:v>
                </c:pt>
                <c:pt idx="14">
                  <c:v>16135</c:v>
                </c:pt>
                <c:pt idx="15">
                  <c:v>15688</c:v>
                </c:pt>
                <c:pt idx="16">
                  <c:v>15243</c:v>
                </c:pt>
                <c:pt idx="17">
                  <c:v>14799</c:v>
                </c:pt>
                <c:pt idx="18">
                  <c:v>14357</c:v>
                </c:pt>
                <c:pt idx="19">
                  <c:v>13916</c:v>
                </c:pt>
                <c:pt idx="20">
                  <c:v>13476</c:v>
                </c:pt>
              </c:numCache>
            </c:numRef>
          </c:val>
          <c:extLst>
            <c:ext xmlns:c16="http://schemas.microsoft.com/office/drawing/2014/chart" uri="{C3380CC4-5D6E-409C-BE32-E72D297353CC}">
              <c16:uniqueId val="{00000001-CF52-4B80-B552-1D59941986AE}"/>
            </c:ext>
          </c:extLst>
        </c:ser>
        <c:dLbls>
          <c:showLegendKey val="0"/>
          <c:showVal val="0"/>
          <c:showCatName val="0"/>
          <c:showSerName val="0"/>
          <c:showPercent val="0"/>
          <c:showBubbleSize val="0"/>
        </c:dLbls>
        <c:gapWidth val="150"/>
        <c:overlap val="100"/>
        <c:axId val="459567040"/>
        <c:axId val="459569992"/>
      </c:barChart>
      <c:lineChart>
        <c:grouping val="standard"/>
        <c:varyColors val="0"/>
        <c:ser>
          <c:idx val="0"/>
          <c:order val="2"/>
          <c:tx>
            <c:v>調定件数</c:v>
          </c:tx>
          <c:spPr>
            <a:ln w="28575" cap="rnd">
              <a:solidFill>
                <a:srgbClr val="FF0000"/>
              </a:solidFill>
              <a:round/>
            </a:ln>
            <a:effectLst/>
          </c:spPr>
          <c:marker>
            <c:symbol val="none"/>
          </c:marker>
          <c:cat>
            <c:strRef>
              <c:f>上水集計!$F$3:$Z$3</c:f>
              <c:strCache>
                <c:ptCount val="21"/>
                <c:pt idx="0">
                  <c:v>H26</c:v>
                </c:pt>
                <c:pt idx="1">
                  <c:v>H27</c:v>
                </c:pt>
                <c:pt idx="2">
                  <c:v>H28</c:v>
                </c:pt>
                <c:pt idx="3">
                  <c:v>H29</c:v>
                </c:pt>
                <c:pt idx="4">
                  <c:v>H30</c:v>
                </c:pt>
                <c:pt idx="5">
                  <c:v>R1</c:v>
                </c:pt>
                <c:pt idx="6">
                  <c:v>R2</c:v>
                </c:pt>
                <c:pt idx="7">
                  <c:v>R3</c:v>
                </c:pt>
                <c:pt idx="8">
                  <c:v>R4</c:v>
                </c:pt>
                <c:pt idx="9">
                  <c:v>R5</c:v>
                </c:pt>
                <c:pt idx="10">
                  <c:v>R6</c:v>
                </c:pt>
                <c:pt idx="11">
                  <c:v>R7</c:v>
                </c:pt>
                <c:pt idx="12">
                  <c:v>R8</c:v>
                </c:pt>
                <c:pt idx="13">
                  <c:v>R9</c:v>
                </c:pt>
                <c:pt idx="14">
                  <c:v>R10</c:v>
                </c:pt>
                <c:pt idx="15">
                  <c:v>R11</c:v>
                </c:pt>
                <c:pt idx="16">
                  <c:v>R12</c:v>
                </c:pt>
                <c:pt idx="17">
                  <c:v>R13</c:v>
                </c:pt>
                <c:pt idx="18">
                  <c:v>R14</c:v>
                </c:pt>
                <c:pt idx="19">
                  <c:v>R15</c:v>
                </c:pt>
                <c:pt idx="20">
                  <c:v>R16</c:v>
                </c:pt>
              </c:strCache>
            </c:strRef>
          </c:cat>
          <c:val>
            <c:numRef>
              <c:f>上水集計!$F$70:$Z$70</c:f>
              <c:numCache>
                <c:formatCode>#,##0_);[Red]\(#,##0\)</c:formatCode>
                <c:ptCount val="21"/>
                <c:pt idx="0">
                  <c:v>218194</c:v>
                </c:pt>
                <c:pt idx="1">
                  <c:v>218381</c:v>
                </c:pt>
                <c:pt idx="2">
                  <c:v>219376</c:v>
                </c:pt>
                <c:pt idx="3">
                  <c:v>219195</c:v>
                </c:pt>
                <c:pt idx="4">
                  <c:v>219321</c:v>
                </c:pt>
                <c:pt idx="5">
                  <c:v>219193</c:v>
                </c:pt>
                <c:pt idx="6">
                  <c:v>219194</c:v>
                </c:pt>
                <c:pt idx="7">
                  <c:v>219863</c:v>
                </c:pt>
                <c:pt idx="8">
                  <c:v>220656</c:v>
                </c:pt>
                <c:pt idx="9">
                  <c:v>221158</c:v>
                </c:pt>
                <c:pt idx="10">
                  <c:v>221215</c:v>
                </c:pt>
                <c:pt idx="11">
                  <c:v>221494</c:v>
                </c:pt>
                <c:pt idx="12">
                  <c:v>221772</c:v>
                </c:pt>
                <c:pt idx="13">
                  <c:v>222050</c:v>
                </c:pt>
                <c:pt idx="14">
                  <c:v>222328</c:v>
                </c:pt>
                <c:pt idx="15">
                  <c:v>222606</c:v>
                </c:pt>
                <c:pt idx="16">
                  <c:v>222588</c:v>
                </c:pt>
                <c:pt idx="17">
                  <c:v>222578</c:v>
                </c:pt>
                <c:pt idx="18">
                  <c:v>222568</c:v>
                </c:pt>
                <c:pt idx="19">
                  <c:v>222560</c:v>
                </c:pt>
                <c:pt idx="20">
                  <c:v>222551</c:v>
                </c:pt>
              </c:numCache>
            </c:numRef>
          </c:val>
          <c:smooth val="0"/>
          <c:extLst>
            <c:ext xmlns:c16="http://schemas.microsoft.com/office/drawing/2014/chart" uri="{C3380CC4-5D6E-409C-BE32-E72D297353CC}">
              <c16:uniqueId val="{00000002-CF52-4B80-B552-1D59941986AE}"/>
            </c:ext>
          </c:extLst>
        </c:ser>
        <c:dLbls>
          <c:showLegendKey val="0"/>
          <c:showVal val="0"/>
          <c:showCatName val="0"/>
          <c:showSerName val="0"/>
          <c:showPercent val="0"/>
          <c:showBubbleSize val="0"/>
        </c:dLbls>
        <c:marker val="1"/>
        <c:smooth val="0"/>
        <c:axId val="366267320"/>
        <c:axId val="366263056"/>
      </c:lineChart>
      <c:catAx>
        <c:axId val="4595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59569992"/>
        <c:crosses val="autoZero"/>
        <c:auto val="1"/>
        <c:lblAlgn val="ctr"/>
        <c:lblOffset val="100"/>
        <c:noMultiLvlLbl val="0"/>
      </c:catAx>
      <c:valAx>
        <c:axId val="459569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料金収入（税抜）　万円</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59567040"/>
        <c:crosses val="autoZero"/>
        <c:crossBetween val="between"/>
      </c:valAx>
      <c:valAx>
        <c:axId val="366263056"/>
        <c:scaling>
          <c:orientation val="minMax"/>
          <c:max val="230000"/>
          <c:min val="210000"/>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調定件数</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6267320"/>
        <c:crosses val="max"/>
        <c:crossBetween val="between"/>
      </c:valAx>
      <c:catAx>
        <c:axId val="366267320"/>
        <c:scaling>
          <c:orientation val="minMax"/>
        </c:scaling>
        <c:delete val="1"/>
        <c:axPos val="b"/>
        <c:numFmt formatCode="General" sourceLinked="1"/>
        <c:majorTickMark val="out"/>
        <c:minorTickMark val="none"/>
        <c:tickLblPos val="nextTo"/>
        <c:crossAx val="366263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水道事業収益</c:v>
          </c:tx>
          <c:spPr>
            <a:solidFill>
              <a:srgbClr val="FFC000"/>
            </a:solidFill>
            <a:ln>
              <a:noFill/>
            </a:ln>
            <a:effectLst/>
          </c:spPr>
          <c:invertIfNegative val="0"/>
          <c:cat>
            <c:strRef>
              <c:f>Sheet1!$F$4:$Z$4</c:f>
              <c:strCache>
                <c:ptCount val="21"/>
                <c:pt idx="0">
                  <c:v>H26</c:v>
                </c:pt>
                <c:pt idx="1">
                  <c:v>H27</c:v>
                </c:pt>
                <c:pt idx="2">
                  <c:v>H28</c:v>
                </c:pt>
                <c:pt idx="3">
                  <c:v>H29</c:v>
                </c:pt>
                <c:pt idx="4">
                  <c:v>H30</c:v>
                </c:pt>
                <c:pt idx="5">
                  <c:v>R1</c:v>
                </c:pt>
                <c:pt idx="6">
                  <c:v>R2</c:v>
                </c:pt>
                <c:pt idx="7">
                  <c:v>R3</c:v>
                </c:pt>
                <c:pt idx="8">
                  <c:v>R4</c:v>
                </c:pt>
                <c:pt idx="9">
                  <c:v>R5</c:v>
                </c:pt>
                <c:pt idx="10">
                  <c:v>R6</c:v>
                </c:pt>
                <c:pt idx="11">
                  <c:v>R7</c:v>
                </c:pt>
                <c:pt idx="12">
                  <c:v>R8</c:v>
                </c:pt>
                <c:pt idx="13">
                  <c:v>R9</c:v>
                </c:pt>
                <c:pt idx="14">
                  <c:v>R10</c:v>
                </c:pt>
                <c:pt idx="15">
                  <c:v>R11</c:v>
                </c:pt>
                <c:pt idx="16">
                  <c:v>R12</c:v>
                </c:pt>
                <c:pt idx="17">
                  <c:v>R13</c:v>
                </c:pt>
                <c:pt idx="18">
                  <c:v>R14</c:v>
                </c:pt>
                <c:pt idx="19">
                  <c:v>R15</c:v>
                </c:pt>
                <c:pt idx="20">
                  <c:v>R16</c:v>
                </c:pt>
              </c:strCache>
            </c:strRef>
          </c:cat>
          <c:val>
            <c:numRef>
              <c:f>Sheet1!$F$5:$Z$5</c:f>
              <c:numCache>
                <c:formatCode>General</c:formatCode>
                <c:ptCount val="21"/>
                <c:pt idx="0">
                  <c:v>82255</c:v>
                </c:pt>
                <c:pt idx="1">
                  <c:v>82107</c:v>
                </c:pt>
                <c:pt idx="2">
                  <c:v>82171</c:v>
                </c:pt>
                <c:pt idx="3">
                  <c:v>82791</c:v>
                </c:pt>
                <c:pt idx="4">
                  <c:v>79142</c:v>
                </c:pt>
                <c:pt idx="5">
                  <c:v>79429</c:v>
                </c:pt>
                <c:pt idx="6">
                  <c:v>72348</c:v>
                </c:pt>
                <c:pt idx="7">
                  <c:v>71594</c:v>
                </c:pt>
                <c:pt idx="8">
                  <c:v>69323</c:v>
                </c:pt>
                <c:pt idx="9">
                  <c:v>67131</c:v>
                </c:pt>
                <c:pt idx="10">
                  <c:v>66207</c:v>
                </c:pt>
                <c:pt idx="11">
                  <c:v>65801</c:v>
                </c:pt>
                <c:pt idx="12">
                  <c:v>65053</c:v>
                </c:pt>
                <c:pt idx="13">
                  <c:v>64456</c:v>
                </c:pt>
                <c:pt idx="14">
                  <c:v>63636</c:v>
                </c:pt>
                <c:pt idx="15">
                  <c:v>62792</c:v>
                </c:pt>
                <c:pt idx="16">
                  <c:v>62014</c:v>
                </c:pt>
                <c:pt idx="17">
                  <c:v>61038</c:v>
                </c:pt>
                <c:pt idx="18">
                  <c:v>60350</c:v>
                </c:pt>
                <c:pt idx="19">
                  <c:v>59205</c:v>
                </c:pt>
                <c:pt idx="20">
                  <c:v>58283</c:v>
                </c:pt>
              </c:numCache>
            </c:numRef>
          </c:val>
          <c:extLst>
            <c:ext xmlns:c16="http://schemas.microsoft.com/office/drawing/2014/chart" uri="{C3380CC4-5D6E-409C-BE32-E72D297353CC}">
              <c16:uniqueId val="{00000000-B68F-4397-8201-983F8DFA0BE2}"/>
            </c:ext>
          </c:extLst>
        </c:ser>
        <c:ser>
          <c:idx val="1"/>
          <c:order val="1"/>
          <c:tx>
            <c:v>水道事業費用</c:v>
          </c:tx>
          <c:spPr>
            <a:solidFill>
              <a:srgbClr val="0070C0"/>
            </a:solidFill>
            <a:ln>
              <a:noFill/>
            </a:ln>
            <a:effectLst/>
          </c:spPr>
          <c:invertIfNegative val="0"/>
          <c:cat>
            <c:strRef>
              <c:f>Sheet1!$F$4:$Z$4</c:f>
              <c:strCache>
                <c:ptCount val="21"/>
                <c:pt idx="0">
                  <c:v>H26</c:v>
                </c:pt>
                <c:pt idx="1">
                  <c:v>H27</c:v>
                </c:pt>
                <c:pt idx="2">
                  <c:v>H28</c:v>
                </c:pt>
                <c:pt idx="3">
                  <c:v>H29</c:v>
                </c:pt>
                <c:pt idx="4">
                  <c:v>H30</c:v>
                </c:pt>
                <c:pt idx="5">
                  <c:v>R1</c:v>
                </c:pt>
                <c:pt idx="6">
                  <c:v>R2</c:v>
                </c:pt>
                <c:pt idx="7">
                  <c:v>R3</c:v>
                </c:pt>
                <c:pt idx="8">
                  <c:v>R4</c:v>
                </c:pt>
                <c:pt idx="9">
                  <c:v>R5</c:v>
                </c:pt>
                <c:pt idx="10">
                  <c:v>R6</c:v>
                </c:pt>
                <c:pt idx="11">
                  <c:v>R7</c:v>
                </c:pt>
                <c:pt idx="12">
                  <c:v>R8</c:v>
                </c:pt>
                <c:pt idx="13">
                  <c:v>R9</c:v>
                </c:pt>
                <c:pt idx="14">
                  <c:v>R10</c:v>
                </c:pt>
                <c:pt idx="15">
                  <c:v>R11</c:v>
                </c:pt>
                <c:pt idx="16">
                  <c:v>R12</c:v>
                </c:pt>
                <c:pt idx="17">
                  <c:v>R13</c:v>
                </c:pt>
                <c:pt idx="18">
                  <c:v>R14</c:v>
                </c:pt>
                <c:pt idx="19">
                  <c:v>R15</c:v>
                </c:pt>
                <c:pt idx="20">
                  <c:v>R16</c:v>
                </c:pt>
              </c:strCache>
            </c:strRef>
          </c:cat>
          <c:val>
            <c:numRef>
              <c:f>Sheet1!$F$6:$Z$6</c:f>
              <c:numCache>
                <c:formatCode>General</c:formatCode>
                <c:ptCount val="21"/>
                <c:pt idx="0">
                  <c:v>72319</c:v>
                </c:pt>
                <c:pt idx="1">
                  <c:v>71916</c:v>
                </c:pt>
                <c:pt idx="2">
                  <c:v>74285</c:v>
                </c:pt>
                <c:pt idx="3">
                  <c:v>76305</c:v>
                </c:pt>
                <c:pt idx="4">
                  <c:v>74211</c:v>
                </c:pt>
                <c:pt idx="5">
                  <c:v>74222</c:v>
                </c:pt>
                <c:pt idx="6">
                  <c:v>62558</c:v>
                </c:pt>
                <c:pt idx="7">
                  <c:v>65954</c:v>
                </c:pt>
                <c:pt idx="8">
                  <c:v>65012</c:v>
                </c:pt>
                <c:pt idx="9">
                  <c:v>57948</c:v>
                </c:pt>
                <c:pt idx="10">
                  <c:v>60806</c:v>
                </c:pt>
                <c:pt idx="11">
                  <c:v>59761</c:v>
                </c:pt>
                <c:pt idx="12">
                  <c:v>60482</c:v>
                </c:pt>
                <c:pt idx="13">
                  <c:v>60452</c:v>
                </c:pt>
                <c:pt idx="14">
                  <c:v>61919</c:v>
                </c:pt>
                <c:pt idx="15">
                  <c:v>63143</c:v>
                </c:pt>
                <c:pt idx="16">
                  <c:v>62106</c:v>
                </c:pt>
                <c:pt idx="17">
                  <c:v>61628</c:v>
                </c:pt>
                <c:pt idx="18">
                  <c:v>63841</c:v>
                </c:pt>
                <c:pt idx="19">
                  <c:v>62198</c:v>
                </c:pt>
                <c:pt idx="20">
                  <c:v>62537</c:v>
                </c:pt>
              </c:numCache>
            </c:numRef>
          </c:val>
          <c:extLst>
            <c:ext xmlns:c16="http://schemas.microsoft.com/office/drawing/2014/chart" uri="{C3380CC4-5D6E-409C-BE32-E72D297353CC}">
              <c16:uniqueId val="{00000001-B68F-4397-8201-983F8DFA0BE2}"/>
            </c:ext>
          </c:extLst>
        </c:ser>
        <c:dLbls>
          <c:showLegendKey val="0"/>
          <c:showVal val="0"/>
          <c:showCatName val="0"/>
          <c:showSerName val="0"/>
          <c:showPercent val="0"/>
          <c:showBubbleSize val="0"/>
        </c:dLbls>
        <c:gapWidth val="219"/>
        <c:axId val="1486879216"/>
        <c:axId val="1475725216"/>
      </c:barChart>
      <c:lineChart>
        <c:grouping val="standard"/>
        <c:varyColors val="0"/>
        <c:ser>
          <c:idx val="2"/>
          <c:order val="2"/>
          <c:tx>
            <c:v>損益</c:v>
          </c:tx>
          <c:spPr>
            <a:ln w="28575" cap="rnd">
              <a:solidFill>
                <a:srgbClr val="FF0000"/>
              </a:solidFill>
              <a:round/>
            </a:ln>
            <a:effectLst/>
          </c:spPr>
          <c:marker>
            <c:symbol val="none"/>
          </c:marker>
          <c:val>
            <c:numRef>
              <c:f>Sheet1!$F$7:$Z$7</c:f>
              <c:numCache>
                <c:formatCode>General</c:formatCode>
                <c:ptCount val="21"/>
                <c:pt idx="0">
                  <c:v>9936</c:v>
                </c:pt>
                <c:pt idx="1">
                  <c:v>10191</c:v>
                </c:pt>
                <c:pt idx="2">
                  <c:v>7886</c:v>
                </c:pt>
                <c:pt idx="3">
                  <c:v>6486</c:v>
                </c:pt>
                <c:pt idx="4">
                  <c:v>4931</c:v>
                </c:pt>
                <c:pt idx="5">
                  <c:v>5207</c:v>
                </c:pt>
                <c:pt idx="6">
                  <c:v>9790</c:v>
                </c:pt>
                <c:pt idx="7">
                  <c:v>5640</c:v>
                </c:pt>
                <c:pt idx="8">
                  <c:v>4311</c:v>
                </c:pt>
                <c:pt idx="9">
                  <c:v>9183</c:v>
                </c:pt>
                <c:pt idx="10">
                  <c:v>5401</c:v>
                </c:pt>
                <c:pt idx="11">
                  <c:v>6040</c:v>
                </c:pt>
                <c:pt idx="12">
                  <c:v>4571</c:v>
                </c:pt>
                <c:pt idx="13">
                  <c:v>4004</c:v>
                </c:pt>
                <c:pt idx="14">
                  <c:v>1717</c:v>
                </c:pt>
                <c:pt idx="15">
                  <c:v>-351</c:v>
                </c:pt>
                <c:pt idx="16">
                  <c:v>-92</c:v>
                </c:pt>
                <c:pt idx="17">
                  <c:v>-590</c:v>
                </c:pt>
                <c:pt idx="18">
                  <c:v>-3491</c:v>
                </c:pt>
                <c:pt idx="19">
                  <c:v>-2993</c:v>
                </c:pt>
                <c:pt idx="20">
                  <c:v>-4254</c:v>
                </c:pt>
              </c:numCache>
            </c:numRef>
          </c:val>
          <c:smooth val="0"/>
          <c:extLst>
            <c:ext xmlns:c16="http://schemas.microsoft.com/office/drawing/2014/chart" uri="{C3380CC4-5D6E-409C-BE32-E72D297353CC}">
              <c16:uniqueId val="{00000002-B68F-4397-8201-983F8DFA0BE2}"/>
            </c:ext>
          </c:extLst>
        </c:ser>
        <c:dLbls>
          <c:showLegendKey val="0"/>
          <c:showVal val="0"/>
          <c:showCatName val="0"/>
          <c:showSerName val="0"/>
          <c:showPercent val="0"/>
          <c:showBubbleSize val="0"/>
        </c:dLbls>
        <c:marker val="1"/>
        <c:smooth val="0"/>
        <c:axId val="1733963264"/>
        <c:axId val="1483252464"/>
      </c:lineChart>
      <c:catAx>
        <c:axId val="148687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75725216"/>
        <c:crosses val="autoZero"/>
        <c:auto val="1"/>
        <c:lblAlgn val="ctr"/>
        <c:lblOffset val="100"/>
        <c:noMultiLvlLbl val="0"/>
      </c:catAx>
      <c:valAx>
        <c:axId val="147572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収益的収支　万円</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86879216"/>
        <c:crosses val="autoZero"/>
        <c:crossBetween val="between"/>
      </c:valAx>
      <c:valAx>
        <c:axId val="1483252464"/>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損益　万円</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733963264"/>
        <c:crosses val="max"/>
        <c:crossBetween val="between"/>
      </c:valAx>
      <c:catAx>
        <c:axId val="1733963264"/>
        <c:scaling>
          <c:orientation val="minMax"/>
        </c:scaling>
        <c:delete val="1"/>
        <c:axPos val="b"/>
        <c:majorTickMark val="out"/>
        <c:minorTickMark val="none"/>
        <c:tickLblPos val="nextTo"/>
        <c:crossAx val="14832524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64350885770914"/>
          <c:y val="6.3576841835554079E-2"/>
          <c:w val="0.84596177520889171"/>
          <c:h val="0.72844147843883922"/>
        </c:manualLayout>
      </c:layout>
      <c:barChart>
        <c:barDir val="col"/>
        <c:grouping val="stacked"/>
        <c:varyColors val="0"/>
        <c:ser>
          <c:idx val="0"/>
          <c:order val="0"/>
          <c:tx>
            <c:strRef>
              <c:f>費用変化!$Y$19</c:f>
              <c:strCache>
                <c:ptCount val="1"/>
                <c:pt idx="0">
                  <c:v>水道事業人件費</c:v>
                </c:pt>
              </c:strCache>
            </c:strRef>
          </c:tx>
          <c:spPr>
            <a:solidFill>
              <a:srgbClr val="80AB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費用変化!$Z$3:$AF$3</c:f>
              <c:strCache>
                <c:ptCount val="7"/>
                <c:pt idx="0">
                  <c:v>H29</c:v>
                </c:pt>
                <c:pt idx="1">
                  <c:v>H30</c:v>
                </c:pt>
                <c:pt idx="2">
                  <c:v>R1</c:v>
                </c:pt>
                <c:pt idx="3">
                  <c:v>R2</c:v>
                </c:pt>
                <c:pt idx="4">
                  <c:v>R3</c:v>
                </c:pt>
                <c:pt idx="5">
                  <c:v>R4</c:v>
                </c:pt>
                <c:pt idx="6">
                  <c:v>R5</c:v>
                </c:pt>
              </c:strCache>
            </c:strRef>
          </c:cat>
          <c:val>
            <c:numRef>
              <c:f>費用変化!$Z$19:$AF$19</c:f>
              <c:numCache>
                <c:formatCode>#,##0_);[Red]\(#,##0\)</c:formatCode>
                <c:ptCount val="7"/>
                <c:pt idx="0">
                  <c:v>25841</c:v>
                </c:pt>
                <c:pt idx="1">
                  <c:v>25759</c:v>
                </c:pt>
                <c:pt idx="2">
                  <c:v>27138</c:v>
                </c:pt>
                <c:pt idx="3">
                  <c:v>22322</c:v>
                </c:pt>
                <c:pt idx="4">
                  <c:v>19843</c:v>
                </c:pt>
                <c:pt idx="5">
                  <c:v>19008</c:v>
                </c:pt>
                <c:pt idx="6">
                  <c:v>19835</c:v>
                </c:pt>
              </c:numCache>
            </c:numRef>
          </c:val>
          <c:extLst>
            <c:ext xmlns:c16="http://schemas.microsoft.com/office/drawing/2014/chart" uri="{C3380CC4-5D6E-409C-BE32-E72D297353CC}">
              <c16:uniqueId val="{00000000-3AAF-402D-8F7E-B7F0033A6E4C}"/>
            </c:ext>
          </c:extLst>
        </c:ser>
        <c:ser>
          <c:idx val="1"/>
          <c:order val="1"/>
          <c:tx>
            <c:strRef>
              <c:f>費用変化!$Y$20</c:f>
              <c:strCache>
                <c:ptCount val="1"/>
                <c:pt idx="0">
                  <c:v>水道事業窓口業務費（検針、徴収等）</c:v>
                </c:pt>
              </c:strCache>
            </c:strRef>
          </c:tx>
          <c:spPr>
            <a:solidFill>
              <a:schemeClr val="accent1">
                <a:lumMod val="40000"/>
                <a:lumOff val="60000"/>
              </a:schemeClr>
            </a:solidFill>
            <a:ln>
              <a:noFill/>
            </a:ln>
            <a:effectLst/>
          </c:spPr>
          <c:invertIfNegative val="0"/>
          <c:dLbls>
            <c:dLbl>
              <c:idx val="4"/>
              <c:layout>
                <c:manualLayout>
                  <c:x val="0"/>
                  <c:y val="-2.9569352646544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AF-402D-8F7E-B7F0033A6E4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費用変化!$Z$3:$AF$3</c:f>
              <c:strCache>
                <c:ptCount val="7"/>
                <c:pt idx="0">
                  <c:v>H29</c:v>
                </c:pt>
                <c:pt idx="1">
                  <c:v>H30</c:v>
                </c:pt>
                <c:pt idx="2">
                  <c:v>R1</c:v>
                </c:pt>
                <c:pt idx="3">
                  <c:v>R2</c:v>
                </c:pt>
                <c:pt idx="4">
                  <c:v>R3</c:v>
                </c:pt>
                <c:pt idx="5">
                  <c:v>R4</c:v>
                </c:pt>
                <c:pt idx="6">
                  <c:v>R5</c:v>
                </c:pt>
              </c:strCache>
            </c:strRef>
          </c:cat>
          <c:val>
            <c:numRef>
              <c:f>費用変化!$Z$20:$AF$20</c:f>
              <c:numCache>
                <c:formatCode>#,##0_);[Red]\(#,##0\)</c:formatCode>
                <c:ptCount val="7"/>
                <c:pt idx="0">
                  <c:v>931</c:v>
                </c:pt>
                <c:pt idx="1">
                  <c:v>913</c:v>
                </c:pt>
                <c:pt idx="2">
                  <c:v>906</c:v>
                </c:pt>
                <c:pt idx="3">
                  <c:v>539</c:v>
                </c:pt>
                <c:pt idx="4">
                  <c:v>3187</c:v>
                </c:pt>
                <c:pt idx="5">
                  <c:v>3178</c:v>
                </c:pt>
                <c:pt idx="6">
                  <c:v>3169</c:v>
                </c:pt>
              </c:numCache>
            </c:numRef>
          </c:val>
          <c:extLst>
            <c:ext xmlns:c16="http://schemas.microsoft.com/office/drawing/2014/chart" uri="{C3380CC4-5D6E-409C-BE32-E72D297353CC}">
              <c16:uniqueId val="{00000001-3AAF-402D-8F7E-B7F0033A6E4C}"/>
            </c:ext>
          </c:extLst>
        </c:ser>
        <c:dLbls>
          <c:showLegendKey val="0"/>
          <c:showVal val="0"/>
          <c:showCatName val="0"/>
          <c:showSerName val="0"/>
          <c:showPercent val="0"/>
          <c:showBubbleSize val="0"/>
        </c:dLbls>
        <c:gapWidth val="150"/>
        <c:overlap val="100"/>
        <c:axId val="470477456"/>
        <c:axId val="470476208"/>
      </c:barChart>
      <c:catAx>
        <c:axId val="47047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0476208"/>
        <c:crosses val="autoZero"/>
        <c:auto val="1"/>
        <c:lblAlgn val="ctr"/>
        <c:lblOffset val="100"/>
        <c:noMultiLvlLbl val="0"/>
      </c:catAx>
      <c:valAx>
        <c:axId val="470476208"/>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7047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1C9E9C-9765-4356-8B4A-4736DD5D52AB}"/>
              </a:ext>
            </a:extLst>
          </p:cNvPr>
          <p:cNvSpPr>
            <a:spLocks noGrp="1"/>
          </p:cNvSpPr>
          <p:nvPr>
            <p:ph type="hdr" sz="quarter"/>
          </p:nvPr>
        </p:nvSpPr>
        <p:spPr>
          <a:xfrm>
            <a:off x="2" y="1"/>
            <a:ext cx="2918621" cy="494813"/>
          </a:xfrm>
          <a:prstGeom prst="rect">
            <a:avLst/>
          </a:prstGeom>
        </p:spPr>
        <p:txBody>
          <a:bodyPr vert="horz" lIns="90638" tIns="45319" rIns="90638" bIns="45319"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75AB3543-B342-408F-AAD2-E106E6E75BB6}"/>
              </a:ext>
            </a:extLst>
          </p:cNvPr>
          <p:cNvSpPr>
            <a:spLocks noGrp="1"/>
          </p:cNvSpPr>
          <p:nvPr>
            <p:ph type="ftr" sz="quarter" idx="2"/>
          </p:nvPr>
        </p:nvSpPr>
        <p:spPr>
          <a:xfrm>
            <a:off x="2" y="9371503"/>
            <a:ext cx="2918621" cy="494813"/>
          </a:xfrm>
          <a:prstGeom prst="rect">
            <a:avLst/>
          </a:prstGeom>
        </p:spPr>
        <p:txBody>
          <a:bodyPr vert="horz" lIns="90638" tIns="45319" rIns="90638" bIns="45319" rtlCol="0" anchor="b"/>
          <a:lstStyle>
            <a:lvl1pPr algn="l">
              <a:defRPr sz="1200"/>
            </a:lvl1pPr>
          </a:lstStyle>
          <a:p>
            <a:endParaRPr kumimoji="1" lang="ja-JP" altLang="en-US"/>
          </a:p>
        </p:txBody>
      </p:sp>
      <p:sp>
        <p:nvSpPr>
          <p:cNvPr id="6" name="スライド番号プレースホルダー 5">
            <a:extLst>
              <a:ext uri="{FF2B5EF4-FFF2-40B4-BE49-F238E27FC236}">
                <a16:creationId xmlns:a16="http://schemas.microsoft.com/office/drawing/2014/main" id="{E1DB952D-5A16-4778-B410-390B446A9E21}"/>
              </a:ext>
            </a:extLst>
          </p:cNvPr>
          <p:cNvSpPr>
            <a:spLocks noGrp="1"/>
          </p:cNvSpPr>
          <p:nvPr>
            <p:ph type="sldNum" sz="quarter" idx="3"/>
          </p:nvPr>
        </p:nvSpPr>
        <p:spPr>
          <a:xfrm>
            <a:off x="3814889" y="9371618"/>
            <a:ext cx="2919799" cy="494695"/>
          </a:xfrm>
          <a:prstGeom prst="rect">
            <a:avLst/>
          </a:prstGeom>
        </p:spPr>
        <p:txBody>
          <a:bodyPr vert="horz" lIns="90638" tIns="45319" rIns="90638" bIns="45319" rtlCol="0" anchor="b"/>
          <a:lstStyle>
            <a:lvl1pPr algn="r">
              <a:defRPr sz="1200"/>
            </a:lvl1pPr>
          </a:lstStyle>
          <a:p>
            <a:fld id="{83DFAC62-0A5D-4131-8B0D-F79B24C2AD8A}" type="slidenum">
              <a:rPr kumimoji="1" lang="ja-JP" altLang="en-US" smtClean="0"/>
              <a:t>‹#›</a:t>
            </a:fld>
            <a:endParaRPr kumimoji="1" lang="ja-JP" altLang="en-US"/>
          </a:p>
        </p:txBody>
      </p:sp>
    </p:spTree>
    <p:extLst>
      <p:ext uri="{BB962C8B-B14F-4D97-AF65-F5344CB8AC3E}">
        <p14:creationId xmlns:p14="http://schemas.microsoft.com/office/powerpoint/2010/main" val="17484278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621" cy="494813"/>
          </a:xfrm>
          <a:prstGeom prst="rect">
            <a:avLst/>
          </a:prstGeom>
        </p:spPr>
        <p:txBody>
          <a:bodyPr vert="horz" lIns="90638" tIns="45319" rIns="90638" bIns="453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574" y="1"/>
            <a:ext cx="2918621" cy="494813"/>
          </a:xfrm>
          <a:prstGeom prst="rect">
            <a:avLst/>
          </a:prstGeom>
        </p:spPr>
        <p:txBody>
          <a:bodyPr vert="horz" lIns="90638" tIns="45319" rIns="90638" bIns="45319" rtlCol="0"/>
          <a:lstStyle>
            <a:lvl1pPr algn="r">
              <a:defRPr sz="1200"/>
            </a:lvl1pPr>
          </a:lstStyle>
          <a:p>
            <a:fld id="{41091EEB-2A51-4053-B9BD-54F47241FB99}" type="datetimeFigureOut">
              <a:rPr kumimoji="1" lang="ja-JP" altLang="en-US" smtClean="0"/>
              <a:t>2024/9/24</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638" tIns="45319" rIns="90638" bIns="45319" rtlCol="0" anchor="ctr"/>
          <a:lstStyle/>
          <a:p>
            <a:endParaRPr lang="ja-JP" altLang="en-US"/>
          </a:p>
        </p:txBody>
      </p:sp>
      <p:sp>
        <p:nvSpPr>
          <p:cNvPr id="5" name="ノート プレースホルダー 4"/>
          <p:cNvSpPr>
            <a:spLocks noGrp="1"/>
          </p:cNvSpPr>
          <p:nvPr>
            <p:ph type="body" sz="quarter" idx="3"/>
          </p:nvPr>
        </p:nvSpPr>
        <p:spPr>
          <a:xfrm>
            <a:off x="673893" y="4747996"/>
            <a:ext cx="5387981" cy="3884437"/>
          </a:xfrm>
          <a:prstGeom prst="rect">
            <a:avLst/>
          </a:prstGeom>
        </p:spPr>
        <p:txBody>
          <a:bodyPr vert="horz" lIns="90638" tIns="45319" rIns="90638" bIns="453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503"/>
            <a:ext cx="2918621" cy="494813"/>
          </a:xfrm>
          <a:prstGeom prst="rect">
            <a:avLst/>
          </a:prstGeom>
        </p:spPr>
        <p:txBody>
          <a:bodyPr vert="horz" lIns="90638" tIns="45319" rIns="90638" bIns="453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574" y="9371503"/>
            <a:ext cx="2918621" cy="494813"/>
          </a:xfrm>
          <a:prstGeom prst="rect">
            <a:avLst/>
          </a:prstGeom>
        </p:spPr>
        <p:txBody>
          <a:bodyPr vert="horz" lIns="90638" tIns="45319" rIns="90638" bIns="45319" rtlCol="0" anchor="b"/>
          <a:lstStyle>
            <a:lvl1pPr algn="r">
              <a:defRPr sz="1200"/>
            </a:lvl1pPr>
          </a:lstStyle>
          <a:p>
            <a:fld id="{C058DF1B-FBE0-40FF-8056-CE1F41B9CC27}" type="slidenum">
              <a:rPr kumimoji="1" lang="ja-JP" altLang="en-US" smtClean="0"/>
              <a:t>‹#›</a:t>
            </a:fld>
            <a:endParaRPr kumimoji="1" lang="ja-JP" altLang="en-US"/>
          </a:p>
        </p:txBody>
      </p:sp>
    </p:spTree>
    <p:extLst>
      <p:ext uri="{BB962C8B-B14F-4D97-AF65-F5344CB8AC3E}">
        <p14:creationId xmlns:p14="http://schemas.microsoft.com/office/powerpoint/2010/main" val="40793142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1514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7129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622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2772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F7ADCCD-BD1C-4DDC-AEFF-14BD5A6A8A9A}"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426772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10D582-625D-4514-82A1-7DFC1718B228}" type="datetime1">
              <a:rPr kumimoji="1" lang="ja-JP" altLang="en-US" smtClean="0"/>
              <a:t>2024/9/24</a:t>
            </a:fld>
            <a:endParaRPr kumimoji="1" lang="ja-JP" altLang="en-US"/>
          </a:p>
        </p:txBody>
      </p:sp>
      <p:sp>
        <p:nvSpPr>
          <p:cNvPr id="6" name="Footer Placeholder 5"/>
          <p:cNvSpPr>
            <a:spLocks noGrp="1"/>
          </p:cNvSpPr>
          <p:nvPr>
            <p:ph type="ftr" sz="quarter" idx="11"/>
          </p:nvPr>
        </p:nvSpPr>
        <p:spPr/>
        <p:txBody>
          <a:bodyPr/>
          <a:lstStyle/>
          <a:p>
            <a:r>
              <a:rPr kumimoji="1" lang="en-US" altLang="ja-JP"/>
              <a:t>-19-</a:t>
            </a:r>
            <a:endParaRPr kumimoji="1" lang="ja-JP" altLang="en-US"/>
          </a:p>
        </p:txBody>
      </p:sp>
      <p:sp>
        <p:nvSpPr>
          <p:cNvPr id="7" name="Slide Number Placeholder 6"/>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81722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1A7E3E-67E8-417D-A4E5-171937729E35}"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279363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B3E0C6-7E1E-4239-A4A4-AE800E9AE9CC}"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0838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59F4C2-B3D8-4E52-B06B-E08703B326F5}"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428202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2715D4-3386-457D-AAF6-D5CA187E82B5}" type="datetime1">
              <a:rPr kumimoji="1" lang="ja-JP" altLang="en-US" smtClean="0"/>
              <a:t>2024/9/24</a:t>
            </a:fld>
            <a:endParaRPr kumimoji="1" lang="ja-JP" altLang="en-US"/>
          </a:p>
        </p:txBody>
      </p:sp>
      <p:sp>
        <p:nvSpPr>
          <p:cNvPr id="4"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1745088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2ED517A-2909-4D07-9638-A54C56475308}" type="datetime1">
              <a:rPr kumimoji="1" lang="ja-JP" altLang="en-US" smtClean="0"/>
              <a:t>2024/9/24</a:t>
            </a:fld>
            <a:endParaRPr kumimoji="1" lang="ja-JP" altLang="en-US"/>
          </a:p>
        </p:txBody>
      </p:sp>
      <p:sp>
        <p:nvSpPr>
          <p:cNvPr id="4"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367120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778715-5D89-4300-A794-5C1BEAA73BF4}"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3241103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207C38-92F2-48B8-84BC-7711E3F30163}"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158643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D563F5FD-5A46-40A3-9C4F-DFA3F51A7147}"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364920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AE5D8B-C503-4DB5-BD62-B1017A4512BD}" type="datetime1">
              <a:rPr kumimoji="1" lang="ja-JP" altLang="en-US" smtClean="0"/>
              <a:t>2024/9/24</a:t>
            </a:fld>
            <a:endParaRPr kumimoji="1" lang="ja-JP" altLang="en-US"/>
          </a:p>
        </p:txBody>
      </p:sp>
      <p:sp>
        <p:nvSpPr>
          <p:cNvPr id="5" name="Footer Placeholder 4"/>
          <p:cNvSpPr>
            <a:spLocks noGrp="1"/>
          </p:cNvSpPr>
          <p:nvPr>
            <p:ph type="ftr" sz="quarter" idx="11"/>
          </p:nvPr>
        </p:nvSpPr>
        <p:spPr/>
        <p:txBody>
          <a:bodyPr/>
          <a:lstStyle/>
          <a:p>
            <a:r>
              <a:rPr kumimoji="1" lang="en-US" altLang="ja-JP"/>
              <a:t>-19-</a:t>
            </a:r>
            <a:endParaRPr kumimoji="1" lang="ja-JP" altLang="en-US"/>
          </a:p>
        </p:txBody>
      </p:sp>
      <p:sp>
        <p:nvSpPr>
          <p:cNvPr id="6" name="Slide Number Placeholder 5"/>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219863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EA95E35-FBB5-44BF-A82D-1E12A6130912}" type="datetime1">
              <a:rPr kumimoji="1" lang="ja-JP" altLang="en-US" smtClean="0"/>
              <a:t>2024/9/24</a:t>
            </a:fld>
            <a:endParaRPr kumimoji="1" lang="ja-JP" altLang="en-US"/>
          </a:p>
        </p:txBody>
      </p:sp>
      <p:sp>
        <p:nvSpPr>
          <p:cNvPr id="6" name="Footer Placeholder 5"/>
          <p:cNvSpPr>
            <a:spLocks noGrp="1"/>
          </p:cNvSpPr>
          <p:nvPr>
            <p:ph type="ftr" sz="quarter" idx="11"/>
          </p:nvPr>
        </p:nvSpPr>
        <p:spPr/>
        <p:txBody>
          <a:bodyPr/>
          <a:lstStyle/>
          <a:p>
            <a:r>
              <a:rPr kumimoji="1" lang="en-US" altLang="ja-JP"/>
              <a:t>-19-</a:t>
            </a:r>
            <a:endParaRPr kumimoji="1" lang="ja-JP" altLang="en-US"/>
          </a:p>
        </p:txBody>
      </p:sp>
      <p:sp>
        <p:nvSpPr>
          <p:cNvPr id="7" name="Slide Number Placeholder 6"/>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1659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10125C-B627-4CDD-B3DB-FE4BC88DCB80}" type="datetime1">
              <a:rPr kumimoji="1" lang="ja-JP" altLang="en-US" smtClean="0"/>
              <a:t>2024/9/24</a:t>
            </a:fld>
            <a:endParaRPr kumimoji="1" lang="ja-JP" altLang="en-US"/>
          </a:p>
        </p:txBody>
      </p:sp>
      <p:sp>
        <p:nvSpPr>
          <p:cNvPr id="8" name="Footer Placeholder 7"/>
          <p:cNvSpPr>
            <a:spLocks noGrp="1"/>
          </p:cNvSpPr>
          <p:nvPr>
            <p:ph type="ftr" sz="quarter" idx="11"/>
          </p:nvPr>
        </p:nvSpPr>
        <p:spPr/>
        <p:txBody>
          <a:bodyPr/>
          <a:lstStyle/>
          <a:p>
            <a:r>
              <a:rPr kumimoji="1" lang="en-US" altLang="ja-JP"/>
              <a:t>-19-</a:t>
            </a:r>
            <a:endParaRPr kumimoji="1" lang="ja-JP" altLang="en-US"/>
          </a:p>
        </p:txBody>
      </p:sp>
      <p:sp>
        <p:nvSpPr>
          <p:cNvPr id="9" name="Slide Number Placeholder 8"/>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24330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A1740CBC-8C04-4445-89B3-3B79A65ED7F5}" type="datetime1">
              <a:rPr kumimoji="1" lang="ja-JP" altLang="en-US" smtClean="0"/>
              <a:t>2024/9/24</a:t>
            </a:fld>
            <a:endParaRPr kumimoji="1" lang="ja-JP" altLang="en-US"/>
          </a:p>
        </p:txBody>
      </p:sp>
      <p:sp>
        <p:nvSpPr>
          <p:cNvPr id="5" name="Footer Placeholder 3"/>
          <p:cNvSpPr>
            <a:spLocks noGrp="1"/>
          </p:cNvSpPr>
          <p:nvPr>
            <p:ph type="ftr" sz="quarter" idx="11"/>
          </p:nvPr>
        </p:nvSpPr>
        <p:spPr/>
        <p:txBody>
          <a:bodyPr/>
          <a:lstStyle/>
          <a:p>
            <a:r>
              <a:rPr kumimoji="1" lang="en-US" altLang="ja-JP"/>
              <a:t>-19-</a:t>
            </a:r>
            <a:endParaRPr kumimoji="1" lang="ja-JP" altLang="en-US"/>
          </a:p>
        </p:txBody>
      </p:sp>
      <p:sp>
        <p:nvSpPr>
          <p:cNvPr id="6" name="Slide Number Placeholder 4"/>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126000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29AC64-F13F-4674-8563-48A35246D7D3}" type="datetime1">
              <a:rPr kumimoji="1" lang="ja-JP" altLang="en-US" smtClean="0"/>
              <a:t>2024/9/24</a:t>
            </a:fld>
            <a:endParaRPr kumimoji="1" lang="ja-JP" altLang="en-US"/>
          </a:p>
        </p:txBody>
      </p:sp>
      <p:sp>
        <p:nvSpPr>
          <p:cNvPr id="5" name="Footer Placeholder 2"/>
          <p:cNvSpPr>
            <a:spLocks noGrp="1"/>
          </p:cNvSpPr>
          <p:nvPr>
            <p:ph type="ftr" sz="quarter" idx="11"/>
          </p:nvPr>
        </p:nvSpPr>
        <p:spPr/>
        <p:txBody>
          <a:bodyPr/>
          <a:lstStyle/>
          <a:p>
            <a:r>
              <a:rPr kumimoji="1" lang="en-US" altLang="ja-JP"/>
              <a:t>-19-</a:t>
            </a:r>
            <a:endParaRPr kumimoji="1" lang="ja-JP" altLang="en-US"/>
          </a:p>
        </p:txBody>
      </p:sp>
      <p:sp>
        <p:nvSpPr>
          <p:cNvPr id="6" name="Slide Number Placeholder 3"/>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2063925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024BB5D3-D252-418F-830E-8B21D06B8691}" type="datetime1">
              <a:rPr kumimoji="1" lang="ja-JP" altLang="en-US" smtClean="0"/>
              <a:t>2024/9/24</a:t>
            </a:fld>
            <a:endParaRPr kumimoji="1" lang="ja-JP" altLang="en-US"/>
          </a:p>
        </p:txBody>
      </p:sp>
      <p:sp>
        <p:nvSpPr>
          <p:cNvPr id="5" name="Footer Placeholder 5"/>
          <p:cNvSpPr>
            <a:spLocks noGrp="1"/>
          </p:cNvSpPr>
          <p:nvPr>
            <p:ph type="ftr" sz="quarter" idx="11"/>
          </p:nvPr>
        </p:nvSpPr>
        <p:spPr/>
        <p:txBody>
          <a:bodyPr/>
          <a:lstStyle/>
          <a:p>
            <a:r>
              <a:rPr kumimoji="1" lang="en-US" altLang="ja-JP"/>
              <a:t>-19-</a:t>
            </a:r>
            <a:endParaRPr kumimoji="1" lang="ja-JP" altLang="en-US"/>
          </a:p>
        </p:txBody>
      </p:sp>
      <p:sp>
        <p:nvSpPr>
          <p:cNvPr id="6" name="Slide Number Placeholder 6"/>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175903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2FC281-910F-44F8-AC64-E2BA95571716}" type="datetime1">
              <a:rPr kumimoji="1" lang="ja-JP" altLang="en-US" smtClean="0"/>
              <a:t>2024/9/24</a:t>
            </a:fld>
            <a:endParaRPr kumimoji="1" lang="ja-JP" altLang="en-US"/>
          </a:p>
        </p:txBody>
      </p:sp>
      <p:sp>
        <p:nvSpPr>
          <p:cNvPr id="6" name="Footer Placeholder 5"/>
          <p:cNvSpPr>
            <a:spLocks noGrp="1"/>
          </p:cNvSpPr>
          <p:nvPr>
            <p:ph type="ftr" sz="quarter" idx="11"/>
          </p:nvPr>
        </p:nvSpPr>
        <p:spPr/>
        <p:txBody>
          <a:bodyPr/>
          <a:lstStyle/>
          <a:p>
            <a:r>
              <a:rPr kumimoji="1" lang="en-US" altLang="ja-JP"/>
              <a:t>-19-</a:t>
            </a:r>
            <a:endParaRPr kumimoji="1" lang="ja-JP" altLang="en-US"/>
          </a:p>
        </p:txBody>
      </p:sp>
      <p:sp>
        <p:nvSpPr>
          <p:cNvPr id="7" name="Slide Number Placeholder 6"/>
          <p:cNvSpPr>
            <a:spLocks noGrp="1"/>
          </p:cNvSpPr>
          <p:nvPr>
            <p:ph type="sldNum" sz="quarter" idx="12"/>
          </p:nvPr>
        </p:nvSpPr>
        <p:spPr/>
        <p:txBody>
          <a:body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184499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7FEEF7-9EF7-4E5A-BB63-BD958FAD7F2B}" type="datetime1">
              <a:rPr kumimoji="1" lang="ja-JP" altLang="en-US" smtClean="0"/>
              <a:t>2024/9/24</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kumimoji="1" lang="en-US" altLang="ja-JP"/>
              <a:t>-19-</a:t>
            </a:r>
            <a:endParaRPr kumimoji="1" lang="ja-JP"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E25F5A7-B233-45A3-93F3-6CCE30C8327F}" type="slidenum">
              <a:rPr kumimoji="1" lang="ja-JP" altLang="en-US" smtClean="0"/>
              <a:t>‹#›</a:t>
            </a:fld>
            <a:endParaRPr kumimoji="1" lang="ja-JP" altLang="en-US"/>
          </a:p>
        </p:txBody>
      </p:sp>
    </p:spTree>
    <p:extLst>
      <p:ext uri="{BB962C8B-B14F-4D97-AF65-F5344CB8AC3E}">
        <p14:creationId xmlns:p14="http://schemas.microsoft.com/office/powerpoint/2010/main" val="38767899"/>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Lst>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9FDDB5-B6EE-4776-9CA3-0AA4BAD7CB6C}"/>
              </a:ext>
            </a:extLst>
          </p:cNvPr>
          <p:cNvSpPr>
            <a:spLocks noGrp="1"/>
          </p:cNvSpPr>
          <p:nvPr>
            <p:ph type="ctrTitle"/>
          </p:nvPr>
        </p:nvSpPr>
        <p:spPr>
          <a:xfrm>
            <a:off x="1570282" y="1869854"/>
            <a:ext cx="8825658" cy="980081"/>
          </a:xfrm>
        </p:spPr>
        <p:txBody>
          <a:bodyPr>
            <a:normAutofit/>
          </a:bodyPr>
          <a:lstStyle/>
          <a:p>
            <a:pPr algn="ctr"/>
            <a:r>
              <a:rPr lang="ja-JP" altLang="en-US" sz="5300" b="1" dirty="0">
                <a:latin typeface="+mj-ea"/>
              </a:rPr>
              <a:t>倉吉市水道事業運営審議会</a:t>
            </a:r>
            <a:endParaRPr kumimoji="1" lang="ja-JP" altLang="en-US" sz="5300" b="1" dirty="0">
              <a:latin typeface="+mj-ea"/>
            </a:endParaRPr>
          </a:p>
        </p:txBody>
      </p:sp>
      <p:sp>
        <p:nvSpPr>
          <p:cNvPr id="3" name="字幕 2">
            <a:extLst>
              <a:ext uri="{FF2B5EF4-FFF2-40B4-BE49-F238E27FC236}">
                <a16:creationId xmlns:a16="http://schemas.microsoft.com/office/drawing/2014/main" id="{FE250B95-2AB2-4077-B5A7-CDEAC1F48B03}"/>
              </a:ext>
            </a:extLst>
          </p:cNvPr>
          <p:cNvSpPr>
            <a:spLocks noGrp="1"/>
          </p:cNvSpPr>
          <p:nvPr>
            <p:ph type="subTitle" idx="1"/>
          </p:nvPr>
        </p:nvSpPr>
        <p:spPr>
          <a:xfrm>
            <a:off x="1097280" y="4498105"/>
            <a:ext cx="10058400" cy="699243"/>
          </a:xfrm>
        </p:spPr>
        <p:txBody>
          <a:bodyPr>
            <a:normAutofit/>
          </a:bodyPr>
          <a:lstStyle/>
          <a:p>
            <a:pPr algn="ctr"/>
            <a:r>
              <a:rPr kumimoji="1" lang="ja-JP" altLang="en-US" sz="3600" dirty="0">
                <a:solidFill>
                  <a:schemeClr val="tx1"/>
                </a:solidFill>
                <a:latin typeface="+mj-ea"/>
                <a:ea typeface="+mj-ea"/>
              </a:rPr>
              <a:t>令和６年９月</a:t>
            </a:r>
            <a:r>
              <a:rPr kumimoji="1" lang="en-US" altLang="ja-JP" sz="3600" dirty="0">
                <a:solidFill>
                  <a:schemeClr val="tx1"/>
                </a:solidFill>
                <a:latin typeface="+mj-ea"/>
                <a:ea typeface="+mj-ea"/>
              </a:rPr>
              <a:t>30</a:t>
            </a:r>
            <a:r>
              <a:rPr kumimoji="1" lang="ja-JP" altLang="en-US" sz="3600" dirty="0">
                <a:solidFill>
                  <a:schemeClr val="tx1"/>
                </a:solidFill>
                <a:latin typeface="+mj-ea"/>
                <a:ea typeface="+mj-ea"/>
              </a:rPr>
              <a:t>日</a:t>
            </a:r>
            <a:endParaRPr kumimoji="1" lang="en-US" altLang="ja-JP" sz="3600" dirty="0">
              <a:solidFill>
                <a:schemeClr val="tx1"/>
              </a:solidFill>
              <a:latin typeface="+mj-ea"/>
              <a:ea typeface="+mj-ea"/>
            </a:endParaRPr>
          </a:p>
          <a:p>
            <a:endParaRPr kumimoji="1" lang="ja-JP" altLang="en-US" b="1" dirty="0"/>
          </a:p>
        </p:txBody>
      </p:sp>
      <p:sp>
        <p:nvSpPr>
          <p:cNvPr id="4" name="タイトル 1">
            <a:extLst>
              <a:ext uri="{FF2B5EF4-FFF2-40B4-BE49-F238E27FC236}">
                <a16:creationId xmlns:a16="http://schemas.microsoft.com/office/drawing/2014/main" id="{5381F0FF-9ABC-49C9-A0E4-98882A927502}"/>
              </a:ext>
            </a:extLst>
          </p:cNvPr>
          <p:cNvSpPr txBox="1">
            <a:spLocks/>
          </p:cNvSpPr>
          <p:nvPr/>
        </p:nvSpPr>
        <p:spPr>
          <a:xfrm>
            <a:off x="10035947" y="569100"/>
            <a:ext cx="1708522" cy="69924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457200" rtl="0" eaLnBrk="1" latinLnBrk="0" hangingPunct="1">
              <a:spcBef>
                <a:spcPct val="0"/>
              </a:spcBef>
              <a:buNone/>
              <a:defRPr kumimoji="1" sz="7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200" b="1" dirty="0">
                <a:latin typeface="+mj-ea"/>
              </a:rPr>
              <a:t>資料１</a:t>
            </a:r>
          </a:p>
        </p:txBody>
      </p:sp>
      <p:sp>
        <p:nvSpPr>
          <p:cNvPr id="5" name="テキスト ボックス 4">
            <a:extLst>
              <a:ext uri="{FF2B5EF4-FFF2-40B4-BE49-F238E27FC236}">
                <a16:creationId xmlns:a16="http://schemas.microsoft.com/office/drawing/2014/main" id="{8122F4C7-311C-41C3-B192-D263CDC8F004}"/>
              </a:ext>
            </a:extLst>
          </p:cNvPr>
          <p:cNvSpPr txBox="1"/>
          <p:nvPr/>
        </p:nvSpPr>
        <p:spPr>
          <a:xfrm>
            <a:off x="4515556" y="3101823"/>
            <a:ext cx="3002844" cy="769441"/>
          </a:xfrm>
          <a:prstGeom prst="rect">
            <a:avLst/>
          </a:prstGeom>
          <a:noFill/>
        </p:spPr>
        <p:txBody>
          <a:bodyPr wrap="square" rtlCol="0">
            <a:spAutoFit/>
          </a:bodyPr>
          <a:lstStyle/>
          <a:p>
            <a:r>
              <a:rPr kumimoji="1" lang="ja-JP" altLang="en-US" sz="4400" b="1" dirty="0">
                <a:solidFill>
                  <a:schemeClr val="tx2"/>
                </a:solidFill>
                <a:latin typeface="+mj-ea"/>
                <a:ea typeface="+mj-ea"/>
              </a:rPr>
              <a:t>（第１回）</a:t>
            </a:r>
          </a:p>
        </p:txBody>
      </p:sp>
    </p:spTree>
    <p:extLst>
      <p:ext uri="{BB962C8B-B14F-4D97-AF65-F5344CB8AC3E}">
        <p14:creationId xmlns:p14="http://schemas.microsoft.com/office/powerpoint/2010/main" val="78822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17">
            <a:extLst>
              <a:ext uri="{FF2B5EF4-FFF2-40B4-BE49-F238E27FC236}">
                <a16:creationId xmlns:a16="http://schemas.microsoft.com/office/drawing/2014/main" id="{711B4D02-A33E-4DC3-A8B6-3D09CC08A379}"/>
              </a:ext>
            </a:extLst>
          </p:cNvPr>
          <p:cNvSpPr txBox="1">
            <a:spLocks/>
          </p:cNvSpPr>
          <p:nvPr/>
        </p:nvSpPr>
        <p:spPr>
          <a:xfrm>
            <a:off x="916667" y="950260"/>
            <a:ext cx="9287507" cy="176344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rPr>
              <a:t>　耐震化の事業を進めるにあたり、主要な財源となる料金収入の今後について推計する。　</a:t>
            </a:r>
            <a:endParaRPr lang="en-US" altLang="ja-JP" sz="1800" dirty="0">
              <a:solidFill>
                <a:schemeClr val="tx1"/>
              </a:solidFill>
            </a:endParaRPr>
          </a:p>
          <a:p>
            <a:pPr>
              <a:spcBef>
                <a:spcPts val="0"/>
              </a:spcBef>
            </a:pPr>
            <a:r>
              <a:rPr lang="ja-JP" altLang="en-US" sz="1800" dirty="0">
                <a:solidFill>
                  <a:schemeClr val="tx1"/>
                </a:solidFill>
              </a:rPr>
              <a:t>　まず、過去</a:t>
            </a:r>
            <a:r>
              <a:rPr lang="en-US" altLang="ja-JP" sz="1800" dirty="0">
                <a:solidFill>
                  <a:schemeClr val="tx1"/>
                </a:solidFill>
              </a:rPr>
              <a:t>10</a:t>
            </a:r>
            <a:r>
              <a:rPr lang="ja-JP" altLang="en-US" sz="1800" dirty="0">
                <a:solidFill>
                  <a:schemeClr val="tx1"/>
                </a:solidFill>
              </a:rPr>
              <a:t>年間（</a:t>
            </a:r>
            <a:r>
              <a:rPr lang="en-US" altLang="ja-JP" sz="1800" dirty="0">
                <a:solidFill>
                  <a:schemeClr val="tx1"/>
                </a:solidFill>
              </a:rPr>
              <a:t>H26</a:t>
            </a:r>
            <a:r>
              <a:rPr lang="ja-JP" altLang="en-US" sz="1800" dirty="0">
                <a:solidFill>
                  <a:schemeClr val="tx1"/>
                </a:solidFill>
              </a:rPr>
              <a:t>～</a:t>
            </a:r>
            <a:r>
              <a:rPr lang="en-US" altLang="ja-JP" sz="1800" dirty="0">
                <a:solidFill>
                  <a:schemeClr val="tx1"/>
                </a:solidFill>
              </a:rPr>
              <a:t>R5</a:t>
            </a:r>
            <a:r>
              <a:rPr lang="ja-JP" altLang="en-US" sz="1800" dirty="0">
                <a:solidFill>
                  <a:schemeClr val="tx1"/>
                </a:solidFill>
              </a:rPr>
              <a:t>）の給水人口及び有収水量の推移から、将来の予測を行った。給水人口の減少に伴い、有収水量も減少する。</a:t>
            </a:r>
            <a:endParaRPr lang="en-US" altLang="ja-JP" sz="1800" dirty="0">
              <a:solidFill>
                <a:schemeClr val="tx1"/>
              </a:solidFill>
            </a:endParaRPr>
          </a:p>
          <a:p>
            <a:pPr>
              <a:lnSpc>
                <a:spcPct val="150000"/>
              </a:lnSpc>
              <a:spcBef>
                <a:spcPts val="0"/>
              </a:spcBef>
            </a:pPr>
            <a:r>
              <a:rPr lang="ja-JP" altLang="en-US" sz="1800" dirty="0">
                <a:solidFill>
                  <a:schemeClr val="tx1"/>
                </a:solidFill>
              </a:rPr>
              <a:t>　有収水量：減少率（</a:t>
            </a:r>
            <a:r>
              <a:rPr lang="en-US" altLang="ja-JP" sz="1800" dirty="0">
                <a:solidFill>
                  <a:schemeClr val="tx1"/>
                </a:solidFill>
              </a:rPr>
              <a:t>H26</a:t>
            </a:r>
            <a:r>
              <a:rPr lang="ja-JP" altLang="en-US" sz="1800" dirty="0">
                <a:solidFill>
                  <a:schemeClr val="tx1"/>
                </a:solidFill>
              </a:rPr>
              <a:t>～</a:t>
            </a:r>
            <a:r>
              <a:rPr lang="en-US" altLang="ja-JP" sz="1800" dirty="0">
                <a:solidFill>
                  <a:schemeClr val="tx1"/>
                </a:solidFill>
              </a:rPr>
              <a:t>R16</a:t>
            </a:r>
            <a:r>
              <a:rPr lang="ja-JP" altLang="en-US" sz="1800" dirty="0">
                <a:solidFill>
                  <a:schemeClr val="tx1"/>
                </a:solidFill>
              </a:rPr>
              <a:t>）△</a:t>
            </a:r>
            <a:r>
              <a:rPr lang="en-US" altLang="ja-JP" sz="1800" dirty="0">
                <a:solidFill>
                  <a:schemeClr val="tx1"/>
                </a:solidFill>
              </a:rPr>
              <a:t>22.3</a:t>
            </a:r>
            <a:r>
              <a:rPr lang="ja-JP" altLang="en-US" sz="1800" dirty="0">
                <a:solidFill>
                  <a:schemeClr val="tx1"/>
                </a:solidFill>
              </a:rPr>
              <a:t>％、（</a:t>
            </a:r>
            <a:r>
              <a:rPr lang="en-US" altLang="ja-JP" sz="1800" dirty="0">
                <a:solidFill>
                  <a:schemeClr val="tx1"/>
                </a:solidFill>
              </a:rPr>
              <a:t>R6</a:t>
            </a:r>
            <a:r>
              <a:rPr lang="ja-JP" altLang="en-US" sz="1800" dirty="0">
                <a:solidFill>
                  <a:schemeClr val="tx1"/>
                </a:solidFill>
              </a:rPr>
              <a:t>～</a:t>
            </a:r>
            <a:r>
              <a:rPr lang="en-US" altLang="ja-JP" sz="1800" dirty="0">
                <a:solidFill>
                  <a:schemeClr val="tx1"/>
                </a:solidFill>
              </a:rPr>
              <a:t>R16</a:t>
            </a:r>
            <a:r>
              <a:rPr lang="ja-JP" altLang="en-US" sz="1800" dirty="0">
                <a:solidFill>
                  <a:schemeClr val="tx1"/>
                </a:solidFill>
              </a:rPr>
              <a:t>）△</a:t>
            </a:r>
            <a:r>
              <a:rPr lang="en-US" altLang="ja-JP" sz="1800" dirty="0">
                <a:solidFill>
                  <a:schemeClr val="tx1"/>
                </a:solidFill>
              </a:rPr>
              <a:t>13.4</a:t>
            </a:r>
            <a:r>
              <a:rPr lang="ja-JP" altLang="en-US" sz="1800" dirty="0">
                <a:solidFill>
                  <a:schemeClr val="tx1"/>
                </a:solidFill>
              </a:rPr>
              <a:t>％</a:t>
            </a:r>
            <a:r>
              <a:rPr lang="en-US" altLang="ja-JP" sz="1800" dirty="0">
                <a:solidFill>
                  <a:schemeClr val="tx1"/>
                </a:solidFill>
              </a:rPr>
              <a:t> </a:t>
            </a:r>
          </a:p>
          <a:p>
            <a:pPr>
              <a:spcBef>
                <a:spcPts val="0"/>
              </a:spcBef>
            </a:pPr>
            <a:r>
              <a:rPr lang="ja-JP" altLang="en-US" sz="1800" dirty="0">
                <a:solidFill>
                  <a:schemeClr val="tx1"/>
                </a:solidFill>
              </a:rPr>
              <a:t>　給水人口：減少率（</a:t>
            </a:r>
            <a:r>
              <a:rPr lang="en-US" altLang="ja-JP" sz="1800" dirty="0">
                <a:solidFill>
                  <a:schemeClr val="tx1"/>
                </a:solidFill>
              </a:rPr>
              <a:t>H26</a:t>
            </a:r>
            <a:r>
              <a:rPr lang="ja-JP" altLang="en-US" sz="1800" dirty="0">
                <a:solidFill>
                  <a:schemeClr val="tx1"/>
                </a:solidFill>
              </a:rPr>
              <a:t>～</a:t>
            </a:r>
            <a:r>
              <a:rPr lang="en-US" altLang="ja-JP" sz="1800" dirty="0">
                <a:solidFill>
                  <a:schemeClr val="tx1"/>
                </a:solidFill>
              </a:rPr>
              <a:t>R16</a:t>
            </a:r>
            <a:r>
              <a:rPr lang="ja-JP" altLang="en-US" sz="1800" dirty="0">
                <a:solidFill>
                  <a:schemeClr val="tx1"/>
                </a:solidFill>
              </a:rPr>
              <a:t>）△</a:t>
            </a:r>
            <a:r>
              <a:rPr lang="en-US" altLang="ja-JP" sz="1800" dirty="0">
                <a:solidFill>
                  <a:schemeClr val="tx1"/>
                </a:solidFill>
              </a:rPr>
              <a:t>19.5</a:t>
            </a:r>
            <a:r>
              <a:rPr lang="ja-JP" altLang="en-US" sz="1800" dirty="0">
                <a:solidFill>
                  <a:schemeClr val="tx1"/>
                </a:solidFill>
              </a:rPr>
              <a:t>％、（</a:t>
            </a:r>
            <a:r>
              <a:rPr lang="en-US" altLang="ja-JP" sz="1800" dirty="0">
                <a:solidFill>
                  <a:schemeClr val="tx1"/>
                </a:solidFill>
              </a:rPr>
              <a:t>R6</a:t>
            </a:r>
            <a:r>
              <a:rPr lang="ja-JP" altLang="en-US" sz="1800" dirty="0">
                <a:solidFill>
                  <a:schemeClr val="tx1"/>
                </a:solidFill>
              </a:rPr>
              <a:t>～</a:t>
            </a:r>
            <a:r>
              <a:rPr lang="en-US" altLang="ja-JP" sz="1800" dirty="0">
                <a:solidFill>
                  <a:schemeClr val="tx1"/>
                </a:solidFill>
              </a:rPr>
              <a:t>R16</a:t>
            </a:r>
            <a:r>
              <a:rPr lang="ja-JP" altLang="en-US" sz="1800" dirty="0">
                <a:solidFill>
                  <a:schemeClr val="tx1"/>
                </a:solidFill>
              </a:rPr>
              <a:t>）△</a:t>
            </a:r>
            <a:r>
              <a:rPr lang="en-US" altLang="ja-JP" sz="1800" dirty="0">
                <a:solidFill>
                  <a:schemeClr val="tx1"/>
                </a:solidFill>
              </a:rPr>
              <a:t>10.7</a:t>
            </a:r>
            <a:r>
              <a:rPr lang="ja-JP" altLang="en-US" sz="1800" dirty="0">
                <a:solidFill>
                  <a:schemeClr val="tx1"/>
                </a:solidFill>
              </a:rPr>
              <a:t>％</a:t>
            </a:r>
            <a:endParaRPr lang="en-US" altLang="ja-JP" sz="1800" dirty="0">
              <a:solidFill>
                <a:schemeClr val="tx1"/>
              </a:solidFill>
            </a:endParaRPr>
          </a:p>
        </p:txBody>
      </p:sp>
      <p:sp>
        <p:nvSpPr>
          <p:cNvPr id="3" name="スライド番号プレースホルダー 2">
            <a:extLst>
              <a:ext uri="{FF2B5EF4-FFF2-40B4-BE49-F238E27FC236}">
                <a16:creationId xmlns:a16="http://schemas.microsoft.com/office/drawing/2014/main" id="{2FEEC9E5-D700-4A5B-8AB6-285F6CF02C81}"/>
              </a:ext>
            </a:extLst>
          </p:cNvPr>
          <p:cNvSpPr>
            <a:spLocks noGrp="1"/>
          </p:cNvSpPr>
          <p:nvPr>
            <p:ph type="sldNum" sz="quarter" idx="12"/>
          </p:nvPr>
        </p:nvSpPr>
        <p:spPr/>
        <p:txBody>
          <a:bodyPr/>
          <a:lstStyle/>
          <a:p>
            <a:r>
              <a:rPr kumimoji="1" lang="ja-JP" altLang="en-US" dirty="0">
                <a:solidFill>
                  <a:schemeClr val="bg1"/>
                </a:solidFill>
                <a:latin typeface="+mn-ea"/>
              </a:rPr>
              <a:t>８</a:t>
            </a:r>
          </a:p>
        </p:txBody>
      </p:sp>
      <p:graphicFrame>
        <p:nvGraphicFramePr>
          <p:cNvPr id="8" name="グラフ 7">
            <a:extLst>
              <a:ext uri="{FF2B5EF4-FFF2-40B4-BE49-F238E27FC236}">
                <a16:creationId xmlns:a16="http://schemas.microsoft.com/office/drawing/2014/main" id="{906E6840-B6DC-4E06-BCB1-5B1CF8E6AAA2}"/>
              </a:ext>
            </a:extLst>
          </p:cNvPr>
          <p:cNvGraphicFramePr>
            <a:graphicFrameLocks noGrp="1"/>
          </p:cNvGraphicFramePr>
          <p:nvPr>
            <p:extLst>
              <p:ext uri="{D42A27DB-BD31-4B8C-83A1-F6EECF244321}">
                <p14:modId xmlns:p14="http://schemas.microsoft.com/office/powerpoint/2010/main" val="1942444101"/>
              </p:ext>
            </p:extLst>
          </p:nvPr>
        </p:nvGraphicFramePr>
        <p:xfrm>
          <a:off x="623456" y="2861187"/>
          <a:ext cx="10651878" cy="3966552"/>
        </p:xfrm>
        <a:graphic>
          <a:graphicData uri="http://schemas.openxmlformats.org/drawingml/2006/chart">
            <c:chart xmlns:c="http://schemas.openxmlformats.org/drawingml/2006/chart" xmlns:r="http://schemas.openxmlformats.org/officeDocument/2006/relationships" r:id="rId2"/>
          </a:graphicData>
        </a:graphic>
      </p:graphicFrame>
      <p:sp>
        <p:nvSpPr>
          <p:cNvPr id="2" name="大かっこ 1">
            <a:extLst>
              <a:ext uri="{FF2B5EF4-FFF2-40B4-BE49-F238E27FC236}">
                <a16:creationId xmlns:a16="http://schemas.microsoft.com/office/drawing/2014/main" id="{81DB03B7-5F4C-4264-A058-86329F2ECB8D}"/>
              </a:ext>
            </a:extLst>
          </p:cNvPr>
          <p:cNvSpPr/>
          <p:nvPr/>
        </p:nvSpPr>
        <p:spPr>
          <a:xfrm>
            <a:off x="1061886" y="2020529"/>
            <a:ext cx="6916992" cy="63418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タイトル 6">
            <a:extLst>
              <a:ext uri="{FF2B5EF4-FFF2-40B4-BE49-F238E27FC236}">
                <a16:creationId xmlns:a16="http://schemas.microsoft.com/office/drawing/2014/main" id="{4787F61F-F697-484E-95BE-1A857348EE45}"/>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（３）給水人口・有収水量の推移と見込み</a:t>
            </a:r>
          </a:p>
        </p:txBody>
      </p:sp>
    </p:spTree>
    <p:extLst>
      <p:ext uri="{BB962C8B-B14F-4D97-AF65-F5344CB8AC3E}">
        <p14:creationId xmlns:p14="http://schemas.microsoft.com/office/powerpoint/2010/main" val="197573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17">
            <a:extLst>
              <a:ext uri="{FF2B5EF4-FFF2-40B4-BE49-F238E27FC236}">
                <a16:creationId xmlns:a16="http://schemas.microsoft.com/office/drawing/2014/main" id="{711B4D02-A33E-4DC3-A8B6-3D09CC08A379}"/>
              </a:ext>
            </a:extLst>
          </p:cNvPr>
          <p:cNvSpPr txBox="1">
            <a:spLocks/>
          </p:cNvSpPr>
          <p:nvPr/>
        </p:nvSpPr>
        <p:spPr>
          <a:xfrm>
            <a:off x="916667" y="1165408"/>
            <a:ext cx="9598933" cy="966172"/>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rPr>
              <a:t>　前頁の有収水量の推移予測を用いて、現行の料金体系を維持した場合における料金収入額を推計した。調定件数は、しばらくの間は増加を見込むが、料金収入は、令和６年度末からの１０年間で約８，６００万円の減となる。</a:t>
            </a:r>
            <a:endParaRPr lang="en-US" altLang="ja-JP" sz="1800" dirty="0">
              <a:solidFill>
                <a:schemeClr val="tx1"/>
              </a:solidFill>
            </a:endParaRPr>
          </a:p>
        </p:txBody>
      </p:sp>
      <p:grpSp>
        <p:nvGrpSpPr>
          <p:cNvPr id="2" name="グループ化 1">
            <a:extLst>
              <a:ext uri="{FF2B5EF4-FFF2-40B4-BE49-F238E27FC236}">
                <a16:creationId xmlns:a16="http://schemas.microsoft.com/office/drawing/2014/main" id="{63ECE3FE-2921-47D8-B673-5980B5341EC4}"/>
              </a:ext>
            </a:extLst>
          </p:cNvPr>
          <p:cNvGrpSpPr/>
          <p:nvPr/>
        </p:nvGrpSpPr>
        <p:grpSpPr>
          <a:xfrm>
            <a:off x="5886316" y="3296951"/>
            <a:ext cx="6164193" cy="386042"/>
            <a:chOff x="5886316" y="1700384"/>
            <a:chExt cx="6164193" cy="386042"/>
          </a:xfrm>
        </p:grpSpPr>
        <p:cxnSp>
          <p:nvCxnSpPr>
            <p:cNvPr id="14" name="直線コネクタ 13">
              <a:extLst>
                <a:ext uri="{FF2B5EF4-FFF2-40B4-BE49-F238E27FC236}">
                  <a16:creationId xmlns:a16="http://schemas.microsoft.com/office/drawing/2014/main" id="{F46135F1-20FF-4AF4-B788-413C8ABA0228}"/>
                </a:ext>
              </a:extLst>
            </p:cNvPr>
            <p:cNvCxnSpPr>
              <a:cxnSpLocks/>
            </p:cNvCxnSpPr>
            <p:nvPr/>
          </p:nvCxnSpPr>
          <p:spPr>
            <a:xfrm>
              <a:off x="5886316" y="1700384"/>
              <a:ext cx="59704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2020881-72A7-41E5-AFAB-A58977B2800D}"/>
                </a:ext>
              </a:extLst>
            </p:cNvPr>
            <p:cNvCxnSpPr>
              <a:cxnSpLocks/>
            </p:cNvCxnSpPr>
            <p:nvPr/>
          </p:nvCxnSpPr>
          <p:spPr>
            <a:xfrm>
              <a:off x="9689760" y="2086426"/>
              <a:ext cx="216696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矢印: 上下 22">
              <a:extLst>
                <a:ext uri="{FF2B5EF4-FFF2-40B4-BE49-F238E27FC236}">
                  <a16:creationId xmlns:a16="http://schemas.microsoft.com/office/drawing/2014/main" id="{272AC8AA-573B-4B3C-BFE1-1145B2785580}"/>
                </a:ext>
              </a:extLst>
            </p:cNvPr>
            <p:cNvSpPr/>
            <p:nvPr/>
          </p:nvSpPr>
          <p:spPr>
            <a:xfrm flipH="1">
              <a:off x="10676052" y="1739517"/>
              <a:ext cx="191174" cy="307777"/>
            </a:xfrm>
            <a:prstGeom prst="upDownArrow">
              <a:avLst/>
            </a:prstGeom>
            <a:solidFill>
              <a:srgbClr val="FFC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922447A-4729-4847-B3E5-BD37B258B38F}"/>
                </a:ext>
              </a:extLst>
            </p:cNvPr>
            <p:cNvSpPr txBox="1"/>
            <p:nvPr/>
          </p:nvSpPr>
          <p:spPr>
            <a:xfrm>
              <a:off x="10835139" y="1755863"/>
              <a:ext cx="1215370" cy="307777"/>
            </a:xfrm>
            <a:prstGeom prst="rect">
              <a:avLst/>
            </a:prstGeom>
            <a:noFill/>
          </p:spPr>
          <p:txBody>
            <a:bodyPr wrap="square" rtlCol="0">
              <a:spAutoFit/>
            </a:bodyPr>
            <a:lstStyle/>
            <a:p>
              <a:r>
                <a:rPr kumimoji="1" lang="ja-JP" altLang="en-US" sz="1400" b="1" dirty="0"/>
                <a:t>約</a:t>
              </a:r>
              <a:r>
                <a:rPr kumimoji="1" lang="en-US" altLang="ja-JP" sz="1400" b="1"/>
                <a:t>8,600</a:t>
              </a:r>
              <a:r>
                <a:rPr kumimoji="1" lang="ja-JP" altLang="en-US" sz="1400" b="1" dirty="0"/>
                <a:t>万円</a:t>
              </a:r>
            </a:p>
          </p:txBody>
        </p:sp>
      </p:grpSp>
      <p:sp>
        <p:nvSpPr>
          <p:cNvPr id="20" name="スライド番号プレースホルダー 19">
            <a:extLst>
              <a:ext uri="{FF2B5EF4-FFF2-40B4-BE49-F238E27FC236}">
                <a16:creationId xmlns:a16="http://schemas.microsoft.com/office/drawing/2014/main" id="{F205C848-9A4C-4B62-B5AB-7F7CD9D75989}"/>
              </a:ext>
            </a:extLst>
          </p:cNvPr>
          <p:cNvSpPr>
            <a:spLocks noGrp="1"/>
          </p:cNvSpPr>
          <p:nvPr>
            <p:ph type="sldNum" sz="quarter" idx="12"/>
          </p:nvPr>
        </p:nvSpPr>
        <p:spPr/>
        <p:txBody>
          <a:bodyPr/>
          <a:lstStyle/>
          <a:p>
            <a:r>
              <a:rPr kumimoji="1" lang="ja-JP" altLang="en-US" dirty="0">
                <a:solidFill>
                  <a:schemeClr val="bg1"/>
                </a:solidFill>
              </a:rPr>
              <a:t>９</a:t>
            </a:r>
          </a:p>
        </p:txBody>
      </p:sp>
      <p:graphicFrame>
        <p:nvGraphicFramePr>
          <p:cNvPr id="13" name="グラフ 12">
            <a:extLst>
              <a:ext uri="{FF2B5EF4-FFF2-40B4-BE49-F238E27FC236}">
                <a16:creationId xmlns:a16="http://schemas.microsoft.com/office/drawing/2014/main" id="{09D519E0-5305-4CEA-BD1A-32666241D9B6}"/>
              </a:ext>
            </a:extLst>
          </p:cNvPr>
          <p:cNvGraphicFramePr>
            <a:graphicFrameLocks noGrp="1"/>
          </p:cNvGraphicFramePr>
          <p:nvPr>
            <p:extLst>
              <p:ext uri="{D42A27DB-BD31-4B8C-83A1-F6EECF244321}">
                <p14:modId xmlns:p14="http://schemas.microsoft.com/office/powerpoint/2010/main" val="4001622486"/>
              </p:ext>
            </p:extLst>
          </p:nvPr>
        </p:nvGraphicFramePr>
        <p:xfrm>
          <a:off x="464457" y="2266053"/>
          <a:ext cx="10402769" cy="4425029"/>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6">
            <a:extLst>
              <a:ext uri="{FF2B5EF4-FFF2-40B4-BE49-F238E27FC236}">
                <a16:creationId xmlns:a16="http://schemas.microsoft.com/office/drawing/2014/main" id="{6B07766B-6F26-4728-8540-D68585E02D02}"/>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（４）水道料金収入・調定件数の推移と見込み</a:t>
            </a:r>
          </a:p>
        </p:txBody>
      </p:sp>
    </p:spTree>
    <p:extLst>
      <p:ext uri="{BB962C8B-B14F-4D97-AF65-F5344CB8AC3E}">
        <p14:creationId xmlns:p14="http://schemas.microsoft.com/office/powerpoint/2010/main" val="375375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17">
            <a:extLst>
              <a:ext uri="{FF2B5EF4-FFF2-40B4-BE49-F238E27FC236}">
                <a16:creationId xmlns:a16="http://schemas.microsoft.com/office/drawing/2014/main" id="{688478CE-22FC-4FDE-8243-3422EC4DA890}"/>
              </a:ext>
            </a:extLst>
          </p:cNvPr>
          <p:cNvSpPr txBox="1">
            <a:spLocks/>
          </p:cNvSpPr>
          <p:nvPr/>
        </p:nvSpPr>
        <p:spPr>
          <a:xfrm>
            <a:off x="858612" y="1219184"/>
            <a:ext cx="9621130" cy="767688"/>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latin typeface="+mn-ea"/>
              </a:rPr>
              <a:t>（</a:t>
            </a:r>
            <a:r>
              <a:rPr lang="en-US" altLang="ja-JP" sz="1800" dirty="0">
                <a:solidFill>
                  <a:schemeClr val="tx1"/>
                </a:solidFill>
                <a:latin typeface="+mn-ea"/>
              </a:rPr>
              <a:t>Ⅰ</a:t>
            </a:r>
            <a:r>
              <a:rPr lang="ja-JP" altLang="en-US" sz="1800" dirty="0">
                <a:solidFill>
                  <a:schemeClr val="tx1"/>
                </a:solidFill>
                <a:latin typeface="+mn-ea"/>
              </a:rPr>
              <a:t>）損益の推移と見込み</a:t>
            </a:r>
            <a:endParaRPr lang="en-US" altLang="ja-JP" sz="1800" dirty="0">
              <a:solidFill>
                <a:schemeClr val="tx1"/>
              </a:solidFill>
            </a:endParaRPr>
          </a:p>
          <a:p>
            <a:pPr>
              <a:spcBef>
                <a:spcPts val="0"/>
              </a:spcBef>
            </a:pPr>
            <a:r>
              <a:rPr lang="ja-JP" altLang="en-US" sz="1800" dirty="0">
                <a:solidFill>
                  <a:schemeClr val="tx1"/>
                </a:solidFill>
              </a:rPr>
              <a:t>　　現行の水道料金体系を維持した場合、料金収入の減少に併せて損益も減少し、令和１１</a:t>
            </a:r>
            <a:endParaRPr lang="en-US" altLang="ja-JP" sz="1800" dirty="0">
              <a:solidFill>
                <a:schemeClr val="tx1"/>
              </a:solidFill>
            </a:endParaRPr>
          </a:p>
          <a:p>
            <a:pPr>
              <a:spcBef>
                <a:spcPts val="0"/>
              </a:spcBef>
            </a:pPr>
            <a:r>
              <a:rPr lang="ja-JP" altLang="en-US" sz="1800" dirty="0">
                <a:solidFill>
                  <a:schemeClr val="tx1"/>
                </a:solidFill>
              </a:rPr>
              <a:t>　年度にはマイナスに転じる見込み。</a:t>
            </a:r>
            <a:endParaRPr lang="en-US" altLang="ja-JP" sz="1800" dirty="0">
              <a:solidFill>
                <a:schemeClr val="tx1"/>
              </a:solidFill>
            </a:endParaRPr>
          </a:p>
        </p:txBody>
      </p:sp>
      <p:sp>
        <p:nvSpPr>
          <p:cNvPr id="12" name="スライド番号プレースホルダー 11">
            <a:extLst>
              <a:ext uri="{FF2B5EF4-FFF2-40B4-BE49-F238E27FC236}">
                <a16:creationId xmlns:a16="http://schemas.microsoft.com/office/drawing/2014/main" id="{8D04E61D-0D36-4CBD-8A40-15851AA8B26D}"/>
              </a:ext>
            </a:extLst>
          </p:cNvPr>
          <p:cNvSpPr>
            <a:spLocks noGrp="1"/>
          </p:cNvSpPr>
          <p:nvPr>
            <p:ph type="sldNum" sz="quarter" idx="12"/>
          </p:nvPr>
        </p:nvSpPr>
        <p:spPr/>
        <p:txBody>
          <a:bodyPr/>
          <a:lstStyle/>
          <a:p>
            <a:r>
              <a:rPr kumimoji="1" lang="en-US" altLang="ja-JP" dirty="0">
                <a:solidFill>
                  <a:schemeClr val="bg1"/>
                </a:solidFill>
                <a:latin typeface="+mn-ea"/>
              </a:rPr>
              <a:t>10</a:t>
            </a:r>
            <a:endParaRPr kumimoji="1" lang="ja-JP" altLang="en-US" dirty="0">
              <a:solidFill>
                <a:schemeClr val="bg1"/>
              </a:solidFill>
              <a:latin typeface="+mn-ea"/>
            </a:endParaRPr>
          </a:p>
        </p:txBody>
      </p:sp>
      <p:graphicFrame>
        <p:nvGraphicFramePr>
          <p:cNvPr id="7" name="グラフ 6">
            <a:extLst>
              <a:ext uri="{FF2B5EF4-FFF2-40B4-BE49-F238E27FC236}">
                <a16:creationId xmlns:a16="http://schemas.microsoft.com/office/drawing/2014/main" id="{8FD7086B-892B-4819-99F6-CC7C2CE0B220}"/>
              </a:ext>
            </a:extLst>
          </p:cNvPr>
          <p:cNvGraphicFramePr>
            <a:graphicFrameLocks noGrp="1"/>
          </p:cNvGraphicFramePr>
          <p:nvPr>
            <p:extLst>
              <p:ext uri="{D42A27DB-BD31-4B8C-83A1-F6EECF244321}">
                <p14:modId xmlns:p14="http://schemas.microsoft.com/office/powerpoint/2010/main" val="1635947459"/>
              </p:ext>
            </p:extLst>
          </p:nvPr>
        </p:nvGraphicFramePr>
        <p:xfrm>
          <a:off x="663676" y="2122788"/>
          <a:ext cx="11031795" cy="4676217"/>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6">
            <a:extLst>
              <a:ext uri="{FF2B5EF4-FFF2-40B4-BE49-F238E27FC236}">
                <a16:creationId xmlns:a16="http://schemas.microsoft.com/office/drawing/2014/main" id="{4443690A-CC11-4EFA-8F05-DB97C2E05635}"/>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（５）損益の推移と見込み</a:t>
            </a:r>
          </a:p>
        </p:txBody>
      </p:sp>
    </p:spTree>
    <p:extLst>
      <p:ext uri="{BB962C8B-B14F-4D97-AF65-F5344CB8AC3E}">
        <p14:creationId xmlns:p14="http://schemas.microsoft.com/office/powerpoint/2010/main" val="3752671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2EF31BB-C359-46DA-B032-FA028B8F82A1}"/>
              </a:ext>
            </a:extLst>
          </p:cNvPr>
          <p:cNvSpPr>
            <a:spLocks noGrp="1"/>
          </p:cNvSpPr>
          <p:nvPr>
            <p:ph type="sldNum" sz="quarter" idx="12"/>
          </p:nvPr>
        </p:nvSpPr>
        <p:spPr/>
        <p:txBody>
          <a:bodyPr/>
          <a:lstStyle/>
          <a:p>
            <a:r>
              <a:rPr kumimoji="1" lang="en-US" altLang="ja-JP" dirty="0">
                <a:solidFill>
                  <a:schemeClr val="bg1"/>
                </a:solidFill>
                <a:latin typeface="+mn-ea"/>
              </a:rPr>
              <a:t>11</a:t>
            </a:r>
            <a:endParaRPr kumimoji="1" lang="ja-JP" altLang="en-US" dirty="0">
              <a:solidFill>
                <a:schemeClr val="bg1"/>
              </a:solidFill>
              <a:latin typeface="+mn-ea"/>
            </a:endParaRPr>
          </a:p>
        </p:txBody>
      </p:sp>
      <p:graphicFrame>
        <p:nvGraphicFramePr>
          <p:cNvPr id="34" name="コンテンツ プレースホルダー 13">
            <a:extLst>
              <a:ext uri="{FF2B5EF4-FFF2-40B4-BE49-F238E27FC236}">
                <a16:creationId xmlns:a16="http://schemas.microsoft.com/office/drawing/2014/main" id="{395BD983-6F79-4AE0-AA50-85DBCC01C59F}"/>
              </a:ext>
            </a:extLst>
          </p:cNvPr>
          <p:cNvGraphicFramePr>
            <a:graphicFrameLocks/>
          </p:cNvGraphicFramePr>
          <p:nvPr>
            <p:extLst>
              <p:ext uri="{D42A27DB-BD31-4B8C-83A1-F6EECF244321}">
                <p14:modId xmlns:p14="http://schemas.microsoft.com/office/powerpoint/2010/main" val="3684949860"/>
              </p:ext>
            </p:extLst>
          </p:nvPr>
        </p:nvGraphicFramePr>
        <p:xfrm>
          <a:off x="1850430" y="3299282"/>
          <a:ext cx="684663" cy="388349"/>
        </p:xfrm>
        <a:graphic>
          <a:graphicData uri="http://schemas.openxmlformats.org/drawingml/2006/table">
            <a:tbl>
              <a:tblPr/>
              <a:tblGrid>
                <a:gridCol w="684663">
                  <a:extLst>
                    <a:ext uri="{9D8B030D-6E8A-4147-A177-3AD203B41FA5}">
                      <a16:colId xmlns:a16="http://schemas.microsoft.com/office/drawing/2014/main" val="4172640920"/>
                    </a:ext>
                  </a:extLst>
                </a:gridCol>
              </a:tblGrid>
              <a:tr h="388349">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200" dirty="0">
                          <a:solidFill>
                            <a:schemeClr val="tx1"/>
                          </a:solidFill>
                          <a:latin typeface="+mn-ea"/>
                          <a:ea typeface="+mn-ea"/>
                        </a:rPr>
                        <a:t>（万円）</a:t>
                      </a:r>
                      <a:endParaRPr lang="en-US" altLang="ja-JP" sz="1200" dirty="0">
                        <a:solidFill>
                          <a:schemeClr val="tx1"/>
                        </a:solidFill>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434581499"/>
                  </a:ext>
                </a:extLst>
              </a:tr>
            </a:tbl>
          </a:graphicData>
        </a:graphic>
      </p:graphicFrame>
      <p:sp>
        <p:nvSpPr>
          <p:cNvPr id="35" name="テキスト プレースホルダー 17">
            <a:extLst>
              <a:ext uri="{FF2B5EF4-FFF2-40B4-BE49-F238E27FC236}">
                <a16:creationId xmlns:a16="http://schemas.microsoft.com/office/drawing/2014/main" id="{18920761-B960-4354-8CF6-C3C7084B6B2D}"/>
              </a:ext>
            </a:extLst>
          </p:cNvPr>
          <p:cNvSpPr txBox="1">
            <a:spLocks/>
          </p:cNvSpPr>
          <p:nvPr/>
        </p:nvSpPr>
        <p:spPr>
          <a:xfrm>
            <a:off x="708785" y="1001590"/>
            <a:ext cx="10129547" cy="1879809"/>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latin typeface="+mn-ea"/>
              </a:rPr>
              <a:t>（</a:t>
            </a:r>
            <a:r>
              <a:rPr lang="en-US" altLang="ja-JP" sz="1800" dirty="0">
                <a:solidFill>
                  <a:schemeClr val="tx1"/>
                </a:solidFill>
                <a:latin typeface="+mn-ea"/>
              </a:rPr>
              <a:t>Ⅱ</a:t>
            </a:r>
            <a:r>
              <a:rPr lang="ja-JP" altLang="en-US" sz="1800" dirty="0">
                <a:solidFill>
                  <a:schemeClr val="tx1"/>
                </a:solidFill>
                <a:latin typeface="+mn-ea"/>
              </a:rPr>
              <a:t>）経費削減の取り組み</a:t>
            </a:r>
            <a:endParaRPr lang="en-US" altLang="ja-JP" sz="1800" dirty="0">
              <a:solidFill>
                <a:schemeClr val="tx1"/>
              </a:solidFill>
            </a:endParaRPr>
          </a:p>
          <a:p>
            <a:pPr>
              <a:spcBef>
                <a:spcPts val="0"/>
              </a:spcBef>
            </a:pPr>
            <a:r>
              <a:rPr lang="ja-JP" altLang="en-US" sz="1800" dirty="0">
                <a:solidFill>
                  <a:schemeClr val="tx1"/>
                </a:solidFill>
              </a:rPr>
              <a:t>　　前頁で示した水道事業費用のうち、人件費や窓口業務（検針や徴収に関する業務）の費用に</a:t>
            </a:r>
            <a:endParaRPr lang="en-US" altLang="ja-JP" sz="1800" dirty="0">
              <a:solidFill>
                <a:schemeClr val="tx1"/>
              </a:solidFill>
            </a:endParaRPr>
          </a:p>
          <a:p>
            <a:pPr>
              <a:spcBef>
                <a:spcPts val="0"/>
              </a:spcBef>
            </a:pPr>
            <a:r>
              <a:rPr lang="ja-JP" altLang="en-US" sz="1800" dirty="0">
                <a:solidFill>
                  <a:schemeClr val="tx1"/>
                </a:solidFill>
              </a:rPr>
              <a:t>　ついては、上下水道局の組織統合（</a:t>
            </a:r>
            <a:r>
              <a:rPr lang="en-US" altLang="ja-JP" sz="1800" dirty="0">
                <a:solidFill>
                  <a:schemeClr val="tx1"/>
                </a:solidFill>
              </a:rPr>
              <a:t>R2</a:t>
            </a:r>
            <a:r>
              <a:rPr lang="ja-JP" altLang="en-US" sz="1800" dirty="0">
                <a:solidFill>
                  <a:schemeClr val="tx1"/>
                </a:solidFill>
              </a:rPr>
              <a:t>）や、包括的民間委託（</a:t>
            </a:r>
            <a:r>
              <a:rPr lang="en-US" altLang="ja-JP" sz="1800" dirty="0">
                <a:solidFill>
                  <a:schemeClr val="tx1"/>
                </a:solidFill>
              </a:rPr>
              <a:t>R3</a:t>
            </a:r>
            <a:r>
              <a:rPr lang="ja-JP" altLang="en-US" sz="1800" dirty="0">
                <a:solidFill>
                  <a:schemeClr val="tx1"/>
                </a:solidFill>
              </a:rPr>
              <a:t>）により、業務の効率化・人</a:t>
            </a:r>
            <a:endParaRPr lang="en-US" altLang="ja-JP" sz="1800" dirty="0">
              <a:solidFill>
                <a:schemeClr val="tx1"/>
              </a:solidFill>
            </a:endParaRPr>
          </a:p>
          <a:p>
            <a:pPr>
              <a:spcBef>
                <a:spcPts val="0"/>
              </a:spcBef>
            </a:pPr>
            <a:r>
              <a:rPr lang="ja-JP" altLang="en-US" sz="1800" dirty="0">
                <a:solidFill>
                  <a:schemeClr val="tx1"/>
                </a:solidFill>
              </a:rPr>
              <a:t>　員の削減に取り組み、抑制に努めてきた。（</a:t>
            </a:r>
            <a:r>
              <a:rPr lang="en-US" altLang="ja-JP" sz="1800" dirty="0">
                <a:solidFill>
                  <a:schemeClr val="tx1"/>
                </a:solidFill>
              </a:rPr>
              <a:t>※</a:t>
            </a:r>
            <a:r>
              <a:rPr lang="ja-JP" altLang="en-US" sz="1800" dirty="0">
                <a:solidFill>
                  <a:schemeClr val="tx1"/>
                </a:solidFill>
              </a:rPr>
              <a:t>下図参照）</a:t>
            </a:r>
            <a:endParaRPr lang="en-US" altLang="ja-JP" sz="1800" dirty="0">
              <a:solidFill>
                <a:schemeClr val="tx1"/>
              </a:solidFill>
            </a:endParaRPr>
          </a:p>
          <a:p>
            <a:pPr>
              <a:spcBef>
                <a:spcPts val="0"/>
              </a:spcBef>
            </a:pPr>
            <a:r>
              <a:rPr lang="ja-JP" altLang="en-US" sz="1800" dirty="0">
                <a:solidFill>
                  <a:schemeClr val="tx1"/>
                </a:solidFill>
              </a:rPr>
              <a:t>　　しかし、事業見直しや人員減等による経費削減には限界があり、この先、料金収入の減額分</a:t>
            </a:r>
            <a:endParaRPr lang="en-US" altLang="ja-JP" sz="1800" dirty="0">
              <a:solidFill>
                <a:schemeClr val="tx1"/>
              </a:solidFill>
            </a:endParaRPr>
          </a:p>
          <a:p>
            <a:pPr>
              <a:spcBef>
                <a:spcPts val="0"/>
              </a:spcBef>
            </a:pPr>
            <a:r>
              <a:rPr lang="ja-JP" altLang="en-US" sz="1800" dirty="0">
                <a:solidFill>
                  <a:schemeClr val="tx1"/>
                </a:solidFill>
              </a:rPr>
              <a:t>　を補う効果を出すのは困難な状況にある。</a:t>
            </a:r>
            <a:endParaRPr lang="en-US" altLang="ja-JP" sz="1800" dirty="0">
              <a:solidFill>
                <a:schemeClr val="tx1"/>
              </a:solidFill>
            </a:endParaRPr>
          </a:p>
        </p:txBody>
      </p:sp>
      <p:graphicFrame>
        <p:nvGraphicFramePr>
          <p:cNvPr id="36" name="コンテンツ プレースホルダー 13">
            <a:extLst>
              <a:ext uri="{FF2B5EF4-FFF2-40B4-BE49-F238E27FC236}">
                <a16:creationId xmlns:a16="http://schemas.microsoft.com/office/drawing/2014/main" id="{A4FB0B8F-1DDE-4934-A50A-EE34B265C0B2}"/>
              </a:ext>
            </a:extLst>
          </p:cNvPr>
          <p:cNvGraphicFramePr>
            <a:graphicFrameLocks/>
          </p:cNvGraphicFramePr>
          <p:nvPr>
            <p:extLst>
              <p:ext uri="{D42A27DB-BD31-4B8C-83A1-F6EECF244321}">
                <p14:modId xmlns:p14="http://schemas.microsoft.com/office/powerpoint/2010/main" val="1111887544"/>
              </p:ext>
            </p:extLst>
          </p:nvPr>
        </p:nvGraphicFramePr>
        <p:xfrm>
          <a:off x="969849" y="3023682"/>
          <a:ext cx="4546051" cy="388349"/>
        </p:xfrm>
        <a:graphic>
          <a:graphicData uri="http://schemas.openxmlformats.org/drawingml/2006/table">
            <a:tbl>
              <a:tblPr/>
              <a:tblGrid>
                <a:gridCol w="4546051">
                  <a:extLst>
                    <a:ext uri="{9D8B030D-6E8A-4147-A177-3AD203B41FA5}">
                      <a16:colId xmlns:a16="http://schemas.microsoft.com/office/drawing/2014/main" val="4172640920"/>
                    </a:ext>
                  </a:extLst>
                </a:gridCol>
              </a:tblGrid>
              <a:tr h="388349">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400" dirty="0">
                          <a:solidFill>
                            <a:schemeClr val="tx1"/>
                          </a:solidFill>
                          <a:latin typeface="+mn-ea"/>
                        </a:rPr>
                        <a:t>≪水道事業の人件費及び窓口業務費の推移≫</a:t>
                      </a:r>
                      <a:endParaRPr lang="en-US" altLang="ja-JP" sz="1400" dirty="0">
                        <a:solidFill>
                          <a:schemeClr val="tx1"/>
                        </a:solidFill>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434581499"/>
                  </a:ext>
                </a:extLst>
              </a:tr>
            </a:tbl>
          </a:graphicData>
        </a:graphic>
      </p:graphicFrame>
      <p:graphicFrame>
        <p:nvGraphicFramePr>
          <p:cNvPr id="12" name="グラフ 11">
            <a:extLst>
              <a:ext uri="{FF2B5EF4-FFF2-40B4-BE49-F238E27FC236}">
                <a16:creationId xmlns:a16="http://schemas.microsoft.com/office/drawing/2014/main" id="{19D48007-784B-41C2-9CE7-28FE4EBDD1D5}"/>
              </a:ext>
            </a:extLst>
          </p:cNvPr>
          <p:cNvGraphicFramePr>
            <a:graphicFrameLocks/>
          </p:cNvGraphicFramePr>
          <p:nvPr>
            <p:extLst>
              <p:ext uri="{D42A27DB-BD31-4B8C-83A1-F6EECF244321}">
                <p14:modId xmlns:p14="http://schemas.microsoft.com/office/powerpoint/2010/main" val="814780110"/>
              </p:ext>
            </p:extLst>
          </p:nvPr>
        </p:nvGraphicFramePr>
        <p:xfrm>
          <a:off x="663686" y="3354719"/>
          <a:ext cx="10578476" cy="3504751"/>
        </p:xfrm>
        <a:graphic>
          <a:graphicData uri="http://schemas.openxmlformats.org/drawingml/2006/chart">
            <c:chart xmlns:c="http://schemas.openxmlformats.org/drawingml/2006/chart" xmlns:r="http://schemas.openxmlformats.org/officeDocument/2006/relationships" r:id="rId2"/>
          </a:graphicData>
        </a:graphic>
      </p:graphicFrame>
      <p:sp>
        <p:nvSpPr>
          <p:cNvPr id="13" name="タイトル 6">
            <a:extLst>
              <a:ext uri="{FF2B5EF4-FFF2-40B4-BE49-F238E27FC236}">
                <a16:creationId xmlns:a16="http://schemas.microsoft.com/office/drawing/2014/main" id="{3CB45023-AC6A-491E-93FE-AA1FF7A71E5D}"/>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（５）損益の推移と見込み</a:t>
            </a:r>
          </a:p>
        </p:txBody>
      </p:sp>
    </p:spTree>
    <p:extLst>
      <p:ext uri="{BB962C8B-B14F-4D97-AF65-F5344CB8AC3E}">
        <p14:creationId xmlns:p14="http://schemas.microsoft.com/office/powerpoint/2010/main" val="225830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4A5679C-5E20-4984-96B7-E6729EF5F4E1}"/>
              </a:ext>
            </a:extLst>
          </p:cNvPr>
          <p:cNvSpPr>
            <a:spLocks noGrp="1"/>
          </p:cNvSpPr>
          <p:nvPr>
            <p:ph type="title"/>
          </p:nvPr>
        </p:nvSpPr>
        <p:spPr>
          <a:xfrm>
            <a:off x="1396280" y="2374900"/>
            <a:ext cx="9461136" cy="1744556"/>
          </a:xfrm>
        </p:spPr>
        <p:txBody>
          <a:bodyPr/>
          <a:lstStyle/>
          <a:p>
            <a:r>
              <a:rPr lang="ja-JP" altLang="en-US" sz="3000" dirty="0"/>
              <a:t>（１）料金収入で回収すべき金額の考え方</a:t>
            </a:r>
            <a:br>
              <a:rPr lang="en-US" altLang="ja-JP" sz="3200" dirty="0"/>
            </a:br>
            <a:br>
              <a:rPr lang="en-US" altLang="ja-JP" sz="3200" dirty="0"/>
            </a:br>
            <a:r>
              <a:rPr lang="ja-JP" altLang="en-US" sz="3200" dirty="0"/>
              <a:t>（</a:t>
            </a:r>
            <a:r>
              <a:rPr lang="ja-JP" altLang="en-US" sz="3000" dirty="0"/>
              <a:t>２）</a:t>
            </a:r>
            <a:r>
              <a:rPr kumimoji="1" lang="ja-JP" altLang="en-US" sz="3000" dirty="0"/>
              <a:t>耐震化事業に必要な財源の試算</a:t>
            </a:r>
            <a:endParaRPr kumimoji="1" lang="ja-JP" altLang="en-US" sz="2800" b="1" dirty="0"/>
          </a:p>
        </p:txBody>
      </p:sp>
      <p:sp>
        <p:nvSpPr>
          <p:cNvPr id="7" name="タイトル 4">
            <a:extLst>
              <a:ext uri="{FF2B5EF4-FFF2-40B4-BE49-F238E27FC236}">
                <a16:creationId xmlns:a16="http://schemas.microsoft.com/office/drawing/2014/main" id="{5719BB04-41A3-4EFD-BA03-C500D9A174D2}"/>
              </a:ext>
            </a:extLst>
          </p:cNvPr>
          <p:cNvSpPr txBox="1">
            <a:spLocks/>
          </p:cNvSpPr>
          <p:nvPr/>
        </p:nvSpPr>
        <p:spPr>
          <a:xfrm>
            <a:off x="696035" y="1201113"/>
            <a:ext cx="7838365" cy="8604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２．耐震化事業に必要な財源</a:t>
            </a:r>
          </a:p>
        </p:txBody>
      </p:sp>
      <p:sp>
        <p:nvSpPr>
          <p:cNvPr id="3" name="スライド番号プレースホルダー 2">
            <a:extLst>
              <a:ext uri="{FF2B5EF4-FFF2-40B4-BE49-F238E27FC236}">
                <a16:creationId xmlns:a16="http://schemas.microsoft.com/office/drawing/2014/main" id="{A6459B7E-784E-4F37-8C93-9266995F61FC}"/>
              </a:ext>
            </a:extLst>
          </p:cNvPr>
          <p:cNvSpPr>
            <a:spLocks noGrp="1"/>
          </p:cNvSpPr>
          <p:nvPr>
            <p:ph type="sldNum" sz="quarter" idx="12"/>
          </p:nvPr>
        </p:nvSpPr>
        <p:spPr/>
        <p:txBody>
          <a:bodyPr/>
          <a:lstStyle/>
          <a:p>
            <a:r>
              <a:rPr kumimoji="1" lang="en-US" altLang="ja-JP" dirty="0">
                <a:solidFill>
                  <a:schemeClr val="bg1"/>
                </a:solidFill>
                <a:latin typeface="+mn-ea"/>
              </a:rPr>
              <a:t>12</a:t>
            </a:r>
            <a:endParaRPr kumimoji="1" lang="ja-JP" altLang="en-US" dirty="0">
              <a:solidFill>
                <a:schemeClr val="bg1"/>
              </a:solidFill>
              <a:latin typeface="+mn-ea"/>
            </a:endParaRPr>
          </a:p>
        </p:txBody>
      </p:sp>
    </p:spTree>
    <p:extLst>
      <p:ext uri="{BB962C8B-B14F-4D97-AF65-F5344CB8AC3E}">
        <p14:creationId xmlns:p14="http://schemas.microsoft.com/office/powerpoint/2010/main" val="336940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31A1B762-2FED-4FE8-B070-3E2C5AA3A7C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7886" y="1186029"/>
            <a:ext cx="8303214" cy="5871187"/>
          </a:xfrm>
        </p:spPr>
      </p:pic>
      <p:grpSp>
        <p:nvGrpSpPr>
          <p:cNvPr id="19" name="グループ化 18">
            <a:extLst>
              <a:ext uri="{FF2B5EF4-FFF2-40B4-BE49-F238E27FC236}">
                <a16:creationId xmlns:a16="http://schemas.microsoft.com/office/drawing/2014/main" id="{3058B2F1-CCC9-4393-AE1D-879522CB36B9}"/>
              </a:ext>
            </a:extLst>
          </p:cNvPr>
          <p:cNvGrpSpPr/>
          <p:nvPr/>
        </p:nvGrpSpPr>
        <p:grpSpPr>
          <a:xfrm>
            <a:off x="5229751" y="1663700"/>
            <a:ext cx="1631925" cy="4681682"/>
            <a:chOff x="501113" y="966874"/>
            <a:chExt cx="1552575" cy="5378508"/>
          </a:xfrm>
        </p:grpSpPr>
        <p:sp>
          <p:nvSpPr>
            <p:cNvPr id="10" name="右中かっこ 9">
              <a:extLst>
                <a:ext uri="{FF2B5EF4-FFF2-40B4-BE49-F238E27FC236}">
                  <a16:creationId xmlns:a16="http://schemas.microsoft.com/office/drawing/2014/main" id="{CB96A8D6-6E16-4C2D-B509-1982CF02BE57}"/>
                </a:ext>
              </a:extLst>
            </p:cNvPr>
            <p:cNvSpPr/>
            <p:nvPr/>
          </p:nvSpPr>
          <p:spPr>
            <a:xfrm rot="10800000">
              <a:off x="1323121" y="966874"/>
              <a:ext cx="228584" cy="537850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A774F491-6183-43E5-A1C2-1B5F65EAA820}"/>
                </a:ext>
              </a:extLst>
            </p:cNvPr>
            <p:cNvSpPr txBox="1"/>
            <p:nvPr/>
          </p:nvSpPr>
          <p:spPr>
            <a:xfrm>
              <a:off x="501113" y="3347761"/>
              <a:ext cx="1552575" cy="671813"/>
            </a:xfrm>
            <a:prstGeom prst="rect">
              <a:avLst/>
            </a:prstGeom>
            <a:noFill/>
          </p:spPr>
          <p:txBody>
            <a:bodyPr wrap="square" rtlCol="0">
              <a:spAutoFit/>
            </a:bodyPr>
            <a:lstStyle/>
            <a:p>
              <a:r>
                <a:rPr kumimoji="1" lang="ja-JP" altLang="en-US" sz="1600" dirty="0"/>
                <a:t>支出合計</a:t>
              </a:r>
              <a:endParaRPr kumimoji="1" lang="en-US" altLang="ja-JP" sz="1600" dirty="0"/>
            </a:p>
            <a:p>
              <a:r>
                <a:rPr lang="en-US" altLang="ja-JP" sz="1600" dirty="0"/>
                <a:t>24.40</a:t>
              </a:r>
              <a:r>
                <a:rPr lang="ja-JP" altLang="en-US" sz="1600" dirty="0"/>
                <a:t>億円</a:t>
              </a:r>
              <a:endParaRPr kumimoji="1" lang="ja-JP" altLang="en-US" sz="1600" dirty="0"/>
            </a:p>
          </p:txBody>
        </p:sp>
      </p:grpSp>
      <p:grpSp>
        <p:nvGrpSpPr>
          <p:cNvPr id="18" name="グループ化 17">
            <a:extLst>
              <a:ext uri="{FF2B5EF4-FFF2-40B4-BE49-F238E27FC236}">
                <a16:creationId xmlns:a16="http://schemas.microsoft.com/office/drawing/2014/main" id="{EDBF976D-0F21-48CB-B488-8A1CCBF5FCB4}"/>
              </a:ext>
            </a:extLst>
          </p:cNvPr>
          <p:cNvGrpSpPr/>
          <p:nvPr/>
        </p:nvGrpSpPr>
        <p:grpSpPr>
          <a:xfrm>
            <a:off x="10554579" y="1663700"/>
            <a:ext cx="1700670" cy="4985043"/>
            <a:chOff x="5629275" y="966874"/>
            <a:chExt cx="1700670" cy="5719969"/>
          </a:xfrm>
        </p:grpSpPr>
        <p:sp>
          <p:nvSpPr>
            <p:cNvPr id="8" name="右中かっこ 7">
              <a:extLst>
                <a:ext uri="{FF2B5EF4-FFF2-40B4-BE49-F238E27FC236}">
                  <a16:creationId xmlns:a16="http://schemas.microsoft.com/office/drawing/2014/main" id="{24984D6E-3ED4-4269-842C-916DDDC90EF9}"/>
                </a:ext>
              </a:extLst>
            </p:cNvPr>
            <p:cNvSpPr/>
            <p:nvPr/>
          </p:nvSpPr>
          <p:spPr>
            <a:xfrm>
              <a:off x="5629275" y="966874"/>
              <a:ext cx="109115" cy="571996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9FC9789-C426-41A6-8754-0AF8E4CE9C54}"/>
                </a:ext>
              </a:extLst>
            </p:cNvPr>
            <p:cNvSpPr txBox="1"/>
            <p:nvPr/>
          </p:nvSpPr>
          <p:spPr>
            <a:xfrm>
              <a:off x="5777370" y="3400897"/>
              <a:ext cx="1552575" cy="670986"/>
            </a:xfrm>
            <a:prstGeom prst="rect">
              <a:avLst/>
            </a:prstGeom>
            <a:noFill/>
          </p:spPr>
          <p:txBody>
            <a:bodyPr wrap="square" rtlCol="0">
              <a:spAutoFit/>
            </a:bodyPr>
            <a:lstStyle/>
            <a:p>
              <a:r>
                <a:rPr lang="ja-JP" altLang="en-US" sz="1600" dirty="0"/>
                <a:t>収入</a:t>
              </a:r>
              <a:r>
                <a:rPr kumimoji="1" lang="ja-JP" altLang="en-US" sz="1600" dirty="0"/>
                <a:t>合計</a:t>
              </a:r>
              <a:endParaRPr kumimoji="1" lang="en-US" altLang="ja-JP" sz="1600" dirty="0"/>
            </a:p>
            <a:p>
              <a:r>
                <a:rPr lang="en-US" altLang="ja-JP" sz="1600" dirty="0"/>
                <a:t>25.71</a:t>
              </a:r>
              <a:r>
                <a:rPr lang="ja-JP" altLang="en-US" sz="1600" dirty="0"/>
                <a:t>億円</a:t>
              </a:r>
              <a:endParaRPr kumimoji="1" lang="ja-JP" altLang="en-US" sz="1600" dirty="0"/>
            </a:p>
          </p:txBody>
        </p:sp>
      </p:grpSp>
      <p:sp>
        <p:nvSpPr>
          <p:cNvPr id="17" name="テキスト ボックス 16">
            <a:extLst>
              <a:ext uri="{FF2B5EF4-FFF2-40B4-BE49-F238E27FC236}">
                <a16:creationId xmlns:a16="http://schemas.microsoft.com/office/drawing/2014/main" id="{43A701AC-C8F8-4AF6-97EF-63A9D7C67275}"/>
              </a:ext>
            </a:extLst>
          </p:cNvPr>
          <p:cNvSpPr txBox="1"/>
          <p:nvPr/>
        </p:nvSpPr>
        <p:spPr>
          <a:xfrm>
            <a:off x="176798" y="1528737"/>
            <a:ext cx="5004802" cy="5078313"/>
          </a:xfrm>
          <a:prstGeom prst="rect">
            <a:avLst/>
          </a:prstGeom>
          <a:noFill/>
        </p:spPr>
        <p:txBody>
          <a:bodyPr wrap="square" rtlCol="0">
            <a:spAutoFit/>
          </a:bodyPr>
          <a:lstStyle/>
          <a:p>
            <a:r>
              <a:rPr kumimoji="1" lang="ja-JP" altLang="en-US" dirty="0"/>
              <a:t>算定期間においては、</a:t>
            </a:r>
            <a:endParaRPr kumimoji="1" lang="en-US" altLang="ja-JP" dirty="0"/>
          </a:p>
          <a:p>
            <a:r>
              <a:rPr lang="ja-JP" altLang="en-US" dirty="0"/>
              <a:t>収入</a:t>
            </a:r>
            <a:r>
              <a:rPr kumimoji="1" lang="ja-JP" altLang="en-US" dirty="0"/>
              <a:t>合計ー支出合計＝１．３１億円となる。</a:t>
            </a:r>
            <a:endParaRPr kumimoji="1" lang="en-US" altLang="ja-JP" dirty="0"/>
          </a:p>
          <a:p>
            <a:endParaRPr kumimoji="1" lang="en-US" altLang="ja-JP" dirty="0"/>
          </a:p>
          <a:p>
            <a:r>
              <a:rPr kumimoji="1" lang="ja-JP" altLang="en-US" dirty="0"/>
              <a:t>見かけ上は利益が発生しているが、実際には、管路・施設の更新や耐震化のための財源として、過去に積み上げてきた利益（内部留保資金）を取崩している状況。（</a:t>
            </a:r>
            <a:r>
              <a:rPr kumimoji="1" lang="en-US" altLang="ja-JP" dirty="0"/>
              <a:t>※P12</a:t>
            </a:r>
            <a:r>
              <a:rPr kumimoji="1" lang="ja-JP" altLang="en-US" dirty="0"/>
              <a:t>参照）</a:t>
            </a:r>
            <a:endParaRPr kumimoji="1" lang="en-US" altLang="ja-JP" dirty="0"/>
          </a:p>
          <a:p>
            <a:endParaRPr kumimoji="1" lang="en-US" altLang="ja-JP" dirty="0"/>
          </a:p>
          <a:p>
            <a:r>
              <a:rPr lang="ja-JP" altLang="en-US" dirty="0"/>
              <a:t>そのため、一般的には、通常必要とされる維持管理費に、将来の施設の改修・更新等に必要となる費用</a:t>
            </a:r>
            <a:r>
              <a:rPr lang="ja-JP" altLang="en-US" b="1" u="sng" dirty="0">
                <a:solidFill>
                  <a:srgbClr val="FF0000"/>
                </a:solidFill>
              </a:rPr>
              <a:t>（資産維持費）</a:t>
            </a:r>
            <a:r>
              <a:rPr lang="ja-JP" altLang="en-US" dirty="0"/>
              <a:t>を算出・計上し、これらの費用をあわせた「総括原価」を算定し、総括原価と料金収入の総額が一致するように料金を設定する必要がある。</a:t>
            </a:r>
            <a:endParaRPr lang="en-US" altLang="ja-JP" dirty="0"/>
          </a:p>
          <a:p>
            <a:endParaRPr lang="en-US" altLang="ja-JP" dirty="0"/>
          </a:p>
          <a:p>
            <a:r>
              <a:rPr lang="en-US" altLang="ja-JP" sz="1800" dirty="0">
                <a:solidFill>
                  <a:schemeClr val="tx1"/>
                </a:solidFill>
              </a:rPr>
              <a:t>【</a:t>
            </a:r>
            <a:r>
              <a:rPr lang="ja-JP" altLang="en-US" sz="1800" dirty="0">
                <a:solidFill>
                  <a:schemeClr val="tx1"/>
                </a:solidFill>
              </a:rPr>
              <a:t>資産維持費の算出方法（日本水道協会）</a:t>
            </a:r>
            <a:r>
              <a:rPr lang="en-US" altLang="ja-JP" sz="1800" dirty="0">
                <a:solidFill>
                  <a:schemeClr val="tx1"/>
                </a:solidFill>
              </a:rPr>
              <a:t>】</a:t>
            </a:r>
          </a:p>
          <a:p>
            <a:r>
              <a:rPr lang="ja-JP" altLang="en-US" sz="1800" dirty="0">
                <a:solidFill>
                  <a:schemeClr val="tx1"/>
                </a:solidFill>
              </a:rPr>
              <a:t>　資産維持費＝更新対象資産（帳簿価額）</a:t>
            </a:r>
            <a:endParaRPr lang="en-US" altLang="ja-JP" sz="1800" dirty="0">
              <a:solidFill>
                <a:schemeClr val="tx1"/>
              </a:solidFill>
            </a:endParaRPr>
          </a:p>
          <a:p>
            <a:r>
              <a:rPr lang="ja-JP" altLang="en-US" dirty="0"/>
              <a:t>　　　　　　　</a:t>
            </a:r>
            <a:r>
              <a:rPr lang="en-US" altLang="ja-JP" sz="1800" dirty="0">
                <a:solidFill>
                  <a:schemeClr val="tx1"/>
                </a:solidFill>
              </a:rPr>
              <a:t>×</a:t>
            </a:r>
            <a:r>
              <a:rPr lang="ja-JP" altLang="en-US" sz="1800" dirty="0">
                <a:solidFill>
                  <a:schemeClr val="tx1"/>
                </a:solidFill>
              </a:rPr>
              <a:t>資産維持率（標準は</a:t>
            </a:r>
            <a:r>
              <a:rPr lang="en-US" altLang="ja-JP" sz="1800" dirty="0">
                <a:solidFill>
                  <a:schemeClr val="tx1"/>
                </a:solidFill>
              </a:rPr>
              <a:t>3</a:t>
            </a:r>
            <a:r>
              <a:rPr lang="ja-JP" altLang="en-US" sz="1800" dirty="0">
                <a:solidFill>
                  <a:schemeClr val="tx1"/>
                </a:solidFill>
              </a:rPr>
              <a:t>％）</a:t>
            </a:r>
            <a:endParaRPr kumimoji="1" lang="en-US" altLang="ja-JP" dirty="0"/>
          </a:p>
        </p:txBody>
      </p:sp>
      <p:sp>
        <p:nvSpPr>
          <p:cNvPr id="12" name="タイトル 1">
            <a:extLst>
              <a:ext uri="{FF2B5EF4-FFF2-40B4-BE49-F238E27FC236}">
                <a16:creationId xmlns:a16="http://schemas.microsoft.com/office/drawing/2014/main" id="{AE866634-6A14-4003-88D0-4A2F13DBBAA7}"/>
              </a:ext>
            </a:extLst>
          </p:cNvPr>
          <p:cNvSpPr txBox="1">
            <a:spLocks/>
          </p:cNvSpPr>
          <p:nvPr/>
        </p:nvSpPr>
        <p:spPr>
          <a:xfrm>
            <a:off x="573821" y="944472"/>
            <a:ext cx="7375559" cy="5215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t>（</a:t>
            </a:r>
            <a:r>
              <a:rPr lang="en-US" altLang="ja-JP" sz="2000" dirty="0"/>
              <a:t>Ⅰ</a:t>
            </a:r>
            <a:r>
              <a:rPr lang="ja-JP" altLang="en-US" sz="2000" dirty="0"/>
              <a:t>）</a:t>
            </a:r>
            <a:r>
              <a:rPr kumimoji="1" lang="ja-JP" altLang="en-US" sz="2000" dirty="0"/>
              <a:t> 現行</a:t>
            </a:r>
            <a:r>
              <a:rPr kumimoji="1" lang="ja-JP" altLang="en-US" sz="1800" dirty="0"/>
              <a:t>料金</a:t>
            </a:r>
            <a:r>
              <a:rPr kumimoji="1" lang="ja-JP" altLang="en-US" sz="2000" dirty="0"/>
              <a:t>体系での収支イメージ（算定期間</a:t>
            </a:r>
            <a:r>
              <a:rPr kumimoji="1" lang="en-US" altLang="ja-JP" sz="2000" dirty="0"/>
              <a:t>R7</a:t>
            </a:r>
            <a:r>
              <a:rPr kumimoji="1" lang="ja-JP" altLang="en-US" sz="2000" dirty="0"/>
              <a:t>～</a:t>
            </a:r>
            <a:r>
              <a:rPr kumimoji="1" lang="en-US" altLang="ja-JP" sz="2000" dirty="0"/>
              <a:t>R10</a:t>
            </a:r>
            <a:r>
              <a:rPr kumimoji="1" lang="ja-JP" altLang="en-US" sz="2000" dirty="0"/>
              <a:t>）</a:t>
            </a:r>
            <a:endParaRPr lang="ja-JP" altLang="en-US" sz="2000" dirty="0"/>
          </a:p>
        </p:txBody>
      </p:sp>
      <p:sp>
        <p:nvSpPr>
          <p:cNvPr id="13" name="スライド番号プレースホルダー 2">
            <a:extLst>
              <a:ext uri="{FF2B5EF4-FFF2-40B4-BE49-F238E27FC236}">
                <a16:creationId xmlns:a16="http://schemas.microsoft.com/office/drawing/2014/main" id="{15B9F6CF-33C3-40DC-9BDA-D3A1B5DE0CB6}"/>
              </a:ext>
            </a:extLst>
          </p:cNvPr>
          <p:cNvSpPr>
            <a:spLocks noGrp="1"/>
          </p:cNvSpPr>
          <p:nvPr>
            <p:ph type="sldNum" sz="quarter" idx="12"/>
          </p:nvPr>
        </p:nvSpPr>
        <p:spPr>
          <a:xfrm>
            <a:off x="10352540" y="295729"/>
            <a:ext cx="838199" cy="767687"/>
          </a:xfrm>
        </p:spPr>
        <p:txBody>
          <a:bodyPr/>
          <a:lstStyle/>
          <a:p>
            <a:r>
              <a:rPr kumimoji="1" lang="en-US" altLang="ja-JP" dirty="0">
                <a:solidFill>
                  <a:schemeClr val="bg1"/>
                </a:solidFill>
                <a:latin typeface="+mn-ea"/>
              </a:rPr>
              <a:t>13</a:t>
            </a:r>
            <a:endParaRPr kumimoji="1" lang="ja-JP" altLang="en-US" dirty="0">
              <a:solidFill>
                <a:schemeClr val="bg1"/>
              </a:solidFill>
              <a:latin typeface="+mn-ea"/>
            </a:endParaRPr>
          </a:p>
        </p:txBody>
      </p:sp>
      <p:sp>
        <p:nvSpPr>
          <p:cNvPr id="15" name="タイトル 6">
            <a:extLst>
              <a:ext uri="{FF2B5EF4-FFF2-40B4-BE49-F238E27FC236}">
                <a16:creationId xmlns:a16="http://schemas.microsoft.com/office/drawing/2014/main" id="{C218AEB7-4885-4C24-9AB6-B81BEC342E8E}"/>
              </a:ext>
            </a:extLst>
          </p:cNvPr>
          <p:cNvSpPr txBox="1">
            <a:spLocks/>
          </p:cNvSpPr>
          <p:nvPr/>
        </p:nvSpPr>
        <p:spPr>
          <a:xfrm>
            <a:off x="1001261" y="381286"/>
            <a:ext cx="8825659" cy="614621"/>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（１）料金収入で回収すべき金額の考え方</a:t>
            </a:r>
          </a:p>
        </p:txBody>
      </p:sp>
    </p:spTree>
    <p:extLst>
      <p:ext uri="{BB962C8B-B14F-4D97-AF65-F5344CB8AC3E}">
        <p14:creationId xmlns:p14="http://schemas.microsoft.com/office/powerpoint/2010/main" val="117368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67D8A97C-DE20-40D0-B712-46FFD64449ED}"/>
              </a:ext>
            </a:extLst>
          </p:cNvPr>
          <p:cNvSpPr txBox="1">
            <a:spLocks/>
          </p:cNvSpPr>
          <p:nvPr/>
        </p:nvSpPr>
        <p:spPr>
          <a:xfrm>
            <a:off x="838200" y="1065939"/>
            <a:ext cx="10515600" cy="521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t>（</a:t>
            </a:r>
            <a:r>
              <a:rPr lang="en-US" altLang="ja-JP" sz="2000" dirty="0"/>
              <a:t>Ⅱ</a:t>
            </a:r>
            <a:r>
              <a:rPr lang="ja-JP" altLang="en-US" sz="2000" dirty="0"/>
              <a:t>）総括原価による料金設定</a:t>
            </a:r>
          </a:p>
        </p:txBody>
      </p:sp>
      <p:sp>
        <p:nvSpPr>
          <p:cNvPr id="4" name="楕円 3">
            <a:extLst>
              <a:ext uri="{FF2B5EF4-FFF2-40B4-BE49-F238E27FC236}">
                <a16:creationId xmlns:a16="http://schemas.microsoft.com/office/drawing/2014/main" id="{B297C03A-941E-4473-ADDF-53524FB6210B}"/>
              </a:ext>
            </a:extLst>
          </p:cNvPr>
          <p:cNvSpPr/>
          <p:nvPr/>
        </p:nvSpPr>
        <p:spPr>
          <a:xfrm>
            <a:off x="1163780" y="2452253"/>
            <a:ext cx="2563091" cy="256309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楕円 6">
            <a:extLst>
              <a:ext uri="{FF2B5EF4-FFF2-40B4-BE49-F238E27FC236}">
                <a16:creationId xmlns:a16="http://schemas.microsoft.com/office/drawing/2014/main" id="{979C7B84-A6DE-4F08-9865-1B61CEE2DA22}"/>
              </a:ext>
            </a:extLst>
          </p:cNvPr>
          <p:cNvSpPr/>
          <p:nvPr/>
        </p:nvSpPr>
        <p:spPr>
          <a:xfrm>
            <a:off x="5056905" y="2452254"/>
            <a:ext cx="2563091" cy="256309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F975E8C1-3A2C-41A5-A420-875B2861DF00}"/>
              </a:ext>
            </a:extLst>
          </p:cNvPr>
          <p:cNvSpPr/>
          <p:nvPr/>
        </p:nvSpPr>
        <p:spPr>
          <a:xfrm>
            <a:off x="8790709" y="2452253"/>
            <a:ext cx="2563091" cy="256309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907CA08D-FD7D-44A8-9E74-18154D4037F3}"/>
              </a:ext>
            </a:extLst>
          </p:cNvPr>
          <p:cNvSpPr txBox="1"/>
          <p:nvPr/>
        </p:nvSpPr>
        <p:spPr>
          <a:xfrm>
            <a:off x="1614052" y="3472188"/>
            <a:ext cx="1717966" cy="523220"/>
          </a:xfrm>
          <a:prstGeom prst="rect">
            <a:avLst/>
          </a:prstGeom>
          <a:noFill/>
        </p:spPr>
        <p:txBody>
          <a:bodyPr wrap="square" rtlCol="0">
            <a:spAutoFit/>
          </a:bodyPr>
          <a:lstStyle/>
          <a:p>
            <a:r>
              <a:rPr kumimoji="1" lang="ja-JP" altLang="en-US" sz="2800" dirty="0"/>
              <a:t>営業費用</a:t>
            </a:r>
          </a:p>
        </p:txBody>
      </p:sp>
      <p:sp>
        <p:nvSpPr>
          <p:cNvPr id="9" name="テキスト ボックス 8">
            <a:extLst>
              <a:ext uri="{FF2B5EF4-FFF2-40B4-BE49-F238E27FC236}">
                <a16:creationId xmlns:a16="http://schemas.microsoft.com/office/drawing/2014/main" id="{A71D3A4C-A624-4CC1-997E-A7675F1627B3}"/>
              </a:ext>
            </a:extLst>
          </p:cNvPr>
          <p:cNvSpPr txBox="1"/>
          <p:nvPr/>
        </p:nvSpPr>
        <p:spPr>
          <a:xfrm>
            <a:off x="5541812" y="3472188"/>
            <a:ext cx="1648696" cy="523220"/>
          </a:xfrm>
          <a:prstGeom prst="rect">
            <a:avLst/>
          </a:prstGeom>
          <a:noFill/>
        </p:spPr>
        <p:txBody>
          <a:bodyPr wrap="square" rtlCol="0">
            <a:spAutoFit/>
          </a:bodyPr>
          <a:lstStyle/>
          <a:p>
            <a:r>
              <a:rPr lang="ja-JP" altLang="en-US" sz="2800" dirty="0"/>
              <a:t>資本</a:t>
            </a:r>
            <a:r>
              <a:rPr kumimoji="1" lang="ja-JP" altLang="en-US" sz="2800" dirty="0"/>
              <a:t>費用</a:t>
            </a:r>
          </a:p>
        </p:txBody>
      </p:sp>
      <p:sp>
        <p:nvSpPr>
          <p:cNvPr id="10" name="テキスト ボックス 9">
            <a:extLst>
              <a:ext uri="{FF2B5EF4-FFF2-40B4-BE49-F238E27FC236}">
                <a16:creationId xmlns:a16="http://schemas.microsoft.com/office/drawing/2014/main" id="{C41251A5-D8D1-472E-B49D-19F863B6B205}"/>
              </a:ext>
            </a:extLst>
          </p:cNvPr>
          <p:cNvSpPr txBox="1"/>
          <p:nvPr/>
        </p:nvSpPr>
        <p:spPr>
          <a:xfrm>
            <a:off x="9247906" y="3472188"/>
            <a:ext cx="1648696" cy="523220"/>
          </a:xfrm>
          <a:prstGeom prst="rect">
            <a:avLst/>
          </a:prstGeom>
          <a:noFill/>
        </p:spPr>
        <p:txBody>
          <a:bodyPr wrap="square" rtlCol="0">
            <a:spAutoFit/>
          </a:bodyPr>
          <a:lstStyle/>
          <a:p>
            <a:r>
              <a:rPr kumimoji="1" lang="ja-JP" altLang="en-US" sz="2800" dirty="0"/>
              <a:t>総括原価</a:t>
            </a:r>
          </a:p>
        </p:txBody>
      </p:sp>
      <p:sp>
        <p:nvSpPr>
          <p:cNvPr id="12" name="テキスト ボックス 11">
            <a:extLst>
              <a:ext uri="{FF2B5EF4-FFF2-40B4-BE49-F238E27FC236}">
                <a16:creationId xmlns:a16="http://schemas.microsoft.com/office/drawing/2014/main" id="{77BDF5B9-5E6F-4107-829F-8D758B59E16A}"/>
              </a:ext>
            </a:extLst>
          </p:cNvPr>
          <p:cNvSpPr txBox="1"/>
          <p:nvPr/>
        </p:nvSpPr>
        <p:spPr>
          <a:xfrm>
            <a:off x="3886192" y="3175198"/>
            <a:ext cx="1107996" cy="1200329"/>
          </a:xfrm>
          <a:prstGeom prst="rect">
            <a:avLst/>
          </a:prstGeom>
          <a:noFill/>
        </p:spPr>
        <p:txBody>
          <a:bodyPr wrap="none" rtlCol="0">
            <a:spAutoFit/>
          </a:bodyPr>
          <a:lstStyle/>
          <a:p>
            <a:r>
              <a:rPr kumimoji="1" lang="ja-JP" altLang="en-US" sz="7200" b="1" dirty="0"/>
              <a:t>＋</a:t>
            </a:r>
          </a:p>
        </p:txBody>
      </p:sp>
      <p:sp>
        <p:nvSpPr>
          <p:cNvPr id="13" name="テキスト ボックス 12">
            <a:extLst>
              <a:ext uri="{FF2B5EF4-FFF2-40B4-BE49-F238E27FC236}">
                <a16:creationId xmlns:a16="http://schemas.microsoft.com/office/drawing/2014/main" id="{02308EDD-4AFF-4F47-A3CD-4D80460BDCF9}"/>
              </a:ext>
            </a:extLst>
          </p:cNvPr>
          <p:cNvSpPr txBox="1"/>
          <p:nvPr/>
        </p:nvSpPr>
        <p:spPr>
          <a:xfrm>
            <a:off x="7654634" y="3175195"/>
            <a:ext cx="1107996" cy="1200329"/>
          </a:xfrm>
          <a:prstGeom prst="rect">
            <a:avLst/>
          </a:prstGeom>
          <a:noFill/>
        </p:spPr>
        <p:txBody>
          <a:bodyPr wrap="none" rtlCol="0">
            <a:spAutoFit/>
          </a:bodyPr>
          <a:lstStyle/>
          <a:p>
            <a:r>
              <a:rPr lang="ja-JP" altLang="en-US" sz="7200" b="1" dirty="0"/>
              <a:t>＝</a:t>
            </a:r>
            <a:endParaRPr kumimoji="1" lang="ja-JP" altLang="en-US" sz="7200" b="1" dirty="0"/>
          </a:p>
        </p:txBody>
      </p:sp>
      <p:sp>
        <p:nvSpPr>
          <p:cNvPr id="14" name="タイトル 1">
            <a:extLst>
              <a:ext uri="{FF2B5EF4-FFF2-40B4-BE49-F238E27FC236}">
                <a16:creationId xmlns:a16="http://schemas.microsoft.com/office/drawing/2014/main" id="{DD354BAC-F0B9-4B95-B64E-3A213E4E9EF1}"/>
              </a:ext>
            </a:extLst>
          </p:cNvPr>
          <p:cNvSpPr txBox="1">
            <a:spLocks/>
          </p:cNvSpPr>
          <p:nvPr/>
        </p:nvSpPr>
        <p:spPr>
          <a:xfrm>
            <a:off x="935182" y="1470589"/>
            <a:ext cx="10515600" cy="10093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t>営業費用に資本費用を加えた金額（総括原価）を料金収入で賄う水準とすること。</a:t>
            </a:r>
            <a:endParaRPr lang="en-US" altLang="ja-JP" sz="2000" dirty="0"/>
          </a:p>
          <a:p>
            <a:r>
              <a:rPr lang="ja-JP" altLang="en-US" sz="2000" dirty="0"/>
              <a:t>（</a:t>
            </a:r>
            <a:r>
              <a:rPr lang="en-US" altLang="ja-JP" sz="2000" dirty="0"/>
              <a:t>※</a:t>
            </a:r>
            <a:r>
              <a:rPr lang="ja-JP" altLang="en-US" sz="2000" dirty="0"/>
              <a:t>料金収入以外の収入で賄う費用は含まない。）</a:t>
            </a:r>
            <a:endParaRPr lang="en-US" altLang="ja-JP" sz="2000" dirty="0"/>
          </a:p>
        </p:txBody>
      </p:sp>
      <p:sp>
        <p:nvSpPr>
          <p:cNvPr id="15" name="テキスト ボックス 14">
            <a:extLst>
              <a:ext uri="{FF2B5EF4-FFF2-40B4-BE49-F238E27FC236}">
                <a16:creationId xmlns:a16="http://schemas.microsoft.com/office/drawing/2014/main" id="{9E01B795-BF1B-4B47-95D7-540E7F8B6318}"/>
              </a:ext>
            </a:extLst>
          </p:cNvPr>
          <p:cNvSpPr txBox="1"/>
          <p:nvPr/>
        </p:nvSpPr>
        <p:spPr>
          <a:xfrm>
            <a:off x="1364677" y="5264729"/>
            <a:ext cx="2362193" cy="769441"/>
          </a:xfrm>
          <a:prstGeom prst="rect">
            <a:avLst/>
          </a:prstGeom>
          <a:noFill/>
        </p:spPr>
        <p:txBody>
          <a:bodyPr wrap="square" rtlCol="0">
            <a:spAutoFit/>
          </a:bodyPr>
          <a:lstStyle/>
          <a:p>
            <a:r>
              <a:rPr kumimoji="1" lang="ja-JP" altLang="en-US" sz="2200" dirty="0"/>
              <a:t>人件費、委託費、減価償却費等</a:t>
            </a:r>
          </a:p>
        </p:txBody>
      </p:sp>
      <p:sp>
        <p:nvSpPr>
          <p:cNvPr id="16" name="大かっこ 15">
            <a:extLst>
              <a:ext uri="{FF2B5EF4-FFF2-40B4-BE49-F238E27FC236}">
                <a16:creationId xmlns:a16="http://schemas.microsoft.com/office/drawing/2014/main" id="{D3BF6895-BFCF-4644-AC51-8C312B153ED5}"/>
              </a:ext>
            </a:extLst>
          </p:cNvPr>
          <p:cNvSpPr/>
          <p:nvPr/>
        </p:nvSpPr>
        <p:spPr>
          <a:xfrm>
            <a:off x="1163780" y="5223164"/>
            <a:ext cx="2722412" cy="81211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3C20984C-2A0E-419A-842E-A57ABF3E58E4}"/>
              </a:ext>
            </a:extLst>
          </p:cNvPr>
          <p:cNvSpPr txBox="1"/>
          <p:nvPr/>
        </p:nvSpPr>
        <p:spPr>
          <a:xfrm>
            <a:off x="5541812" y="5264729"/>
            <a:ext cx="2362193" cy="769441"/>
          </a:xfrm>
          <a:prstGeom prst="rect">
            <a:avLst/>
          </a:prstGeom>
          <a:noFill/>
        </p:spPr>
        <p:txBody>
          <a:bodyPr wrap="square" rtlCol="0">
            <a:spAutoFit/>
          </a:bodyPr>
          <a:lstStyle/>
          <a:p>
            <a:r>
              <a:rPr kumimoji="1" lang="ja-JP" altLang="en-US" sz="2200" dirty="0"/>
              <a:t>企業債利息、</a:t>
            </a:r>
            <a:endParaRPr kumimoji="1" lang="en-US" altLang="ja-JP" sz="2200" dirty="0"/>
          </a:p>
          <a:p>
            <a:r>
              <a:rPr lang="ja-JP" altLang="en-US" sz="2200" dirty="0"/>
              <a:t>資産維持費</a:t>
            </a:r>
            <a:endParaRPr kumimoji="1" lang="ja-JP" altLang="en-US" sz="2200" dirty="0"/>
          </a:p>
        </p:txBody>
      </p:sp>
      <p:sp>
        <p:nvSpPr>
          <p:cNvPr id="18" name="大かっこ 17">
            <a:extLst>
              <a:ext uri="{FF2B5EF4-FFF2-40B4-BE49-F238E27FC236}">
                <a16:creationId xmlns:a16="http://schemas.microsoft.com/office/drawing/2014/main" id="{6FF43BB3-43DA-48AD-A55D-CF4393C763F5}"/>
              </a:ext>
            </a:extLst>
          </p:cNvPr>
          <p:cNvSpPr/>
          <p:nvPr/>
        </p:nvSpPr>
        <p:spPr>
          <a:xfrm>
            <a:off x="4994188" y="5223164"/>
            <a:ext cx="2722412" cy="81211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E882D21-3594-487C-951D-5E213A4824AE}"/>
              </a:ext>
            </a:extLst>
          </p:cNvPr>
          <p:cNvSpPr txBox="1"/>
          <p:nvPr/>
        </p:nvSpPr>
        <p:spPr>
          <a:xfrm>
            <a:off x="9400311" y="5450627"/>
            <a:ext cx="2362193" cy="77500"/>
          </a:xfrm>
          <a:prstGeom prst="rect">
            <a:avLst/>
          </a:prstGeom>
          <a:noFill/>
        </p:spPr>
        <p:txBody>
          <a:bodyPr wrap="square" rtlCol="0">
            <a:spAutoFit/>
          </a:bodyPr>
          <a:lstStyle/>
          <a:p>
            <a:r>
              <a:rPr kumimoji="1" lang="ja-JP" altLang="en-US" sz="2200" dirty="0"/>
              <a:t>料金収入</a:t>
            </a:r>
          </a:p>
        </p:txBody>
      </p:sp>
      <p:sp>
        <p:nvSpPr>
          <p:cNvPr id="20" name="大かっこ 19">
            <a:extLst>
              <a:ext uri="{FF2B5EF4-FFF2-40B4-BE49-F238E27FC236}">
                <a16:creationId xmlns:a16="http://schemas.microsoft.com/office/drawing/2014/main" id="{2C0F773F-65A1-49F2-93DD-8C13C9629A3F}"/>
              </a:ext>
            </a:extLst>
          </p:cNvPr>
          <p:cNvSpPr/>
          <p:nvPr/>
        </p:nvSpPr>
        <p:spPr>
          <a:xfrm>
            <a:off x="8700282" y="5223164"/>
            <a:ext cx="2722412" cy="812115"/>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CB5F1E2-D5E0-4A2A-B599-9891A6A7F424}"/>
              </a:ext>
            </a:extLst>
          </p:cNvPr>
          <p:cNvSpPr txBox="1"/>
          <p:nvPr/>
        </p:nvSpPr>
        <p:spPr>
          <a:xfrm>
            <a:off x="4734232" y="6249243"/>
            <a:ext cx="7402717" cy="369332"/>
          </a:xfrm>
          <a:prstGeom prst="rect">
            <a:avLst/>
          </a:prstGeom>
          <a:noFill/>
        </p:spPr>
        <p:txBody>
          <a:bodyPr wrap="square" rtlCol="0">
            <a:spAutoFit/>
          </a:bodyPr>
          <a:lstStyle/>
          <a:p>
            <a:r>
              <a:rPr lang="en-US" altLang="ja-JP" dirty="0"/>
              <a:t>※</a:t>
            </a:r>
            <a:r>
              <a:rPr lang="ja-JP" altLang="en-US" dirty="0"/>
              <a:t>資産維持費・・・将来の施設の改修・更新等に必要となる費用</a:t>
            </a:r>
            <a:endParaRPr kumimoji="1" lang="ja-JP" altLang="en-US" dirty="0"/>
          </a:p>
        </p:txBody>
      </p:sp>
      <p:sp>
        <p:nvSpPr>
          <p:cNvPr id="22" name="スライド番号プレースホルダー 2">
            <a:extLst>
              <a:ext uri="{FF2B5EF4-FFF2-40B4-BE49-F238E27FC236}">
                <a16:creationId xmlns:a16="http://schemas.microsoft.com/office/drawing/2014/main" id="{27A737D3-E1C6-4E0F-881B-70BFEF29AAC3}"/>
              </a:ext>
            </a:extLst>
          </p:cNvPr>
          <p:cNvSpPr>
            <a:spLocks noGrp="1"/>
          </p:cNvSpPr>
          <p:nvPr>
            <p:ph type="sldNum" sz="quarter" idx="12"/>
          </p:nvPr>
        </p:nvSpPr>
        <p:spPr>
          <a:xfrm>
            <a:off x="10352540" y="295729"/>
            <a:ext cx="838199" cy="767687"/>
          </a:xfrm>
        </p:spPr>
        <p:txBody>
          <a:bodyPr/>
          <a:lstStyle/>
          <a:p>
            <a:r>
              <a:rPr kumimoji="1" lang="en-US" altLang="ja-JP" dirty="0">
                <a:solidFill>
                  <a:schemeClr val="bg1"/>
                </a:solidFill>
                <a:latin typeface="+mn-ea"/>
              </a:rPr>
              <a:t>14</a:t>
            </a:r>
            <a:endParaRPr kumimoji="1" lang="ja-JP" altLang="en-US" dirty="0">
              <a:solidFill>
                <a:schemeClr val="bg1"/>
              </a:solidFill>
              <a:latin typeface="+mn-ea"/>
            </a:endParaRPr>
          </a:p>
        </p:txBody>
      </p:sp>
      <p:sp>
        <p:nvSpPr>
          <p:cNvPr id="24" name="タイトル 6">
            <a:extLst>
              <a:ext uri="{FF2B5EF4-FFF2-40B4-BE49-F238E27FC236}">
                <a16:creationId xmlns:a16="http://schemas.microsoft.com/office/drawing/2014/main" id="{07F21E5A-7174-46FC-A86A-3BFC176EC17E}"/>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（１）料金収入で回収すべき金額の考え方</a:t>
            </a:r>
          </a:p>
        </p:txBody>
      </p:sp>
    </p:spTree>
    <p:extLst>
      <p:ext uri="{BB962C8B-B14F-4D97-AF65-F5344CB8AC3E}">
        <p14:creationId xmlns:p14="http://schemas.microsoft.com/office/powerpoint/2010/main" val="2133650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0DF7ECB-0446-40F7-8C72-5F6D2CD48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096" y="1433483"/>
            <a:ext cx="7536815" cy="5329267"/>
          </a:xfrm>
          <a:prstGeom prst="rect">
            <a:avLst/>
          </a:prstGeom>
        </p:spPr>
      </p:pic>
      <p:sp>
        <p:nvSpPr>
          <p:cNvPr id="13" name="タイトル 1">
            <a:extLst>
              <a:ext uri="{FF2B5EF4-FFF2-40B4-BE49-F238E27FC236}">
                <a16:creationId xmlns:a16="http://schemas.microsoft.com/office/drawing/2014/main" id="{5BFE5305-D056-406A-AA29-2F6B330C2319}"/>
              </a:ext>
            </a:extLst>
          </p:cNvPr>
          <p:cNvSpPr txBox="1">
            <a:spLocks/>
          </p:cNvSpPr>
          <p:nvPr/>
        </p:nvSpPr>
        <p:spPr>
          <a:xfrm>
            <a:off x="7356179" y="1010263"/>
            <a:ext cx="4255476" cy="521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u="sng" dirty="0"/>
              <a:t>費用回収のイメージ</a:t>
            </a:r>
          </a:p>
        </p:txBody>
      </p:sp>
      <p:sp>
        <p:nvSpPr>
          <p:cNvPr id="14" name="テキスト ボックス 13">
            <a:extLst>
              <a:ext uri="{FF2B5EF4-FFF2-40B4-BE49-F238E27FC236}">
                <a16:creationId xmlns:a16="http://schemas.microsoft.com/office/drawing/2014/main" id="{1BF1E6AB-9305-4A06-9D05-EFAE67B47083}"/>
              </a:ext>
            </a:extLst>
          </p:cNvPr>
          <p:cNvSpPr txBox="1"/>
          <p:nvPr/>
        </p:nvSpPr>
        <p:spPr>
          <a:xfrm>
            <a:off x="671942" y="1543932"/>
            <a:ext cx="6948058" cy="2985433"/>
          </a:xfrm>
          <a:prstGeom prst="rect">
            <a:avLst/>
          </a:prstGeom>
          <a:noFill/>
        </p:spPr>
        <p:txBody>
          <a:bodyPr wrap="square" rtlCol="0">
            <a:spAutoFit/>
          </a:bodyPr>
          <a:lstStyle/>
          <a:p>
            <a:r>
              <a:rPr kumimoji="1" lang="ja-JP" altLang="en-US" sz="2000" dirty="0"/>
              <a:t>資本費用として経常費用に上乗せする額を、</a:t>
            </a:r>
            <a:endParaRPr kumimoji="1" lang="en-US" altLang="ja-JP" sz="2000" dirty="0"/>
          </a:p>
          <a:p>
            <a:r>
              <a:rPr kumimoji="1" lang="ja-JP" altLang="en-US" sz="2000" dirty="0"/>
              <a:t>「管路耐震化財源」及び「その他施設の耐震化・更新財源」の２つに分割し、下記の条件設定のもと、想定する</a:t>
            </a:r>
            <a:endParaRPr kumimoji="1" lang="en-US" altLang="ja-JP" sz="2000" dirty="0"/>
          </a:p>
          <a:p>
            <a:r>
              <a:rPr kumimoji="1" lang="ja-JP" altLang="en-US" sz="2000" dirty="0"/>
              <a:t>耐震化事業費ごとに試算する。</a:t>
            </a:r>
            <a:endParaRPr kumimoji="1" lang="en-US" altLang="ja-JP" sz="2000" dirty="0"/>
          </a:p>
          <a:p>
            <a:r>
              <a:rPr kumimoji="1" lang="en-US" altLang="ja-JP" dirty="0"/>
              <a:t>【</a:t>
            </a:r>
            <a:r>
              <a:rPr kumimoji="1" lang="ja-JP" altLang="en-US" dirty="0"/>
              <a:t>条件</a:t>
            </a:r>
            <a:r>
              <a:rPr kumimoji="1" lang="en-US" altLang="ja-JP" dirty="0"/>
              <a:t>】</a:t>
            </a:r>
          </a:p>
          <a:p>
            <a:r>
              <a:rPr kumimoji="1" lang="ja-JP" altLang="en-US" dirty="0"/>
              <a:t>・管路耐震化財源は、（事業費－国費）の１</a:t>
            </a:r>
            <a:r>
              <a:rPr kumimoji="1" lang="en-US" altLang="ja-JP" dirty="0"/>
              <a:t>/</a:t>
            </a:r>
            <a:r>
              <a:rPr kumimoji="1" lang="ja-JP" altLang="en-US" dirty="0"/>
              <a:t>２を料金収入で</a:t>
            </a:r>
            <a:endParaRPr kumimoji="1" lang="en-US" altLang="ja-JP" dirty="0"/>
          </a:p>
          <a:p>
            <a:r>
              <a:rPr kumimoji="1" lang="ja-JP" altLang="en-US" dirty="0"/>
              <a:t>　賄う額とし、総括原価に加算する。</a:t>
            </a:r>
            <a:endParaRPr kumimoji="1" lang="en-US" altLang="ja-JP" dirty="0"/>
          </a:p>
          <a:p>
            <a:r>
              <a:rPr kumimoji="1" lang="ja-JP" altLang="en-US" dirty="0"/>
              <a:t>　</a:t>
            </a:r>
            <a:r>
              <a:rPr kumimoji="1" lang="en-US" altLang="ja-JP" dirty="0"/>
              <a:t>※</a:t>
            </a:r>
            <a:r>
              <a:rPr kumimoji="1" lang="ja-JP" altLang="en-US" dirty="0"/>
              <a:t>残り１</a:t>
            </a:r>
            <a:r>
              <a:rPr kumimoji="1" lang="en-US" altLang="ja-JP" dirty="0"/>
              <a:t>/</a:t>
            </a:r>
            <a:r>
              <a:rPr kumimoji="1" lang="ja-JP" altLang="en-US" dirty="0"/>
              <a:t>２は企業債を充当する。</a:t>
            </a:r>
            <a:endParaRPr kumimoji="1" lang="en-US" altLang="ja-JP" dirty="0"/>
          </a:p>
          <a:p>
            <a:r>
              <a:rPr kumimoji="1" lang="ja-JP" altLang="en-US" dirty="0"/>
              <a:t>・その他施設</a:t>
            </a:r>
            <a:r>
              <a:rPr kumimoji="1" lang="ja-JP" altLang="en-US" sz="1800" dirty="0"/>
              <a:t>の耐震化・更新財源は、</a:t>
            </a:r>
            <a:r>
              <a:rPr kumimoji="1" lang="ja-JP" altLang="en-US" dirty="0"/>
              <a:t>帳簿価格の２．２％に設</a:t>
            </a:r>
            <a:endParaRPr kumimoji="1" lang="en-US" altLang="ja-JP" dirty="0"/>
          </a:p>
          <a:p>
            <a:r>
              <a:rPr kumimoji="1" lang="ja-JP" altLang="en-US" dirty="0"/>
              <a:t>　定し、</a:t>
            </a:r>
            <a:r>
              <a:rPr lang="ja-JP" altLang="en-US" sz="1800" dirty="0">
                <a:solidFill>
                  <a:schemeClr val="tx1"/>
                </a:solidFill>
              </a:rPr>
              <a:t>０．６７億円を</a:t>
            </a:r>
            <a:r>
              <a:rPr kumimoji="1" lang="ja-JP" altLang="en-US" dirty="0"/>
              <a:t>総括原価に加算する。</a:t>
            </a:r>
            <a:endParaRPr kumimoji="1" lang="en-US" altLang="ja-JP" sz="2000" dirty="0"/>
          </a:p>
        </p:txBody>
      </p:sp>
      <p:sp>
        <p:nvSpPr>
          <p:cNvPr id="6" name="タイトル 1">
            <a:extLst>
              <a:ext uri="{FF2B5EF4-FFF2-40B4-BE49-F238E27FC236}">
                <a16:creationId xmlns:a16="http://schemas.microsoft.com/office/drawing/2014/main" id="{67D8A97C-DE20-40D0-B712-46FFD64449ED}"/>
              </a:ext>
            </a:extLst>
          </p:cNvPr>
          <p:cNvSpPr txBox="1">
            <a:spLocks/>
          </p:cNvSpPr>
          <p:nvPr/>
        </p:nvSpPr>
        <p:spPr>
          <a:xfrm>
            <a:off x="650100" y="1057434"/>
            <a:ext cx="6156123" cy="5215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u="sng" dirty="0"/>
              <a:t>必要な財源の試算</a:t>
            </a:r>
          </a:p>
        </p:txBody>
      </p:sp>
      <p:sp>
        <p:nvSpPr>
          <p:cNvPr id="23" name="四角形: 角を丸くする 22">
            <a:extLst>
              <a:ext uri="{FF2B5EF4-FFF2-40B4-BE49-F238E27FC236}">
                <a16:creationId xmlns:a16="http://schemas.microsoft.com/office/drawing/2014/main" id="{7F8E7396-2B65-48F9-9FD9-BB707C011113}"/>
              </a:ext>
            </a:extLst>
          </p:cNvPr>
          <p:cNvSpPr/>
          <p:nvPr/>
        </p:nvSpPr>
        <p:spPr>
          <a:xfrm>
            <a:off x="8098160" y="5478032"/>
            <a:ext cx="1528440" cy="11767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矢印コネクタ 25">
            <a:extLst>
              <a:ext uri="{FF2B5EF4-FFF2-40B4-BE49-F238E27FC236}">
                <a16:creationId xmlns:a16="http://schemas.microsoft.com/office/drawing/2014/main" id="{E7492EEF-ACE7-4105-B4FE-B994916A0E79}"/>
              </a:ext>
            </a:extLst>
          </p:cNvPr>
          <p:cNvCxnSpPr>
            <a:cxnSpLocks/>
          </p:cNvCxnSpPr>
          <p:nvPr/>
        </p:nvCxnSpPr>
        <p:spPr>
          <a:xfrm>
            <a:off x="6260715" y="5791173"/>
            <a:ext cx="1837445" cy="41912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スライド番号プレースホルダー 2">
            <a:extLst>
              <a:ext uri="{FF2B5EF4-FFF2-40B4-BE49-F238E27FC236}">
                <a16:creationId xmlns:a16="http://schemas.microsoft.com/office/drawing/2014/main" id="{F79EE20A-0D33-48DC-837D-4F70BF015D55}"/>
              </a:ext>
            </a:extLst>
          </p:cNvPr>
          <p:cNvSpPr>
            <a:spLocks noGrp="1"/>
          </p:cNvSpPr>
          <p:nvPr>
            <p:ph type="sldNum" sz="quarter" idx="12"/>
          </p:nvPr>
        </p:nvSpPr>
        <p:spPr>
          <a:xfrm>
            <a:off x="10352540" y="295729"/>
            <a:ext cx="838199" cy="767687"/>
          </a:xfrm>
        </p:spPr>
        <p:txBody>
          <a:bodyPr/>
          <a:lstStyle/>
          <a:p>
            <a:r>
              <a:rPr kumimoji="1" lang="en-US" altLang="ja-JP" dirty="0">
                <a:solidFill>
                  <a:schemeClr val="bg1"/>
                </a:solidFill>
                <a:latin typeface="+mn-ea"/>
              </a:rPr>
              <a:t>15</a:t>
            </a:r>
            <a:endParaRPr kumimoji="1" lang="ja-JP" altLang="en-US" dirty="0">
              <a:solidFill>
                <a:schemeClr val="bg1"/>
              </a:solidFill>
              <a:latin typeface="+mn-ea"/>
            </a:endParaRPr>
          </a:p>
        </p:txBody>
      </p:sp>
      <p:graphicFrame>
        <p:nvGraphicFramePr>
          <p:cNvPr id="22" name="コンテンツ プレースホルダー 9">
            <a:extLst>
              <a:ext uri="{FF2B5EF4-FFF2-40B4-BE49-F238E27FC236}">
                <a16:creationId xmlns:a16="http://schemas.microsoft.com/office/drawing/2014/main" id="{46CEA53E-498D-4EAB-8A6B-6BB977CFD59C}"/>
              </a:ext>
            </a:extLst>
          </p:cNvPr>
          <p:cNvGraphicFramePr>
            <a:graphicFrameLocks/>
          </p:cNvGraphicFramePr>
          <p:nvPr>
            <p:extLst>
              <p:ext uri="{D42A27DB-BD31-4B8C-83A1-F6EECF244321}">
                <p14:modId xmlns:p14="http://schemas.microsoft.com/office/powerpoint/2010/main" val="3322613501"/>
              </p:ext>
            </p:extLst>
          </p:nvPr>
        </p:nvGraphicFramePr>
        <p:xfrm>
          <a:off x="543420" y="4613984"/>
          <a:ext cx="6123696" cy="2034466"/>
        </p:xfrm>
        <a:graphic>
          <a:graphicData uri="http://schemas.openxmlformats.org/drawingml/2006/table">
            <a:tbl>
              <a:tblPr firstRow="1" bandRow="1">
                <a:tableStyleId>{7DF18680-E054-41AD-8BC1-D1AEF772440D}</a:tableStyleId>
              </a:tblPr>
              <a:tblGrid>
                <a:gridCol w="1480173">
                  <a:extLst>
                    <a:ext uri="{9D8B030D-6E8A-4147-A177-3AD203B41FA5}">
                      <a16:colId xmlns:a16="http://schemas.microsoft.com/office/drawing/2014/main" val="1722279463"/>
                    </a:ext>
                  </a:extLst>
                </a:gridCol>
                <a:gridCol w="1565139">
                  <a:extLst>
                    <a:ext uri="{9D8B030D-6E8A-4147-A177-3AD203B41FA5}">
                      <a16:colId xmlns:a16="http://schemas.microsoft.com/office/drawing/2014/main" val="3031426413"/>
                    </a:ext>
                  </a:extLst>
                </a:gridCol>
                <a:gridCol w="1638588">
                  <a:extLst>
                    <a:ext uri="{9D8B030D-6E8A-4147-A177-3AD203B41FA5}">
                      <a16:colId xmlns:a16="http://schemas.microsoft.com/office/drawing/2014/main" val="1704576126"/>
                    </a:ext>
                  </a:extLst>
                </a:gridCol>
                <a:gridCol w="1439796">
                  <a:extLst>
                    <a:ext uri="{9D8B030D-6E8A-4147-A177-3AD203B41FA5}">
                      <a16:colId xmlns:a16="http://schemas.microsoft.com/office/drawing/2014/main" val="4067975088"/>
                    </a:ext>
                  </a:extLst>
                </a:gridCol>
              </a:tblGrid>
              <a:tr h="12603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管路耐震化財源 ①</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その他施設</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の耐震化・</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更新財源 ②</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経常費用に上乗せする金額</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①＋②</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耐震化</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事業費</a:t>
                      </a:r>
                    </a:p>
                  </a:txBody>
                  <a:tcPr anchor="ctr"/>
                </a:tc>
                <a:extLst>
                  <a:ext uri="{0D108BD9-81ED-4DB2-BD59-A6C34878D82A}">
                    <a16:rowId xmlns:a16="http://schemas.microsoft.com/office/drawing/2014/main" val="2310740379"/>
                  </a:ext>
                </a:extLst>
              </a:tr>
              <a:tr h="388546">
                <a:tc>
                  <a:txBody>
                    <a:bodyPr/>
                    <a:lstStyle/>
                    <a:p>
                      <a:pPr algn="ctr"/>
                      <a:r>
                        <a:rPr kumimoji="1" lang="en-US" altLang="ja-JP" dirty="0"/>
                        <a:t>5.35</a:t>
                      </a:r>
                      <a:r>
                        <a:rPr kumimoji="1" lang="ja-JP" altLang="en-US" dirty="0"/>
                        <a:t>億円</a:t>
                      </a:r>
                    </a:p>
                  </a:txBody>
                  <a:tcPr anchor="ctr"/>
                </a:tc>
                <a:tc>
                  <a:txBody>
                    <a:bodyPr/>
                    <a:lstStyle/>
                    <a:p>
                      <a:pPr algn="ctr"/>
                      <a:r>
                        <a:rPr kumimoji="1" lang="en-US" altLang="ja-JP" dirty="0"/>
                        <a:t>0.67</a:t>
                      </a:r>
                      <a:r>
                        <a:rPr kumimoji="1" lang="ja-JP" altLang="en-US" dirty="0"/>
                        <a:t>億円</a:t>
                      </a:r>
                    </a:p>
                  </a:txBody>
                  <a:tcPr anchor="ctr"/>
                </a:tc>
                <a:tc>
                  <a:txBody>
                    <a:bodyPr/>
                    <a:lstStyle/>
                    <a:p>
                      <a:pPr algn="ctr"/>
                      <a:r>
                        <a:rPr kumimoji="1" lang="en-US" altLang="ja-JP" dirty="0"/>
                        <a:t>6.02</a:t>
                      </a:r>
                      <a:r>
                        <a:rPr kumimoji="1" lang="ja-JP" altLang="en-US" dirty="0"/>
                        <a:t>億円</a:t>
                      </a:r>
                    </a:p>
                  </a:txBody>
                  <a:tcPr anchor="ctr"/>
                </a:tc>
                <a:tc>
                  <a:txBody>
                    <a:bodyPr/>
                    <a:lstStyle/>
                    <a:p>
                      <a:pPr algn="ctr"/>
                      <a:r>
                        <a:rPr kumimoji="1" lang="en-US" altLang="ja-JP" dirty="0"/>
                        <a:t>3.28</a:t>
                      </a:r>
                      <a:r>
                        <a:rPr kumimoji="1" lang="ja-JP" altLang="en-US" dirty="0"/>
                        <a:t>億円</a:t>
                      </a:r>
                      <a:r>
                        <a:rPr kumimoji="1" lang="en-US" altLang="ja-JP" dirty="0"/>
                        <a:t>/</a:t>
                      </a:r>
                      <a:r>
                        <a:rPr kumimoji="1" lang="ja-JP" altLang="en-US" dirty="0"/>
                        <a:t>年</a:t>
                      </a:r>
                    </a:p>
                  </a:txBody>
                  <a:tcPr anchor="ctr"/>
                </a:tc>
                <a:extLst>
                  <a:ext uri="{0D108BD9-81ED-4DB2-BD59-A6C34878D82A}">
                    <a16:rowId xmlns:a16="http://schemas.microsoft.com/office/drawing/2014/main" val="3562069568"/>
                  </a:ext>
                </a:extLst>
              </a:tr>
              <a:tr h="313886">
                <a:tc>
                  <a:txBody>
                    <a:bodyPr/>
                    <a:lstStyle/>
                    <a:p>
                      <a:pPr algn="ctr"/>
                      <a:r>
                        <a:rPr kumimoji="1" lang="en-US" altLang="ja-JP" dirty="0"/>
                        <a:t>4.84</a:t>
                      </a:r>
                      <a:r>
                        <a:rPr kumimoji="1" lang="ja-JP" altLang="en-US" dirty="0"/>
                        <a:t>億円</a:t>
                      </a:r>
                    </a:p>
                  </a:txBody>
                  <a:tcPr anchor="ctr"/>
                </a:tc>
                <a:tc>
                  <a:txBody>
                    <a:bodyPr/>
                    <a:lstStyle/>
                    <a:p>
                      <a:pPr algn="ctr"/>
                      <a:r>
                        <a:rPr kumimoji="1" lang="en-US" altLang="ja-JP" dirty="0"/>
                        <a:t>0.67</a:t>
                      </a:r>
                      <a:r>
                        <a:rPr kumimoji="1" lang="ja-JP" altLang="en-US" dirty="0"/>
                        <a:t>億円</a:t>
                      </a:r>
                    </a:p>
                  </a:txBody>
                  <a:tcPr anchor="ctr"/>
                </a:tc>
                <a:tc>
                  <a:txBody>
                    <a:bodyPr/>
                    <a:lstStyle/>
                    <a:p>
                      <a:pPr algn="ctr"/>
                      <a:r>
                        <a:rPr kumimoji="1" lang="en-US" altLang="ja-JP" dirty="0"/>
                        <a:t>5.51</a:t>
                      </a:r>
                      <a:r>
                        <a:rPr kumimoji="1" lang="ja-JP" altLang="en-US" dirty="0"/>
                        <a:t>億円</a:t>
                      </a:r>
                    </a:p>
                  </a:txBody>
                  <a:tcPr anchor="ctr"/>
                </a:tc>
                <a:tc>
                  <a:txBody>
                    <a:bodyPr/>
                    <a:lstStyle/>
                    <a:p>
                      <a:pPr algn="ctr"/>
                      <a:r>
                        <a:rPr kumimoji="1" lang="en-US" altLang="ja-JP" dirty="0"/>
                        <a:t>3</a:t>
                      </a:r>
                      <a:r>
                        <a:rPr kumimoji="1" lang="ja-JP" altLang="en-US" dirty="0"/>
                        <a:t>億円</a:t>
                      </a:r>
                      <a:r>
                        <a:rPr kumimoji="1" lang="en-US" altLang="ja-JP" dirty="0"/>
                        <a:t>/</a:t>
                      </a:r>
                      <a:r>
                        <a:rPr kumimoji="1" lang="ja-JP" altLang="en-US" dirty="0"/>
                        <a:t>年</a:t>
                      </a:r>
                    </a:p>
                  </a:txBody>
                  <a:tcPr anchor="ctr"/>
                </a:tc>
                <a:extLst>
                  <a:ext uri="{0D108BD9-81ED-4DB2-BD59-A6C34878D82A}">
                    <a16:rowId xmlns:a16="http://schemas.microsoft.com/office/drawing/2014/main" val="734960930"/>
                  </a:ext>
                </a:extLst>
              </a:tr>
              <a:tr h="249382">
                <a:tc>
                  <a:txBody>
                    <a:bodyPr/>
                    <a:lstStyle/>
                    <a:p>
                      <a:pPr algn="ctr"/>
                      <a:r>
                        <a:rPr kumimoji="1" lang="en-US" altLang="ja-JP" dirty="0"/>
                        <a:t>3.02</a:t>
                      </a:r>
                      <a:r>
                        <a:rPr kumimoji="1" lang="ja-JP" altLang="en-US" dirty="0"/>
                        <a:t>億円</a:t>
                      </a:r>
                    </a:p>
                  </a:txBody>
                  <a:tcPr anchor="ctr"/>
                </a:tc>
                <a:tc>
                  <a:txBody>
                    <a:bodyPr/>
                    <a:lstStyle/>
                    <a:p>
                      <a:pPr algn="ctr"/>
                      <a:r>
                        <a:rPr kumimoji="1" lang="en-US" altLang="ja-JP" dirty="0"/>
                        <a:t>0.67</a:t>
                      </a:r>
                      <a:r>
                        <a:rPr kumimoji="1" lang="ja-JP" altLang="en-US" dirty="0"/>
                        <a:t>億円</a:t>
                      </a:r>
                    </a:p>
                  </a:txBody>
                  <a:tcPr anchor="ctr"/>
                </a:tc>
                <a:tc>
                  <a:txBody>
                    <a:bodyPr/>
                    <a:lstStyle/>
                    <a:p>
                      <a:pPr algn="ctr"/>
                      <a:r>
                        <a:rPr kumimoji="1" lang="en-US" altLang="ja-JP" dirty="0"/>
                        <a:t>3.69</a:t>
                      </a:r>
                      <a:r>
                        <a:rPr kumimoji="1" lang="ja-JP" altLang="en-US" dirty="0"/>
                        <a:t>億円</a:t>
                      </a:r>
                    </a:p>
                  </a:txBody>
                  <a:tcPr anchor="ctr"/>
                </a:tc>
                <a:tc>
                  <a:txBody>
                    <a:bodyPr/>
                    <a:lstStyle/>
                    <a:p>
                      <a:pPr algn="ctr"/>
                      <a:r>
                        <a:rPr kumimoji="1" lang="en-US" altLang="ja-JP" dirty="0"/>
                        <a:t>2</a:t>
                      </a:r>
                      <a:r>
                        <a:rPr kumimoji="1" lang="ja-JP" altLang="en-US" dirty="0"/>
                        <a:t>億円</a:t>
                      </a:r>
                      <a:r>
                        <a:rPr kumimoji="1" lang="en-US" altLang="ja-JP" dirty="0"/>
                        <a:t>/</a:t>
                      </a:r>
                      <a:r>
                        <a:rPr kumimoji="1" lang="ja-JP" altLang="en-US" dirty="0"/>
                        <a:t>年</a:t>
                      </a:r>
                      <a:endParaRPr kumimoji="1" lang="en-US" altLang="ja-JP" dirty="0"/>
                    </a:p>
                  </a:txBody>
                  <a:tcPr anchor="ctr"/>
                </a:tc>
                <a:extLst>
                  <a:ext uri="{0D108BD9-81ED-4DB2-BD59-A6C34878D82A}">
                    <a16:rowId xmlns:a16="http://schemas.microsoft.com/office/drawing/2014/main" val="1342026734"/>
                  </a:ext>
                </a:extLst>
              </a:tr>
            </a:tbl>
          </a:graphicData>
        </a:graphic>
      </p:graphicFrame>
      <p:sp>
        <p:nvSpPr>
          <p:cNvPr id="29" name="タイトル 6">
            <a:extLst>
              <a:ext uri="{FF2B5EF4-FFF2-40B4-BE49-F238E27FC236}">
                <a16:creationId xmlns:a16="http://schemas.microsoft.com/office/drawing/2014/main" id="{24F5B05C-76FA-4ADE-B138-8EF0B7DB6B87}"/>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（２）耐震化事業に必要な財源の試算</a:t>
            </a:r>
          </a:p>
        </p:txBody>
      </p:sp>
      <p:sp>
        <p:nvSpPr>
          <p:cNvPr id="27" name="四角形: 角を丸くする 26">
            <a:extLst>
              <a:ext uri="{FF2B5EF4-FFF2-40B4-BE49-F238E27FC236}">
                <a16:creationId xmlns:a16="http://schemas.microsoft.com/office/drawing/2014/main" id="{5B0CDEBC-4840-4877-8AD9-6D2FEE5961DE}"/>
              </a:ext>
            </a:extLst>
          </p:cNvPr>
          <p:cNvSpPr/>
          <p:nvPr/>
        </p:nvSpPr>
        <p:spPr>
          <a:xfrm>
            <a:off x="510993" y="4613984"/>
            <a:ext cx="6156123" cy="20344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134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4A5679C-5E20-4984-96B7-E6729EF5F4E1}"/>
              </a:ext>
            </a:extLst>
          </p:cNvPr>
          <p:cNvSpPr>
            <a:spLocks noGrp="1"/>
          </p:cNvSpPr>
          <p:nvPr>
            <p:ph type="title"/>
          </p:nvPr>
        </p:nvSpPr>
        <p:spPr>
          <a:xfrm>
            <a:off x="1396280" y="2374900"/>
            <a:ext cx="9461136" cy="1744556"/>
          </a:xfrm>
        </p:spPr>
        <p:txBody>
          <a:bodyPr/>
          <a:lstStyle/>
          <a:p>
            <a:r>
              <a:rPr lang="ja-JP" altLang="en-US" sz="3000" dirty="0"/>
              <a:t>（１）料金改定の必要性</a:t>
            </a:r>
            <a:br>
              <a:rPr lang="en-US" altLang="ja-JP" sz="3200" dirty="0"/>
            </a:br>
            <a:br>
              <a:rPr lang="en-US" altLang="ja-JP" sz="3200" dirty="0"/>
            </a:br>
            <a:r>
              <a:rPr lang="ja-JP" altLang="en-US" sz="3200" dirty="0"/>
              <a:t>（</a:t>
            </a:r>
            <a:r>
              <a:rPr lang="ja-JP" altLang="en-US" sz="3000" dirty="0"/>
              <a:t>２）</a:t>
            </a:r>
            <a:r>
              <a:rPr kumimoji="1" lang="ja-JP" altLang="en-US" sz="3000" dirty="0"/>
              <a:t>料金改定率の試算</a:t>
            </a:r>
            <a:endParaRPr kumimoji="1" lang="ja-JP" altLang="en-US" sz="2800" b="1" dirty="0"/>
          </a:p>
        </p:txBody>
      </p:sp>
      <p:sp>
        <p:nvSpPr>
          <p:cNvPr id="7" name="タイトル 4">
            <a:extLst>
              <a:ext uri="{FF2B5EF4-FFF2-40B4-BE49-F238E27FC236}">
                <a16:creationId xmlns:a16="http://schemas.microsoft.com/office/drawing/2014/main" id="{5719BB04-41A3-4EFD-BA03-C500D9A174D2}"/>
              </a:ext>
            </a:extLst>
          </p:cNvPr>
          <p:cNvSpPr txBox="1">
            <a:spLocks/>
          </p:cNvSpPr>
          <p:nvPr/>
        </p:nvSpPr>
        <p:spPr>
          <a:xfrm>
            <a:off x="696035" y="1201113"/>
            <a:ext cx="8930565" cy="8604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３．料金改定の必要性・改定率の試算</a:t>
            </a:r>
          </a:p>
        </p:txBody>
      </p:sp>
      <p:sp>
        <p:nvSpPr>
          <p:cNvPr id="3" name="スライド番号プレースホルダー 2">
            <a:extLst>
              <a:ext uri="{FF2B5EF4-FFF2-40B4-BE49-F238E27FC236}">
                <a16:creationId xmlns:a16="http://schemas.microsoft.com/office/drawing/2014/main" id="{A6459B7E-784E-4F37-8C93-9266995F61FC}"/>
              </a:ext>
            </a:extLst>
          </p:cNvPr>
          <p:cNvSpPr>
            <a:spLocks noGrp="1"/>
          </p:cNvSpPr>
          <p:nvPr>
            <p:ph type="sldNum" sz="quarter" idx="12"/>
          </p:nvPr>
        </p:nvSpPr>
        <p:spPr/>
        <p:txBody>
          <a:bodyPr/>
          <a:lstStyle/>
          <a:p>
            <a:r>
              <a:rPr kumimoji="1" lang="en-US" altLang="ja-JP" dirty="0">
                <a:solidFill>
                  <a:schemeClr val="bg1"/>
                </a:solidFill>
                <a:latin typeface="+mn-ea"/>
              </a:rPr>
              <a:t>16</a:t>
            </a:r>
            <a:endParaRPr kumimoji="1" lang="ja-JP" altLang="en-US" dirty="0">
              <a:solidFill>
                <a:schemeClr val="bg1"/>
              </a:solidFill>
              <a:latin typeface="+mn-ea"/>
            </a:endParaRPr>
          </a:p>
        </p:txBody>
      </p:sp>
    </p:spTree>
    <p:extLst>
      <p:ext uri="{BB962C8B-B14F-4D97-AF65-F5344CB8AC3E}">
        <p14:creationId xmlns:p14="http://schemas.microsoft.com/office/powerpoint/2010/main" val="212518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7">
            <a:extLst>
              <a:ext uri="{FF2B5EF4-FFF2-40B4-BE49-F238E27FC236}">
                <a16:creationId xmlns:a16="http://schemas.microsoft.com/office/drawing/2014/main" id="{E079393F-EFCC-40B8-BD6A-2556D90025B4}"/>
              </a:ext>
            </a:extLst>
          </p:cNvPr>
          <p:cNvSpPr txBox="1">
            <a:spLocks/>
          </p:cNvSpPr>
          <p:nvPr/>
        </p:nvSpPr>
        <p:spPr>
          <a:xfrm>
            <a:off x="916667" y="1403916"/>
            <a:ext cx="10764056" cy="5454084"/>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r>
              <a:rPr lang="ja-JP" altLang="en-US" sz="2000" dirty="0">
                <a:solidFill>
                  <a:schemeClr val="tx1"/>
                </a:solidFill>
              </a:rPr>
              <a:t>　給水人口（有収水量）が減少する状況において、安定的な水の供給を持続していくためには、次の理由から、料金の値上げを検討せざるを得ない。</a:t>
            </a:r>
            <a:endParaRPr lang="en-US" altLang="ja-JP" sz="2000" dirty="0">
              <a:solidFill>
                <a:schemeClr val="tx1"/>
              </a:solidFill>
              <a:latin typeface="+mn-ea"/>
            </a:endParaRPr>
          </a:p>
          <a:p>
            <a:endParaRPr lang="en-US" altLang="ja-JP" sz="2000" dirty="0">
              <a:solidFill>
                <a:schemeClr val="tx1"/>
              </a:solidFill>
              <a:latin typeface="+mn-ea"/>
            </a:endParaRPr>
          </a:p>
          <a:p>
            <a:r>
              <a:rPr lang="en-US" altLang="ja-JP" sz="2000" dirty="0">
                <a:solidFill>
                  <a:schemeClr val="tx1"/>
                </a:solidFill>
                <a:latin typeface="+mn-ea"/>
              </a:rPr>
              <a:t>【</a:t>
            </a:r>
            <a:r>
              <a:rPr lang="ja-JP" altLang="en-US" sz="2000" dirty="0">
                <a:solidFill>
                  <a:schemeClr val="tx1"/>
                </a:solidFill>
                <a:latin typeface="+mn-ea"/>
              </a:rPr>
              <a:t>耐震化事業財源の確保</a:t>
            </a:r>
            <a:r>
              <a:rPr lang="en-US" altLang="ja-JP" sz="2000" dirty="0">
                <a:solidFill>
                  <a:schemeClr val="tx1"/>
                </a:solidFill>
                <a:latin typeface="+mn-ea"/>
              </a:rPr>
              <a:t>】</a:t>
            </a:r>
          </a:p>
          <a:p>
            <a:r>
              <a:rPr lang="ja-JP" altLang="en-US" sz="2000" dirty="0">
                <a:solidFill>
                  <a:schemeClr val="tx1"/>
                </a:solidFill>
                <a:latin typeface="+mn-ea"/>
              </a:rPr>
              <a:t>　</a:t>
            </a:r>
            <a:r>
              <a:rPr lang="ja-JP" altLang="en-US" sz="2000" dirty="0">
                <a:solidFill>
                  <a:schemeClr val="tx1"/>
                </a:solidFill>
              </a:rPr>
              <a:t>① 施設の耐震化は今後ますます重要となり、その促進のため、耐震化事業の財源確保が必</a:t>
            </a:r>
            <a:endParaRPr lang="en-US" altLang="ja-JP" sz="2000" dirty="0">
              <a:solidFill>
                <a:schemeClr val="tx1"/>
              </a:solidFill>
            </a:endParaRPr>
          </a:p>
          <a:p>
            <a:r>
              <a:rPr lang="ja-JP" altLang="en-US" sz="2000" dirty="0">
                <a:solidFill>
                  <a:schemeClr val="tx1"/>
                </a:solidFill>
              </a:rPr>
              <a:t>　　 要である。 </a:t>
            </a:r>
            <a:endParaRPr lang="en-US" altLang="ja-JP" sz="2000" dirty="0">
              <a:solidFill>
                <a:schemeClr val="tx1"/>
              </a:solidFill>
            </a:endParaRPr>
          </a:p>
          <a:p>
            <a:r>
              <a:rPr lang="en-US" altLang="ja-JP" sz="2000" dirty="0">
                <a:solidFill>
                  <a:schemeClr val="tx1"/>
                </a:solidFill>
              </a:rPr>
              <a:t>【</a:t>
            </a:r>
            <a:r>
              <a:rPr lang="ja-JP" altLang="en-US" sz="2000" dirty="0">
                <a:solidFill>
                  <a:schemeClr val="tx1"/>
                </a:solidFill>
              </a:rPr>
              <a:t>費用増、利益の減少による事業財源の減少</a:t>
            </a:r>
            <a:r>
              <a:rPr lang="en-US" altLang="ja-JP" sz="2000" dirty="0">
                <a:solidFill>
                  <a:schemeClr val="tx1"/>
                </a:solidFill>
              </a:rPr>
              <a:t>】</a:t>
            </a:r>
          </a:p>
          <a:p>
            <a:r>
              <a:rPr lang="ja-JP" altLang="en-US" sz="2000" dirty="0">
                <a:solidFill>
                  <a:schemeClr val="tx1"/>
                </a:solidFill>
              </a:rPr>
              <a:t>　② 原材料費・燃料費・労務単価などの高騰により、企業努力では補えない要因による</a:t>
            </a:r>
            <a:endParaRPr lang="en-US" altLang="ja-JP" sz="2000" dirty="0">
              <a:solidFill>
                <a:schemeClr val="tx1"/>
              </a:solidFill>
            </a:endParaRPr>
          </a:p>
          <a:p>
            <a:r>
              <a:rPr lang="ja-JP" altLang="en-US" sz="2000" dirty="0">
                <a:solidFill>
                  <a:schemeClr val="tx1"/>
                </a:solidFill>
              </a:rPr>
              <a:t>　　 事業費用の増加が進み、事業利益の確保が困難な見通しとなっている。</a:t>
            </a:r>
            <a:endParaRPr lang="en-US" altLang="ja-JP" sz="2000" dirty="0">
              <a:solidFill>
                <a:schemeClr val="tx1"/>
              </a:solidFill>
            </a:endParaRPr>
          </a:p>
          <a:p>
            <a:r>
              <a:rPr lang="ja-JP" altLang="en-US" sz="2000" dirty="0">
                <a:solidFill>
                  <a:schemeClr val="tx1"/>
                </a:solidFill>
              </a:rPr>
              <a:t>　③ 事業の効率化や人員削減に取り組み、費用を抑制してきたが、これには限界があり、</a:t>
            </a:r>
            <a:endParaRPr lang="en-US" altLang="ja-JP" sz="2000" dirty="0">
              <a:solidFill>
                <a:schemeClr val="tx1"/>
              </a:solidFill>
            </a:endParaRPr>
          </a:p>
          <a:p>
            <a:r>
              <a:rPr lang="ja-JP" altLang="en-US" sz="2000" dirty="0">
                <a:solidFill>
                  <a:schemeClr val="tx1"/>
                </a:solidFill>
              </a:rPr>
              <a:t>　　 今後、料金収入の減額分を補う効果を出すのは困難な状況にある。</a:t>
            </a:r>
            <a:endParaRPr lang="en-US" altLang="ja-JP" sz="2000" dirty="0">
              <a:solidFill>
                <a:schemeClr val="tx1"/>
              </a:solidFill>
            </a:endParaRPr>
          </a:p>
          <a:p>
            <a:endParaRPr lang="en-US" altLang="ja-JP" sz="2000" dirty="0">
              <a:solidFill>
                <a:schemeClr val="tx1"/>
              </a:solidFill>
            </a:endParaRPr>
          </a:p>
          <a:p>
            <a:endParaRPr lang="en-US" altLang="ja-JP" sz="2000" dirty="0">
              <a:solidFill>
                <a:schemeClr val="tx1"/>
              </a:solidFill>
            </a:endParaRPr>
          </a:p>
        </p:txBody>
      </p:sp>
      <p:sp>
        <p:nvSpPr>
          <p:cNvPr id="12" name="スライド番号プレースホルダー 11">
            <a:extLst>
              <a:ext uri="{FF2B5EF4-FFF2-40B4-BE49-F238E27FC236}">
                <a16:creationId xmlns:a16="http://schemas.microsoft.com/office/drawing/2014/main" id="{9A01F86A-CC26-4A84-A559-A9C20AC4FC9B}"/>
              </a:ext>
            </a:extLst>
          </p:cNvPr>
          <p:cNvSpPr>
            <a:spLocks noGrp="1"/>
          </p:cNvSpPr>
          <p:nvPr>
            <p:ph type="sldNum" sz="quarter" idx="12"/>
          </p:nvPr>
        </p:nvSpPr>
        <p:spPr/>
        <p:txBody>
          <a:bodyPr/>
          <a:lstStyle/>
          <a:p>
            <a:r>
              <a:rPr kumimoji="1" lang="en-US" altLang="ja-JP" dirty="0">
                <a:solidFill>
                  <a:schemeClr val="bg1"/>
                </a:solidFill>
                <a:latin typeface="+mn-ea"/>
              </a:rPr>
              <a:t>17</a:t>
            </a:r>
            <a:endParaRPr kumimoji="1" lang="ja-JP" altLang="en-US" dirty="0">
              <a:solidFill>
                <a:schemeClr val="bg1"/>
              </a:solidFill>
              <a:latin typeface="+mn-ea"/>
            </a:endParaRPr>
          </a:p>
        </p:txBody>
      </p:sp>
      <p:sp>
        <p:nvSpPr>
          <p:cNvPr id="5" name="タイトル 6">
            <a:extLst>
              <a:ext uri="{FF2B5EF4-FFF2-40B4-BE49-F238E27FC236}">
                <a16:creationId xmlns:a16="http://schemas.microsoft.com/office/drawing/2014/main" id="{BE73546B-B8F1-485C-A284-B3242F76824E}"/>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（１）料金改定の必要性</a:t>
            </a:r>
          </a:p>
        </p:txBody>
      </p:sp>
    </p:spTree>
    <p:extLst>
      <p:ext uri="{BB962C8B-B14F-4D97-AF65-F5344CB8AC3E}">
        <p14:creationId xmlns:p14="http://schemas.microsoft.com/office/powerpoint/2010/main" val="395860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E6DD63-76DB-4C77-AC21-C7C1CC4AF5DA}"/>
              </a:ext>
            </a:extLst>
          </p:cNvPr>
          <p:cNvSpPr>
            <a:spLocks noGrp="1"/>
          </p:cNvSpPr>
          <p:nvPr>
            <p:ph type="title"/>
          </p:nvPr>
        </p:nvSpPr>
        <p:spPr>
          <a:xfrm>
            <a:off x="993422" y="575733"/>
            <a:ext cx="8998717" cy="691113"/>
          </a:xfrm>
          <a:solidFill>
            <a:srgbClr val="CCFFFF"/>
          </a:solidFill>
        </p:spPr>
        <p:txBody>
          <a:bodyPr>
            <a:normAutofit/>
          </a:bodyPr>
          <a:lstStyle/>
          <a:p>
            <a:r>
              <a:rPr kumimoji="1" lang="ja-JP" altLang="en-US" sz="3600" b="1" dirty="0"/>
              <a:t>目次</a:t>
            </a:r>
          </a:p>
        </p:txBody>
      </p:sp>
      <p:sp>
        <p:nvSpPr>
          <p:cNvPr id="3" name="コンテンツ プレースホルダー 2">
            <a:extLst>
              <a:ext uri="{FF2B5EF4-FFF2-40B4-BE49-F238E27FC236}">
                <a16:creationId xmlns:a16="http://schemas.microsoft.com/office/drawing/2014/main" id="{8278F0F4-578A-4951-9CCF-37563CBD777D}"/>
              </a:ext>
            </a:extLst>
          </p:cNvPr>
          <p:cNvSpPr>
            <a:spLocks noGrp="1"/>
          </p:cNvSpPr>
          <p:nvPr>
            <p:ph idx="1"/>
          </p:nvPr>
        </p:nvSpPr>
        <p:spPr>
          <a:xfrm>
            <a:off x="993422" y="1451429"/>
            <a:ext cx="10482961" cy="5170597"/>
          </a:xfrm>
        </p:spPr>
        <p:txBody>
          <a:bodyPr>
            <a:normAutofit fontScale="92500" lnSpcReduction="10000"/>
          </a:bodyPr>
          <a:lstStyle/>
          <a:p>
            <a:pPr marL="0" indent="0">
              <a:buNone/>
            </a:pPr>
            <a:r>
              <a:rPr kumimoji="1" lang="ja-JP" altLang="en-US" sz="2400" dirty="0"/>
              <a:t>１．倉吉市水道事業の概況　　　　　　　　　　　　　　　　　</a:t>
            </a:r>
            <a:r>
              <a:rPr kumimoji="1" lang="en-US" altLang="ja-JP" sz="2400" dirty="0"/>
              <a:t>	P.1</a:t>
            </a:r>
          </a:p>
          <a:p>
            <a:pPr marL="0" indent="0">
              <a:buNone/>
            </a:pPr>
            <a:r>
              <a:rPr lang="ja-JP" altLang="en-US" sz="2400" dirty="0"/>
              <a:t>　（１）倉吉市水道事業の沿革・施設概要　　　    　　　　　</a:t>
            </a:r>
            <a:r>
              <a:rPr lang="en-US" altLang="ja-JP" sz="2400" dirty="0"/>
              <a:t>	</a:t>
            </a:r>
            <a:r>
              <a:rPr kumimoji="1" lang="en-US" altLang="ja-JP" sz="2400" dirty="0"/>
              <a:t>P.2</a:t>
            </a:r>
            <a:r>
              <a:rPr kumimoji="1" lang="ja-JP" altLang="en-US" sz="2400" dirty="0"/>
              <a:t>～</a:t>
            </a:r>
            <a:r>
              <a:rPr kumimoji="1" lang="en-US" altLang="ja-JP" sz="2400" dirty="0"/>
              <a:t>3</a:t>
            </a:r>
          </a:p>
          <a:p>
            <a:pPr marL="0" indent="0">
              <a:buNone/>
            </a:pPr>
            <a:r>
              <a:rPr lang="ja-JP" altLang="en-US" sz="2400" dirty="0"/>
              <a:t>　（２）</a:t>
            </a:r>
            <a:r>
              <a:rPr lang="ja-JP" altLang="en-US" sz="2400" dirty="0">
                <a:latin typeface="+mn-ea"/>
              </a:rPr>
              <a:t>水道施設の耐震化・老朽化対策</a:t>
            </a:r>
            <a:r>
              <a:rPr lang="en-US" altLang="ja-JP" sz="2400" dirty="0">
                <a:latin typeface="+mn-ea"/>
              </a:rPr>
              <a:t>						</a:t>
            </a:r>
            <a:r>
              <a:rPr lang="ja-JP" altLang="en-US" sz="2400" dirty="0">
                <a:latin typeface="+mn-ea"/>
              </a:rPr>
              <a:t>　</a:t>
            </a:r>
            <a:r>
              <a:rPr lang="en-US" altLang="ja-JP" sz="2400" dirty="0">
                <a:latin typeface="+mn-ea"/>
              </a:rPr>
              <a:t>	</a:t>
            </a:r>
            <a:r>
              <a:rPr kumimoji="1" lang="en-US" altLang="ja-JP" sz="2400" dirty="0"/>
              <a:t>P.4</a:t>
            </a:r>
            <a:r>
              <a:rPr kumimoji="1" lang="ja-JP" altLang="en-US" sz="2400" dirty="0"/>
              <a:t>～</a:t>
            </a:r>
            <a:r>
              <a:rPr kumimoji="1" lang="en-US" altLang="ja-JP" sz="2400" dirty="0"/>
              <a:t>7</a:t>
            </a:r>
            <a:endParaRPr lang="en-US" altLang="ja-JP" sz="2400" dirty="0"/>
          </a:p>
          <a:p>
            <a:pPr marL="0" indent="0">
              <a:buNone/>
            </a:pPr>
            <a:r>
              <a:rPr lang="ja-JP" altLang="en-US" sz="2400" dirty="0">
                <a:latin typeface="+mn-ea"/>
              </a:rPr>
              <a:t>　（３）給水人口・有収水量の推移と見込み</a:t>
            </a:r>
            <a:r>
              <a:rPr lang="en-US" altLang="ja-JP" sz="2400" dirty="0">
                <a:latin typeface="+mn-ea"/>
              </a:rPr>
              <a:t>						</a:t>
            </a:r>
            <a:r>
              <a:rPr kumimoji="1" lang="en-US" altLang="ja-JP" sz="2400" dirty="0"/>
              <a:t>P.8</a:t>
            </a:r>
            <a:endParaRPr lang="en-US" altLang="ja-JP" sz="2400" dirty="0"/>
          </a:p>
          <a:p>
            <a:pPr marL="0" indent="0">
              <a:buNone/>
            </a:pPr>
            <a:r>
              <a:rPr lang="ja-JP" altLang="en-US" sz="2400" dirty="0">
                <a:latin typeface="+mn-ea"/>
              </a:rPr>
              <a:t>　（４）水道料金収入・調定件数の推移と見込み</a:t>
            </a:r>
            <a:r>
              <a:rPr lang="en-US" altLang="ja-JP" sz="2400" dirty="0">
                <a:latin typeface="+mn-ea"/>
              </a:rPr>
              <a:t>					</a:t>
            </a:r>
            <a:r>
              <a:rPr kumimoji="1" lang="en-US" altLang="ja-JP" sz="2400" dirty="0"/>
              <a:t>P.9</a:t>
            </a:r>
            <a:endParaRPr lang="en-US" altLang="ja-JP" sz="2400" dirty="0">
              <a:latin typeface="+mn-ea"/>
            </a:endParaRPr>
          </a:p>
          <a:p>
            <a:pPr marL="0" indent="0">
              <a:buNone/>
            </a:pPr>
            <a:r>
              <a:rPr lang="ja-JP" altLang="en-US" sz="2400" dirty="0">
                <a:latin typeface="+mn-ea"/>
              </a:rPr>
              <a:t>　（５）損益の推移と見込み</a:t>
            </a:r>
            <a:r>
              <a:rPr lang="en-US" altLang="ja-JP" sz="2400" dirty="0">
                <a:latin typeface="+mn-ea"/>
              </a:rPr>
              <a:t>											</a:t>
            </a:r>
            <a:r>
              <a:rPr kumimoji="1" lang="en-US" altLang="ja-JP" sz="2400" dirty="0"/>
              <a:t>P.10</a:t>
            </a:r>
            <a:r>
              <a:rPr kumimoji="1" lang="ja-JP" altLang="en-US" sz="2400" dirty="0"/>
              <a:t>～</a:t>
            </a:r>
            <a:r>
              <a:rPr kumimoji="1" lang="en-US" altLang="ja-JP" sz="2400" dirty="0"/>
              <a:t>11</a:t>
            </a:r>
            <a:r>
              <a:rPr lang="en-US" altLang="ja-JP" sz="2400" dirty="0"/>
              <a:t>		</a:t>
            </a:r>
          </a:p>
          <a:p>
            <a:pPr marL="0" indent="0">
              <a:buNone/>
            </a:pPr>
            <a:r>
              <a:rPr lang="ja-JP" altLang="en-US" sz="2400" dirty="0"/>
              <a:t>２．耐震化事業に必要な財源</a:t>
            </a:r>
            <a:r>
              <a:rPr lang="en-US" altLang="ja-JP" sz="2400" dirty="0"/>
              <a:t>											</a:t>
            </a:r>
            <a:r>
              <a:rPr kumimoji="1" lang="en-US" altLang="ja-JP" sz="2400" dirty="0"/>
              <a:t>P.12</a:t>
            </a:r>
            <a:endParaRPr lang="en-US" altLang="ja-JP" sz="2400" dirty="0"/>
          </a:p>
          <a:p>
            <a:pPr marL="0" indent="0">
              <a:buNone/>
            </a:pPr>
            <a:r>
              <a:rPr lang="ja-JP" altLang="en-US" sz="2400" dirty="0"/>
              <a:t>　（１）料金で回収すべき金額の考え方</a:t>
            </a:r>
            <a:r>
              <a:rPr lang="en-US" altLang="ja-JP" sz="2400" dirty="0"/>
              <a:t>							</a:t>
            </a:r>
            <a:r>
              <a:rPr kumimoji="1" lang="en-US" altLang="ja-JP" sz="2400" dirty="0"/>
              <a:t>P.13</a:t>
            </a:r>
            <a:r>
              <a:rPr kumimoji="1" lang="ja-JP" altLang="en-US" sz="2400" dirty="0"/>
              <a:t>～</a:t>
            </a:r>
            <a:r>
              <a:rPr kumimoji="1" lang="en-US" altLang="ja-JP" sz="2400" dirty="0"/>
              <a:t>14</a:t>
            </a:r>
            <a:endParaRPr lang="en-US" altLang="ja-JP" sz="2400" dirty="0"/>
          </a:p>
          <a:p>
            <a:pPr marL="0" indent="0">
              <a:buNone/>
            </a:pPr>
            <a:r>
              <a:rPr lang="ja-JP" altLang="en-US" sz="2400" dirty="0"/>
              <a:t>　（２）耐震化事業に必要な財源の試算</a:t>
            </a:r>
            <a:r>
              <a:rPr lang="en-US" altLang="ja-JP" sz="2400" dirty="0"/>
              <a:t>							</a:t>
            </a:r>
            <a:r>
              <a:rPr kumimoji="1" lang="en-US" altLang="ja-JP" sz="2400" dirty="0"/>
              <a:t>P.15</a:t>
            </a:r>
            <a:endParaRPr lang="en-US" altLang="ja-JP" sz="2400" dirty="0"/>
          </a:p>
          <a:p>
            <a:pPr marL="0" indent="0">
              <a:buNone/>
            </a:pPr>
            <a:r>
              <a:rPr lang="ja-JP" altLang="en-US" sz="2400" dirty="0"/>
              <a:t>３．</a:t>
            </a:r>
            <a:r>
              <a:rPr kumimoji="1" lang="ja-JP" altLang="en-US" sz="2400" dirty="0"/>
              <a:t>料金改定率の必要性・改定率の試算</a:t>
            </a:r>
            <a:r>
              <a:rPr kumimoji="1" lang="en-US" altLang="ja-JP" sz="2400" dirty="0"/>
              <a:t>							P.16</a:t>
            </a:r>
          </a:p>
          <a:p>
            <a:pPr marL="0" indent="0">
              <a:buNone/>
            </a:pPr>
            <a:r>
              <a:rPr kumimoji="1" lang="ja-JP" altLang="en-US" sz="2400" dirty="0"/>
              <a:t>　（１）料金改定の必要性</a:t>
            </a:r>
            <a:r>
              <a:rPr kumimoji="1" lang="en-US" altLang="ja-JP" sz="2400" dirty="0"/>
              <a:t>											P.17</a:t>
            </a:r>
          </a:p>
          <a:p>
            <a:pPr marL="0" indent="0">
              <a:buNone/>
            </a:pPr>
            <a:r>
              <a:rPr kumimoji="1" lang="ja-JP" altLang="en-US" sz="2400" dirty="0"/>
              <a:t>　（２）料金改定率の試算</a:t>
            </a:r>
            <a:r>
              <a:rPr kumimoji="1" lang="en-US" altLang="ja-JP" sz="2400" dirty="0"/>
              <a:t>											P</a:t>
            </a:r>
            <a:r>
              <a:rPr kumimoji="1" lang="en-US" altLang="ja-JP" sz="2400"/>
              <a:t>.18</a:t>
            </a:r>
            <a:endParaRPr kumimoji="1" lang="en-US" altLang="ja-JP" sz="2400" dirty="0"/>
          </a:p>
          <a:p>
            <a:pPr marL="0" indent="0">
              <a:buNone/>
            </a:pPr>
            <a:endParaRPr lang="en-US" altLang="ja-JP" sz="2400" dirty="0"/>
          </a:p>
          <a:p>
            <a:pPr marL="0" indent="0">
              <a:buNone/>
            </a:pPr>
            <a:endParaRPr kumimoji="1" lang="ja-JP" altLang="en-US" sz="2400" dirty="0"/>
          </a:p>
        </p:txBody>
      </p:sp>
    </p:spTree>
    <p:extLst>
      <p:ext uri="{BB962C8B-B14F-4D97-AF65-F5344CB8AC3E}">
        <p14:creationId xmlns:p14="http://schemas.microsoft.com/office/powerpoint/2010/main" val="301316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9">
            <a:extLst>
              <a:ext uri="{FF2B5EF4-FFF2-40B4-BE49-F238E27FC236}">
                <a16:creationId xmlns:a16="http://schemas.microsoft.com/office/drawing/2014/main" id="{559FDC15-35DA-4A1F-B6EE-88C057AA8E86}"/>
              </a:ext>
            </a:extLst>
          </p:cNvPr>
          <p:cNvGraphicFramePr>
            <a:graphicFrameLocks/>
          </p:cNvGraphicFramePr>
          <p:nvPr>
            <p:extLst>
              <p:ext uri="{D42A27DB-BD31-4B8C-83A1-F6EECF244321}">
                <p14:modId xmlns:p14="http://schemas.microsoft.com/office/powerpoint/2010/main" val="1505336649"/>
              </p:ext>
            </p:extLst>
          </p:nvPr>
        </p:nvGraphicFramePr>
        <p:xfrm>
          <a:off x="542726" y="1667953"/>
          <a:ext cx="11100634" cy="2834640"/>
        </p:xfrm>
        <a:graphic>
          <a:graphicData uri="http://schemas.openxmlformats.org/drawingml/2006/table">
            <a:tbl>
              <a:tblPr firstRow="1" bandRow="1">
                <a:tableStyleId>{7DF18680-E054-41AD-8BC1-D1AEF772440D}</a:tableStyleId>
              </a:tblPr>
              <a:tblGrid>
                <a:gridCol w="1415318">
                  <a:extLst>
                    <a:ext uri="{9D8B030D-6E8A-4147-A177-3AD203B41FA5}">
                      <a16:colId xmlns:a16="http://schemas.microsoft.com/office/drawing/2014/main" val="1722279463"/>
                    </a:ext>
                  </a:extLst>
                </a:gridCol>
                <a:gridCol w="1695025">
                  <a:extLst>
                    <a:ext uri="{9D8B030D-6E8A-4147-A177-3AD203B41FA5}">
                      <a16:colId xmlns:a16="http://schemas.microsoft.com/office/drawing/2014/main" val="3031426413"/>
                    </a:ext>
                  </a:extLst>
                </a:gridCol>
                <a:gridCol w="1324897">
                  <a:extLst>
                    <a:ext uri="{9D8B030D-6E8A-4147-A177-3AD203B41FA5}">
                      <a16:colId xmlns:a16="http://schemas.microsoft.com/office/drawing/2014/main" val="1704576126"/>
                    </a:ext>
                  </a:extLst>
                </a:gridCol>
                <a:gridCol w="1524000">
                  <a:extLst>
                    <a:ext uri="{9D8B030D-6E8A-4147-A177-3AD203B41FA5}">
                      <a16:colId xmlns:a16="http://schemas.microsoft.com/office/drawing/2014/main" val="246690627"/>
                    </a:ext>
                  </a:extLst>
                </a:gridCol>
                <a:gridCol w="1834314">
                  <a:extLst>
                    <a:ext uri="{9D8B030D-6E8A-4147-A177-3AD203B41FA5}">
                      <a16:colId xmlns:a16="http://schemas.microsoft.com/office/drawing/2014/main" val="3043286872"/>
                    </a:ext>
                  </a:extLst>
                </a:gridCol>
                <a:gridCol w="1325880">
                  <a:extLst>
                    <a:ext uri="{9D8B030D-6E8A-4147-A177-3AD203B41FA5}">
                      <a16:colId xmlns:a16="http://schemas.microsoft.com/office/drawing/2014/main" val="4067975088"/>
                    </a:ext>
                  </a:extLst>
                </a:gridCol>
                <a:gridCol w="1981200">
                  <a:extLst>
                    <a:ext uri="{9D8B030D-6E8A-4147-A177-3AD203B41FA5}">
                      <a16:colId xmlns:a16="http://schemas.microsoft.com/office/drawing/2014/main" val="2086439325"/>
                    </a:ext>
                  </a:extLst>
                </a:gridCol>
              </a:tblGrid>
              <a:tr h="12603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管路耐震</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化財源 ①</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その他施設</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の耐震化・</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更新財源 ②</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経常的</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な費用</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③</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総括原価</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相当額</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①＋②＋③</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耐震化事業費</a:t>
                      </a: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（耐震適合率）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資産維持率</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t>料金</a:t>
                      </a:r>
                      <a:r>
                        <a:rPr kumimoji="1" lang="ja-JP" altLang="en-US" u="sng" dirty="0"/>
                        <a:t>平均</a:t>
                      </a:r>
                      <a:r>
                        <a:rPr kumimoji="1" lang="ja-JP" altLang="en-US" dirty="0"/>
                        <a:t>改定率</a:t>
                      </a:r>
                    </a:p>
                  </a:txBody>
                  <a:tcPr/>
                </a:tc>
                <a:extLst>
                  <a:ext uri="{0D108BD9-81ED-4DB2-BD59-A6C34878D82A}">
                    <a16:rowId xmlns:a16="http://schemas.microsoft.com/office/drawing/2014/main" val="2310740379"/>
                  </a:ext>
                </a:extLst>
              </a:tr>
              <a:tr h="388546">
                <a:tc>
                  <a:txBody>
                    <a:bodyPr/>
                    <a:lstStyle/>
                    <a:p>
                      <a:pPr algn="ctr"/>
                      <a:r>
                        <a:rPr kumimoji="1" lang="en-US" altLang="ja-JP" dirty="0"/>
                        <a:t>5.35</a:t>
                      </a:r>
                      <a:r>
                        <a:rPr kumimoji="1" lang="ja-JP" altLang="en-US" dirty="0"/>
                        <a:t>億円</a:t>
                      </a:r>
                    </a:p>
                  </a:txBody>
                  <a:tcPr anchor="ctr"/>
                </a:tc>
                <a:tc>
                  <a:txBody>
                    <a:bodyPr/>
                    <a:lstStyle/>
                    <a:p>
                      <a:pPr algn="ctr"/>
                      <a:r>
                        <a:rPr kumimoji="1" lang="en-US" altLang="ja-JP" dirty="0"/>
                        <a:t>0.67</a:t>
                      </a:r>
                      <a:r>
                        <a:rPr kumimoji="1" lang="ja-JP" altLang="en-US" dirty="0"/>
                        <a:t>億円</a:t>
                      </a:r>
                    </a:p>
                  </a:txBody>
                  <a:tcPr anchor="ctr"/>
                </a:tc>
                <a:tc>
                  <a:txBody>
                    <a:bodyPr/>
                    <a:lstStyle/>
                    <a:p>
                      <a:pPr algn="ctr"/>
                      <a:r>
                        <a:rPr kumimoji="1" lang="en-US" altLang="ja-JP" dirty="0"/>
                        <a:t>21.94</a:t>
                      </a:r>
                      <a:r>
                        <a:rPr kumimoji="1" lang="ja-JP" altLang="en-US" dirty="0"/>
                        <a:t>億円</a:t>
                      </a:r>
                    </a:p>
                  </a:txBody>
                  <a:tcPr anchor="ctr"/>
                </a:tc>
                <a:tc>
                  <a:txBody>
                    <a:bodyPr/>
                    <a:lstStyle/>
                    <a:p>
                      <a:pPr algn="ctr"/>
                      <a:r>
                        <a:rPr kumimoji="1" lang="en-US" altLang="ja-JP" dirty="0"/>
                        <a:t>27.96</a:t>
                      </a:r>
                      <a:r>
                        <a:rPr kumimoji="1" lang="ja-JP" altLang="en-US" dirty="0"/>
                        <a:t>億円</a:t>
                      </a:r>
                    </a:p>
                  </a:txBody>
                  <a:tcPr anchor="ctr"/>
                </a:tc>
                <a:tc>
                  <a:txBody>
                    <a:bodyPr/>
                    <a:lstStyle/>
                    <a:p>
                      <a:pPr algn="ctr"/>
                      <a:r>
                        <a:rPr kumimoji="1" lang="en-US" altLang="ja-JP" dirty="0"/>
                        <a:t>3.28</a:t>
                      </a:r>
                      <a:r>
                        <a:rPr kumimoji="1" lang="ja-JP" altLang="en-US" dirty="0"/>
                        <a:t>億円</a:t>
                      </a:r>
                      <a:r>
                        <a:rPr kumimoji="1" lang="en-US" altLang="ja-JP" dirty="0"/>
                        <a:t>/</a:t>
                      </a:r>
                      <a:r>
                        <a:rPr kumimoji="1" lang="ja-JP" altLang="en-US" dirty="0"/>
                        <a:t>年</a:t>
                      </a:r>
                      <a:endParaRPr kumimoji="1" lang="en-US" altLang="ja-JP" dirty="0"/>
                    </a:p>
                    <a:p>
                      <a:pPr algn="ctr"/>
                      <a:r>
                        <a:rPr kumimoji="1" lang="ja-JP" altLang="en-US" dirty="0"/>
                        <a:t>（</a:t>
                      </a:r>
                      <a:r>
                        <a:rPr kumimoji="1" lang="en-US" altLang="ja-JP" dirty="0"/>
                        <a:t>40.0</a:t>
                      </a:r>
                      <a:r>
                        <a:rPr kumimoji="1" lang="ja-JP" altLang="en-US" dirty="0"/>
                        <a:t>％）</a:t>
                      </a:r>
                    </a:p>
                  </a:txBody>
                  <a:tcPr anchor="ctr"/>
                </a:tc>
                <a:tc>
                  <a:txBody>
                    <a:bodyPr/>
                    <a:lstStyle/>
                    <a:p>
                      <a:pPr algn="ctr"/>
                      <a:r>
                        <a:rPr kumimoji="1" lang="en-US" altLang="ja-JP" dirty="0"/>
                        <a:t>2.61</a:t>
                      </a:r>
                      <a:r>
                        <a:rPr kumimoji="1" lang="ja-JP" altLang="en-US" dirty="0"/>
                        <a:t>％</a:t>
                      </a:r>
                    </a:p>
                  </a:txBody>
                  <a:tcPr anchor="ctr"/>
                </a:tc>
                <a:tc>
                  <a:txBody>
                    <a:bodyPr/>
                    <a:lstStyle/>
                    <a:p>
                      <a:pPr algn="ctr"/>
                      <a:r>
                        <a:rPr kumimoji="1" lang="ja-JP" altLang="en-US" dirty="0"/>
                        <a:t>＋</a:t>
                      </a:r>
                      <a:r>
                        <a:rPr kumimoji="1" lang="en-US" altLang="ja-JP" dirty="0"/>
                        <a:t>20</a:t>
                      </a:r>
                      <a:r>
                        <a:rPr kumimoji="1" lang="ja-JP" altLang="en-US" dirty="0"/>
                        <a:t>％程度</a:t>
                      </a:r>
                    </a:p>
                  </a:txBody>
                  <a:tcPr anchor="ctr"/>
                </a:tc>
                <a:extLst>
                  <a:ext uri="{0D108BD9-81ED-4DB2-BD59-A6C34878D82A}">
                    <a16:rowId xmlns:a16="http://schemas.microsoft.com/office/drawing/2014/main" val="3562069568"/>
                  </a:ext>
                </a:extLst>
              </a:tr>
              <a:tr h="313886">
                <a:tc>
                  <a:txBody>
                    <a:bodyPr/>
                    <a:lstStyle/>
                    <a:p>
                      <a:pPr algn="ctr"/>
                      <a:r>
                        <a:rPr kumimoji="1" lang="en-US" altLang="ja-JP" dirty="0"/>
                        <a:t>4.84</a:t>
                      </a:r>
                      <a:r>
                        <a:rPr kumimoji="1" lang="ja-JP" altLang="en-US" dirty="0"/>
                        <a:t>億円</a:t>
                      </a:r>
                    </a:p>
                  </a:txBody>
                  <a:tcPr anchor="ctr"/>
                </a:tc>
                <a:tc>
                  <a:txBody>
                    <a:bodyPr/>
                    <a:lstStyle/>
                    <a:p>
                      <a:pPr algn="ctr"/>
                      <a:r>
                        <a:rPr kumimoji="1" lang="en-US" altLang="ja-JP" dirty="0"/>
                        <a:t>0.67</a:t>
                      </a:r>
                      <a:r>
                        <a:rPr kumimoji="1" lang="ja-JP" altLang="en-US" dirty="0"/>
                        <a:t>億円</a:t>
                      </a:r>
                    </a:p>
                  </a:txBody>
                  <a:tcPr anchor="ctr"/>
                </a:tc>
                <a:tc>
                  <a:txBody>
                    <a:bodyPr/>
                    <a:lstStyle/>
                    <a:p>
                      <a:pPr algn="ctr"/>
                      <a:r>
                        <a:rPr kumimoji="1" lang="en-US" altLang="ja-JP" dirty="0"/>
                        <a:t>21.94</a:t>
                      </a:r>
                      <a:r>
                        <a:rPr kumimoji="1" lang="ja-JP" altLang="en-US" dirty="0"/>
                        <a:t>億円</a:t>
                      </a:r>
                    </a:p>
                  </a:txBody>
                  <a:tcPr anchor="ctr"/>
                </a:tc>
                <a:tc>
                  <a:txBody>
                    <a:bodyPr/>
                    <a:lstStyle/>
                    <a:p>
                      <a:pPr algn="ctr"/>
                      <a:r>
                        <a:rPr kumimoji="1" lang="en-US" altLang="ja-JP" dirty="0"/>
                        <a:t>27.45</a:t>
                      </a:r>
                      <a:r>
                        <a:rPr kumimoji="1" lang="ja-JP" altLang="en-US" dirty="0"/>
                        <a:t>億円</a:t>
                      </a:r>
                    </a:p>
                  </a:txBody>
                  <a:tcPr anchor="ctr"/>
                </a:tc>
                <a:tc>
                  <a:txBody>
                    <a:bodyPr/>
                    <a:lstStyle/>
                    <a:p>
                      <a:pPr algn="ctr"/>
                      <a:r>
                        <a:rPr kumimoji="1" lang="en-US" altLang="ja-JP" dirty="0"/>
                        <a:t>3</a:t>
                      </a:r>
                      <a:r>
                        <a:rPr kumimoji="1" lang="ja-JP" altLang="en-US" dirty="0"/>
                        <a:t>億円</a:t>
                      </a:r>
                      <a:r>
                        <a:rPr kumimoji="1" lang="en-US" altLang="ja-JP" dirty="0"/>
                        <a:t>/</a:t>
                      </a:r>
                      <a:r>
                        <a:rPr kumimoji="1" lang="ja-JP" altLang="en-US" dirty="0"/>
                        <a:t>年</a:t>
                      </a:r>
                      <a:endParaRPr kumimoji="1" lang="en-US" altLang="ja-JP" dirty="0"/>
                    </a:p>
                    <a:p>
                      <a:pPr algn="ctr"/>
                      <a:r>
                        <a:rPr kumimoji="1" lang="ja-JP" altLang="en-US" dirty="0"/>
                        <a:t>（</a:t>
                      </a:r>
                      <a:r>
                        <a:rPr kumimoji="1" lang="en-US" altLang="ja-JP" dirty="0"/>
                        <a:t>37.5</a:t>
                      </a:r>
                      <a:r>
                        <a:rPr kumimoji="1" lang="ja-JP" altLang="en-US" dirty="0"/>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t>2.40</a:t>
                      </a:r>
                      <a:r>
                        <a:rPr kumimoji="1" lang="ja-JP" altLang="en-US" dirty="0"/>
                        <a:t>％</a:t>
                      </a:r>
                    </a:p>
                  </a:txBody>
                  <a:tcPr anchor="ctr"/>
                </a:tc>
                <a:tc>
                  <a:txBody>
                    <a:bodyPr/>
                    <a:lstStyle/>
                    <a:p>
                      <a:pPr algn="ctr"/>
                      <a:r>
                        <a:rPr kumimoji="1" lang="ja-JP" altLang="en-US" dirty="0"/>
                        <a:t>＋</a:t>
                      </a:r>
                      <a:r>
                        <a:rPr kumimoji="1" lang="en-US" altLang="ja-JP" dirty="0"/>
                        <a:t>18</a:t>
                      </a:r>
                      <a:r>
                        <a:rPr kumimoji="1" lang="ja-JP" altLang="en-US" dirty="0"/>
                        <a:t>％程度</a:t>
                      </a:r>
                    </a:p>
                  </a:txBody>
                  <a:tcPr anchor="ctr"/>
                </a:tc>
                <a:extLst>
                  <a:ext uri="{0D108BD9-81ED-4DB2-BD59-A6C34878D82A}">
                    <a16:rowId xmlns:a16="http://schemas.microsoft.com/office/drawing/2014/main" val="734960930"/>
                  </a:ext>
                </a:extLst>
              </a:tr>
              <a:tr h="249382">
                <a:tc>
                  <a:txBody>
                    <a:bodyPr/>
                    <a:lstStyle/>
                    <a:p>
                      <a:pPr algn="ctr"/>
                      <a:r>
                        <a:rPr kumimoji="1" lang="en-US" altLang="ja-JP" dirty="0"/>
                        <a:t>3.02</a:t>
                      </a:r>
                      <a:r>
                        <a:rPr kumimoji="1" lang="ja-JP" altLang="en-US" dirty="0"/>
                        <a:t>億円</a:t>
                      </a:r>
                    </a:p>
                  </a:txBody>
                  <a:tcPr anchor="ctr"/>
                </a:tc>
                <a:tc>
                  <a:txBody>
                    <a:bodyPr/>
                    <a:lstStyle/>
                    <a:p>
                      <a:pPr algn="ctr"/>
                      <a:r>
                        <a:rPr kumimoji="1" lang="en-US" altLang="ja-JP" dirty="0"/>
                        <a:t>0.67</a:t>
                      </a:r>
                      <a:r>
                        <a:rPr kumimoji="1" lang="ja-JP" altLang="en-US" dirty="0"/>
                        <a:t>億円</a:t>
                      </a:r>
                    </a:p>
                  </a:txBody>
                  <a:tcPr anchor="ctr"/>
                </a:tc>
                <a:tc>
                  <a:txBody>
                    <a:bodyPr/>
                    <a:lstStyle/>
                    <a:p>
                      <a:pPr algn="ctr"/>
                      <a:r>
                        <a:rPr kumimoji="1" lang="en-US" altLang="ja-JP" dirty="0"/>
                        <a:t>21.94</a:t>
                      </a:r>
                      <a:r>
                        <a:rPr kumimoji="1" lang="ja-JP" altLang="en-US" dirty="0"/>
                        <a:t>億円</a:t>
                      </a:r>
                    </a:p>
                  </a:txBody>
                  <a:tcPr anchor="ctr"/>
                </a:tc>
                <a:tc>
                  <a:txBody>
                    <a:bodyPr/>
                    <a:lstStyle/>
                    <a:p>
                      <a:pPr algn="ctr"/>
                      <a:r>
                        <a:rPr kumimoji="1" lang="en-US" altLang="ja-JP"/>
                        <a:t>25.63</a:t>
                      </a:r>
                      <a:r>
                        <a:rPr kumimoji="1" lang="ja-JP" altLang="en-US"/>
                        <a:t>億円</a:t>
                      </a:r>
                      <a:endParaRPr kumimoji="1" lang="ja-JP" altLang="en-US" dirty="0"/>
                    </a:p>
                  </a:txBody>
                  <a:tcPr anchor="ctr"/>
                </a:tc>
                <a:tc>
                  <a:txBody>
                    <a:bodyPr/>
                    <a:lstStyle/>
                    <a:p>
                      <a:pPr algn="ctr"/>
                      <a:r>
                        <a:rPr kumimoji="1" lang="en-US" altLang="ja-JP" dirty="0"/>
                        <a:t>2</a:t>
                      </a:r>
                      <a:r>
                        <a:rPr kumimoji="1" lang="ja-JP" altLang="en-US" dirty="0"/>
                        <a:t>億円</a:t>
                      </a:r>
                      <a:r>
                        <a:rPr kumimoji="1" lang="en-US" altLang="ja-JP" dirty="0"/>
                        <a:t>/</a:t>
                      </a:r>
                      <a:r>
                        <a:rPr kumimoji="1" lang="ja-JP" altLang="en-US" dirty="0"/>
                        <a:t>年</a:t>
                      </a:r>
                      <a:endParaRPr kumimoji="1" lang="en-US" altLang="ja-JP" dirty="0"/>
                    </a:p>
                    <a:p>
                      <a:pPr algn="ctr"/>
                      <a:r>
                        <a:rPr kumimoji="1" lang="ja-JP" altLang="en-US" dirty="0"/>
                        <a:t>（</a:t>
                      </a:r>
                      <a:r>
                        <a:rPr kumimoji="1" lang="en-US" altLang="ja-JP" dirty="0"/>
                        <a:t>30.1</a:t>
                      </a:r>
                      <a:r>
                        <a:rPr kumimoji="1" lang="ja-JP" altLang="en-US" dirty="0"/>
                        <a:t>％）</a:t>
                      </a:r>
                      <a:endParaRPr kumimoji="1" lang="en-US" altLang="ja-JP"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t>1.60</a:t>
                      </a:r>
                      <a:r>
                        <a:rPr kumimoji="1" lang="ja-JP" altLang="en-US" dirty="0"/>
                        <a:t>％</a:t>
                      </a:r>
                    </a:p>
                  </a:txBody>
                  <a:tcPr anchor="ctr"/>
                </a:tc>
                <a:tc>
                  <a:txBody>
                    <a:bodyPr/>
                    <a:lstStyle/>
                    <a:p>
                      <a:pPr algn="ctr"/>
                      <a:r>
                        <a:rPr kumimoji="1" lang="ja-JP" altLang="en-US" dirty="0"/>
                        <a:t>＋</a:t>
                      </a:r>
                      <a:r>
                        <a:rPr kumimoji="1" lang="en-US" altLang="ja-JP" dirty="0"/>
                        <a:t>10</a:t>
                      </a:r>
                      <a:r>
                        <a:rPr kumimoji="1" lang="ja-JP" altLang="en-US" dirty="0"/>
                        <a:t>％程度</a:t>
                      </a:r>
                      <a:endParaRPr kumimoji="1" lang="en-US" altLang="ja-JP" dirty="0"/>
                    </a:p>
                  </a:txBody>
                  <a:tcPr anchor="ctr"/>
                </a:tc>
                <a:extLst>
                  <a:ext uri="{0D108BD9-81ED-4DB2-BD59-A6C34878D82A}">
                    <a16:rowId xmlns:a16="http://schemas.microsoft.com/office/drawing/2014/main" val="1342026734"/>
                  </a:ext>
                </a:extLst>
              </a:tr>
            </a:tbl>
          </a:graphicData>
        </a:graphic>
      </p:graphicFrame>
      <p:sp>
        <p:nvSpPr>
          <p:cNvPr id="22" name="テキスト ボックス 21">
            <a:extLst>
              <a:ext uri="{FF2B5EF4-FFF2-40B4-BE49-F238E27FC236}">
                <a16:creationId xmlns:a16="http://schemas.microsoft.com/office/drawing/2014/main" id="{34BFBFF1-F5CB-45A7-A3D7-2034DE9C3B12}"/>
              </a:ext>
            </a:extLst>
          </p:cNvPr>
          <p:cNvSpPr txBox="1"/>
          <p:nvPr/>
        </p:nvSpPr>
        <p:spPr>
          <a:xfrm>
            <a:off x="8618989" y="4558184"/>
            <a:ext cx="2698096" cy="338554"/>
          </a:xfrm>
          <a:prstGeom prst="rect">
            <a:avLst/>
          </a:prstGeom>
          <a:noFill/>
        </p:spPr>
        <p:txBody>
          <a:bodyPr wrap="square" rtlCol="0">
            <a:spAutoFit/>
          </a:bodyPr>
          <a:lstStyle/>
          <a:p>
            <a:r>
              <a:rPr kumimoji="1" lang="en-US" altLang="ja-JP" sz="1600" dirty="0"/>
              <a:t>※</a:t>
            </a:r>
            <a:r>
              <a:rPr kumimoji="1" lang="ja-JP" altLang="en-US" sz="1600" dirty="0"/>
              <a:t>算定対象期間：</a:t>
            </a:r>
            <a:r>
              <a:rPr kumimoji="1" lang="en-US" altLang="ja-JP" sz="1600" dirty="0"/>
              <a:t>R7</a:t>
            </a:r>
            <a:r>
              <a:rPr kumimoji="1" lang="ja-JP" altLang="en-US" sz="1600" dirty="0"/>
              <a:t>～</a:t>
            </a:r>
            <a:r>
              <a:rPr kumimoji="1" lang="en-US" altLang="ja-JP" sz="1600" dirty="0"/>
              <a:t>R10</a:t>
            </a:r>
          </a:p>
        </p:txBody>
      </p:sp>
      <p:sp>
        <p:nvSpPr>
          <p:cNvPr id="10" name="テキスト ボックス 9">
            <a:extLst>
              <a:ext uri="{FF2B5EF4-FFF2-40B4-BE49-F238E27FC236}">
                <a16:creationId xmlns:a16="http://schemas.microsoft.com/office/drawing/2014/main" id="{095DDECD-7EC5-4D15-85FF-296628DF4BE0}"/>
              </a:ext>
            </a:extLst>
          </p:cNvPr>
          <p:cNvSpPr txBox="1"/>
          <p:nvPr/>
        </p:nvSpPr>
        <p:spPr>
          <a:xfrm>
            <a:off x="872646" y="1177043"/>
            <a:ext cx="8150085" cy="400110"/>
          </a:xfrm>
          <a:prstGeom prst="rect">
            <a:avLst/>
          </a:prstGeom>
          <a:noFill/>
        </p:spPr>
        <p:txBody>
          <a:bodyPr wrap="square" rtlCol="0">
            <a:spAutoFit/>
          </a:bodyPr>
          <a:lstStyle/>
          <a:p>
            <a:r>
              <a:rPr kumimoji="1" lang="ja-JP" altLang="en-US" sz="2000" dirty="0"/>
              <a:t>前頁の条件を用いて、算出した料金の改定率の試算結果を以下に示す。</a:t>
            </a:r>
            <a:endParaRPr kumimoji="1" lang="en-US" altLang="ja-JP" sz="2000" dirty="0"/>
          </a:p>
        </p:txBody>
      </p:sp>
      <p:sp>
        <p:nvSpPr>
          <p:cNvPr id="15" name="テキスト ボックス 14">
            <a:extLst>
              <a:ext uri="{FF2B5EF4-FFF2-40B4-BE49-F238E27FC236}">
                <a16:creationId xmlns:a16="http://schemas.microsoft.com/office/drawing/2014/main" id="{4C3CE06C-94A5-4209-BA45-811F83DD77FE}"/>
              </a:ext>
            </a:extLst>
          </p:cNvPr>
          <p:cNvSpPr txBox="1"/>
          <p:nvPr/>
        </p:nvSpPr>
        <p:spPr>
          <a:xfrm>
            <a:off x="2922655" y="5471057"/>
            <a:ext cx="6560558" cy="1015663"/>
          </a:xfrm>
          <a:prstGeom prst="rect">
            <a:avLst/>
          </a:prstGeom>
          <a:noFill/>
        </p:spPr>
        <p:txBody>
          <a:bodyPr wrap="square" rtlCol="0">
            <a:spAutoFit/>
          </a:bodyPr>
          <a:lstStyle/>
          <a:p>
            <a:r>
              <a:rPr kumimoji="1" lang="ja-JP" altLang="en-US" sz="2000" dirty="0"/>
              <a:t>　この度の試算においては、年間２億円から３億円超の耐震化事業を継続していくためには、１０％から２０％程度の料金改定が必要との結果を得た。</a:t>
            </a:r>
            <a:endParaRPr kumimoji="1" lang="en-US" altLang="ja-JP" sz="2000" dirty="0"/>
          </a:p>
        </p:txBody>
      </p:sp>
      <p:sp>
        <p:nvSpPr>
          <p:cNvPr id="2" name="矢印: 下 1">
            <a:extLst>
              <a:ext uri="{FF2B5EF4-FFF2-40B4-BE49-F238E27FC236}">
                <a16:creationId xmlns:a16="http://schemas.microsoft.com/office/drawing/2014/main" id="{81C2E577-ADC9-4A60-BA84-52E6A84A5CB8}"/>
              </a:ext>
            </a:extLst>
          </p:cNvPr>
          <p:cNvSpPr/>
          <p:nvPr/>
        </p:nvSpPr>
        <p:spPr>
          <a:xfrm>
            <a:off x="4741196" y="4731991"/>
            <a:ext cx="1981200" cy="418952"/>
          </a:xfrm>
          <a:prstGeom prst="downArrow">
            <a:avLst/>
          </a:prstGeom>
          <a:solidFill>
            <a:srgbClr val="023CBE"/>
          </a:solidFill>
          <a:ln>
            <a:solidFill>
              <a:srgbClr val="023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A4BB4C2-FE98-4B40-8167-CA7B4B6DC60F}"/>
              </a:ext>
            </a:extLst>
          </p:cNvPr>
          <p:cNvSpPr/>
          <p:nvPr/>
        </p:nvSpPr>
        <p:spPr>
          <a:xfrm>
            <a:off x="2598805" y="5368214"/>
            <a:ext cx="7194123" cy="1131579"/>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スライド番号プレースホルダー 2">
            <a:extLst>
              <a:ext uri="{FF2B5EF4-FFF2-40B4-BE49-F238E27FC236}">
                <a16:creationId xmlns:a16="http://schemas.microsoft.com/office/drawing/2014/main" id="{CF12BEBB-44E3-4866-8FE8-06FC86EEBCB8}"/>
              </a:ext>
            </a:extLst>
          </p:cNvPr>
          <p:cNvSpPr>
            <a:spLocks noGrp="1"/>
          </p:cNvSpPr>
          <p:nvPr>
            <p:ph type="sldNum" sz="quarter" idx="12"/>
          </p:nvPr>
        </p:nvSpPr>
        <p:spPr>
          <a:xfrm>
            <a:off x="10352540" y="295729"/>
            <a:ext cx="838199" cy="767687"/>
          </a:xfrm>
        </p:spPr>
        <p:txBody>
          <a:bodyPr/>
          <a:lstStyle/>
          <a:p>
            <a:r>
              <a:rPr kumimoji="1" lang="en-US" altLang="ja-JP" dirty="0">
                <a:solidFill>
                  <a:schemeClr val="bg1"/>
                </a:solidFill>
                <a:latin typeface="+mn-ea"/>
              </a:rPr>
              <a:t>18</a:t>
            </a:r>
            <a:endParaRPr kumimoji="1" lang="ja-JP" altLang="en-US" dirty="0">
              <a:solidFill>
                <a:schemeClr val="bg1"/>
              </a:solidFill>
              <a:latin typeface="+mn-ea"/>
            </a:endParaRPr>
          </a:p>
        </p:txBody>
      </p:sp>
      <p:sp>
        <p:nvSpPr>
          <p:cNvPr id="17" name="タイトル 6">
            <a:extLst>
              <a:ext uri="{FF2B5EF4-FFF2-40B4-BE49-F238E27FC236}">
                <a16:creationId xmlns:a16="http://schemas.microsoft.com/office/drawing/2014/main" id="{174997B0-4B96-4C29-809B-040C2ABDC9E3}"/>
              </a:ext>
            </a:extLst>
          </p:cNvPr>
          <p:cNvSpPr txBox="1">
            <a:spLocks/>
          </p:cNvSpPr>
          <p:nvPr/>
        </p:nvSpPr>
        <p:spPr>
          <a:xfrm>
            <a:off x="1001261" y="2957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a:t>（２）</a:t>
            </a:r>
            <a:r>
              <a:rPr lang="ja-JP" altLang="en-US" sz="3200" dirty="0"/>
              <a:t>料金改定率の試算</a:t>
            </a:r>
          </a:p>
        </p:txBody>
      </p:sp>
    </p:spTree>
    <p:extLst>
      <p:ext uri="{BB962C8B-B14F-4D97-AF65-F5344CB8AC3E}">
        <p14:creationId xmlns:p14="http://schemas.microsoft.com/office/powerpoint/2010/main" val="12266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4A5679C-5E20-4984-96B7-E6729EF5F4E1}"/>
              </a:ext>
            </a:extLst>
          </p:cNvPr>
          <p:cNvSpPr>
            <a:spLocks noGrp="1"/>
          </p:cNvSpPr>
          <p:nvPr>
            <p:ph type="title"/>
          </p:nvPr>
        </p:nvSpPr>
        <p:spPr>
          <a:xfrm>
            <a:off x="1343891" y="2026920"/>
            <a:ext cx="9846847" cy="2482700"/>
          </a:xfrm>
        </p:spPr>
        <p:txBody>
          <a:bodyPr/>
          <a:lstStyle/>
          <a:p>
            <a:r>
              <a:rPr lang="ja-JP" altLang="en-US" sz="3000" dirty="0"/>
              <a:t>（１）倉吉市水道事業の沿革・施設概要</a:t>
            </a:r>
            <a:br>
              <a:rPr lang="en-US" altLang="ja-JP" sz="3000" u="sng" dirty="0"/>
            </a:br>
            <a:r>
              <a:rPr lang="ja-JP" altLang="en-US" sz="3000" dirty="0"/>
              <a:t>（２）水道施設の耐震化・老朽化対策</a:t>
            </a:r>
            <a:br>
              <a:rPr lang="en-US" altLang="ja-JP" sz="3000" dirty="0"/>
            </a:br>
            <a:r>
              <a:rPr lang="ja-JP" altLang="en-US" sz="3000" dirty="0"/>
              <a:t>（３）給水人口・有収水量の推移と見込み</a:t>
            </a:r>
            <a:br>
              <a:rPr lang="en-US" altLang="ja-JP" sz="3000" dirty="0"/>
            </a:br>
            <a:r>
              <a:rPr lang="ja-JP" altLang="en-US" sz="3000" dirty="0"/>
              <a:t>（４）水道料金収入・調定件数の推移と見込み</a:t>
            </a:r>
            <a:br>
              <a:rPr lang="en-US" altLang="ja-JP" sz="3000" dirty="0"/>
            </a:br>
            <a:r>
              <a:rPr lang="ja-JP" altLang="en-US" sz="3000" dirty="0"/>
              <a:t>（５）損益の推移と見込み</a:t>
            </a:r>
            <a:endParaRPr kumimoji="1" lang="ja-JP" altLang="en-US" sz="3000" dirty="0"/>
          </a:p>
        </p:txBody>
      </p:sp>
      <p:sp>
        <p:nvSpPr>
          <p:cNvPr id="7" name="タイトル 4">
            <a:extLst>
              <a:ext uri="{FF2B5EF4-FFF2-40B4-BE49-F238E27FC236}">
                <a16:creationId xmlns:a16="http://schemas.microsoft.com/office/drawing/2014/main" id="{5719BB04-41A3-4EFD-BA03-C500D9A174D2}"/>
              </a:ext>
            </a:extLst>
          </p:cNvPr>
          <p:cNvSpPr txBox="1">
            <a:spLocks/>
          </p:cNvSpPr>
          <p:nvPr/>
        </p:nvSpPr>
        <p:spPr>
          <a:xfrm>
            <a:off x="696035" y="1242682"/>
            <a:ext cx="7533565" cy="8604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１．倉吉市水道事業の概況</a:t>
            </a:r>
            <a:endParaRPr lang="en-US" altLang="ja-JP" dirty="0"/>
          </a:p>
        </p:txBody>
      </p:sp>
      <p:sp>
        <p:nvSpPr>
          <p:cNvPr id="3" name="スライド番号プレースホルダー 2">
            <a:extLst>
              <a:ext uri="{FF2B5EF4-FFF2-40B4-BE49-F238E27FC236}">
                <a16:creationId xmlns:a16="http://schemas.microsoft.com/office/drawing/2014/main" id="{A6459B7E-784E-4F37-8C93-9266995F61FC}"/>
              </a:ext>
            </a:extLst>
          </p:cNvPr>
          <p:cNvSpPr>
            <a:spLocks noGrp="1"/>
          </p:cNvSpPr>
          <p:nvPr>
            <p:ph type="sldNum" sz="quarter" idx="12"/>
          </p:nvPr>
        </p:nvSpPr>
        <p:spPr/>
        <p:txBody>
          <a:bodyPr/>
          <a:lstStyle/>
          <a:p>
            <a:r>
              <a:rPr kumimoji="1" lang="ja-JP" altLang="en-US" dirty="0">
                <a:solidFill>
                  <a:schemeClr val="bg1"/>
                </a:solidFill>
              </a:rPr>
              <a:t>１</a:t>
            </a:r>
          </a:p>
        </p:txBody>
      </p:sp>
      <p:sp>
        <p:nvSpPr>
          <p:cNvPr id="6" name="テキスト プレースホルダー 17">
            <a:extLst>
              <a:ext uri="{FF2B5EF4-FFF2-40B4-BE49-F238E27FC236}">
                <a16:creationId xmlns:a16="http://schemas.microsoft.com/office/drawing/2014/main" id="{769A1E0F-DA5B-48EF-A9D0-A25181300A2F}"/>
              </a:ext>
            </a:extLst>
          </p:cNvPr>
          <p:cNvSpPr txBox="1">
            <a:spLocks/>
          </p:cNvSpPr>
          <p:nvPr/>
        </p:nvSpPr>
        <p:spPr>
          <a:xfrm>
            <a:off x="3517747" y="5130915"/>
            <a:ext cx="8207221" cy="96880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en-US" altLang="ja-JP" sz="1800" dirty="0">
                <a:solidFill>
                  <a:schemeClr val="tx1"/>
                </a:solidFill>
              </a:rPr>
              <a:t>※</a:t>
            </a:r>
            <a:r>
              <a:rPr lang="ja-JP" altLang="en-US" sz="1800" dirty="0">
                <a:solidFill>
                  <a:schemeClr val="tx1"/>
                </a:solidFill>
              </a:rPr>
              <a:t>この資料は、水道事業のうち、上水道事業をベースに作成しています。</a:t>
            </a:r>
            <a:endParaRPr lang="en-US" altLang="ja-JP" sz="1800" dirty="0">
              <a:solidFill>
                <a:schemeClr val="tx1"/>
              </a:solidFill>
            </a:endParaRPr>
          </a:p>
          <a:p>
            <a:pPr>
              <a:spcBef>
                <a:spcPts val="0"/>
              </a:spcBef>
            </a:pPr>
            <a:r>
              <a:rPr lang="ja-JP" altLang="en-US" sz="1800" dirty="0">
                <a:solidFill>
                  <a:schemeClr val="tx1"/>
                </a:solidFill>
              </a:rPr>
              <a:t>　ただし、簡易水道事業も同様の状況下にありますので、本審議会の結果は、</a:t>
            </a:r>
            <a:endParaRPr lang="en-US" altLang="ja-JP" sz="1800" dirty="0">
              <a:solidFill>
                <a:schemeClr val="tx1"/>
              </a:solidFill>
            </a:endParaRPr>
          </a:p>
          <a:p>
            <a:pPr>
              <a:spcBef>
                <a:spcPts val="0"/>
              </a:spcBef>
            </a:pPr>
            <a:r>
              <a:rPr lang="ja-JP" altLang="en-US" sz="1800" dirty="0">
                <a:solidFill>
                  <a:schemeClr val="tx1"/>
                </a:solidFill>
              </a:rPr>
              <a:t>　簡易水道事業にも反映させる予定としています。</a:t>
            </a:r>
            <a:endParaRPr lang="en-US" altLang="ja-JP" sz="1800" dirty="0">
              <a:solidFill>
                <a:schemeClr val="tx1"/>
              </a:solidFill>
            </a:endParaRPr>
          </a:p>
        </p:txBody>
      </p:sp>
    </p:spTree>
    <p:extLst>
      <p:ext uri="{BB962C8B-B14F-4D97-AF65-F5344CB8AC3E}">
        <p14:creationId xmlns:p14="http://schemas.microsoft.com/office/powerpoint/2010/main" val="367925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7CDFC9F-038A-4B68-BF68-9DE9AE35F650}"/>
              </a:ext>
            </a:extLst>
          </p:cNvPr>
          <p:cNvSpPr>
            <a:spLocks noGrp="1"/>
          </p:cNvSpPr>
          <p:nvPr>
            <p:ph type="sldNum" sz="quarter" idx="12"/>
          </p:nvPr>
        </p:nvSpPr>
        <p:spPr/>
        <p:txBody>
          <a:bodyPr/>
          <a:lstStyle/>
          <a:p>
            <a:r>
              <a:rPr kumimoji="1" lang="ja-JP" altLang="en-US" dirty="0">
                <a:solidFill>
                  <a:schemeClr val="bg1"/>
                </a:solidFill>
              </a:rPr>
              <a:t>２</a:t>
            </a:r>
          </a:p>
        </p:txBody>
      </p:sp>
      <p:sp>
        <p:nvSpPr>
          <p:cNvPr id="6" name="タイトル 6">
            <a:extLst>
              <a:ext uri="{FF2B5EF4-FFF2-40B4-BE49-F238E27FC236}">
                <a16:creationId xmlns:a16="http://schemas.microsoft.com/office/drawing/2014/main" id="{B0293462-CC69-472E-95E1-F3F418089F87}"/>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（１）倉吉市水道事業の沿革・施設概要</a:t>
            </a:r>
          </a:p>
        </p:txBody>
      </p:sp>
      <p:graphicFrame>
        <p:nvGraphicFramePr>
          <p:cNvPr id="3" name="表 2">
            <a:extLst>
              <a:ext uri="{FF2B5EF4-FFF2-40B4-BE49-F238E27FC236}">
                <a16:creationId xmlns:a16="http://schemas.microsoft.com/office/drawing/2014/main" id="{2B7C1307-CAA7-430E-BB53-5A1F2908315E}"/>
              </a:ext>
            </a:extLst>
          </p:cNvPr>
          <p:cNvGraphicFramePr>
            <a:graphicFrameLocks noGrp="1"/>
          </p:cNvGraphicFramePr>
          <p:nvPr>
            <p:extLst>
              <p:ext uri="{D42A27DB-BD31-4B8C-83A1-F6EECF244321}">
                <p14:modId xmlns:p14="http://schemas.microsoft.com/office/powerpoint/2010/main" val="36994383"/>
              </p:ext>
            </p:extLst>
          </p:nvPr>
        </p:nvGraphicFramePr>
        <p:xfrm>
          <a:off x="899652" y="3164703"/>
          <a:ext cx="3539613" cy="2808000"/>
        </p:xfrm>
        <a:graphic>
          <a:graphicData uri="http://schemas.openxmlformats.org/drawingml/2006/table">
            <a:tbl>
              <a:tblPr>
                <a:tableStyleId>{073A0DAA-6AF3-43AB-8588-CEC1D06C72B9}</a:tableStyleId>
              </a:tblPr>
              <a:tblGrid>
                <a:gridCol w="2064166">
                  <a:extLst>
                    <a:ext uri="{9D8B030D-6E8A-4147-A177-3AD203B41FA5}">
                      <a16:colId xmlns:a16="http://schemas.microsoft.com/office/drawing/2014/main" val="3314511429"/>
                    </a:ext>
                  </a:extLst>
                </a:gridCol>
                <a:gridCol w="1475447">
                  <a:extLst>
                    <a:ext uri="{9D8B030D-6E8A-4147-A177-3AD203B41FA5}">
                      <a16:colId xmlns:a16="http://schemas.microsoft.com/office/drawing/2014/main" val="3385929642"/>
                    </a:ext>
                  </a:extLst>
                </a:gridCol>
              </a:tblGrid>
              <a:tr h="468000">
                <a:tc>
                  <a:txBody>
                    <a:bodyPr/>
                    <a:lstStyle/>
                    <a:p>
                      <a:pPr marL="180000" algn="l" fontAlgn="ctr"/>
                      <a:r>
                        <a:rPr lang="zh-TW" altLang="en-US" sz="1800" u="none" strike="noStrike" dirty="0">
                          <a:effectLst/>
                          <a:latin typeface="メイリオ" panose="020B0604030504040204" pitchFamily="50" charset="-128"/>
                          <a:ea typeface="メイリオ" panose="020B0604030504040204" pitchFamily="50" charset="-128"/>
                        </a:rPr>
                        <a:t>計画給水人口</a:t>
                      </a:r>
                      <a:endParaRPr lang="zh-TW"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fontAlgn="ctr"/>
                      <a:r>
                        <a:rPr lang="en-US" altLang="ja-JP" sz="1800" u="none" strike="noStrike" dirty="0">
                          <a:effectLst/>
                          <a:latin typeface="メイリオ" panose="020B0604030504040204" pitchFamily="50" charset="-128"/>
                          <a:ea typeface="メイリオ" panose="020B0604030504040204" pitchFamily="50" charset="-128"/>
                        </a:rPr>
                        <a:t>48,600</a:t>
                      </a:r>
                      <a:r>
                        <a:rPr lang="ja-JP" altLang="en-US" sz="1800" u="none" strike="noStrike" dirty="0">
                          <a:effectLst/>
                          <a:latin typeface="メイリオ" panose="020B0604030504040204" pitchFamily="50" charset="-128"/>
                          <a:ea typeface="メイリオ" panose="020B0604030504040204" pitchFamily="50" charset="-128"/>
                        </a:rPr>
                        <a:t>人</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974364"/>
                  </a:ext>
                </a:extLst>
              </a:tr>
              <a:tr h="468000">
                <a:tc>
                  <a:txBody>
                    <a:bodyPr/>
                    <a:lstStyle/>
                    <a:p>
                      <a:pPr marL="180000" algn="l" fontAlgn="ct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行政区域内人口</a:t>
                      </a:r>
                      <a:endParaRPr lang="zh-CN"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fontAlgn="ctr"/>
                      <a:r>
                        <a:rPr lang="en-US" altLang="ja-JP" sz="1800" u="none" strike="noStrike" dirty="0">
                          <a:effectLst/>
                          <a:latin typeface="メイリオ" panose="020B0604030504040204" pitchFamily="50" charset="-128"/>
                          <a:ea typeface="メイリオ" panose="020B0604030504040204" pitchFamily="50" charset="-128"/>
                        </a:rPr>
                        <a:t>44,004</a:t>
                      </a:r>
                      <a:r>
                        <a:rPr lang="ja-JP" altLang="en-US" sz="1800" u="none" strike="noStrike" dirty="0">
                          <a:effectLst/>
                          <a:latin typeface="メイリオ" panose="020B0604030504040204" pitchFamily="50" charset="-128"/>
                          <a:ea typeface="メイリオ" panose="020B0604030504040204" pitchFamily="50" charset="-128"/>
                        </a:rPr>
                        <a:t>人</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4442892"/>
                  </a:ext>
                </a:extLst>
              </a:tr>
              <a:tr h="468000">
                <a:tc>
                  <a:txBody>
                    <a:bodyPr/>
                    <a:lstStyle/>
                    <a:p>
                      <a:pPr marL="180000" algn="l" fontAlgn="ctr"/>
                      <a:r>
                        <a:rPr lang="zh-CN" altLang="en-US" sz="1800" u="none" strike="noStrike" dirty="0">
                          <a:effectLst/>
                          <a:latin typeface="メイリオ" panose="020B0604030504040204" pitchFamily="50" charset="-128"/>
                          <a:ea typeface="メイリオ" panose="020B0604030504040204" pitchFamily="50" charset="-128"/>
                        </a:rPr>
                        <a:t>給水区域内人口</a:t>
                      </a:r>
                      <a:endParaRPr lang="zh-CN"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fontAlgn="ctr"/>
                      <a:r>
                        <a:rPr lang="en-US" altLang="ja-JP" sz="1800" u="none" strike="noStrike" dirty="0">
                          <a:effectLst/>
                          <a:latin typeface="メイリオ" panose="020B0604030504040204" pitchFamily="50" charset="-128"/>
                          <a:ea typeface="メイリオ" panose="020B0604030504040204" pitchFamily="50" charset="-128"/>
                        </a:rPr>
                        <a:t>37,865</a:t>
                      </a:r>
                      <a:r>
                        <a:rPr lang="ja-JP" altLang="en-US" sz="1800" u="none" strike="noStrike" dirty="0">
                          <a:effectLst/>
                          <a:latin typeface="メイリオ" panose="020B0604030504040204" pitchFamily="50" charset="-128"/>
                          <a:ea typeface="メイリオ" panose="020B0604030504040204" pitchFamily="50" charset="-128"/>
                        </a:rPr>
                        <a:t>人</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937770"/>
                  </a:ext>
                </a:extLst>
              </a:tr>
              <a:tr h="468000">
                <a:tc>
                  <a:txBody>
                    <a:bodyPr/>
                    <a:lstStyle/>
                    <a:p>
                      <a:pPr marL="180000" algn="l" fontAlgn="ctr"/>
                      <a:r>
                        <a:rPr lang="zh-TW" altLang="en-US" sz="1800" u="none" strike="noStrike" dirty="0">
                          <a:effectLst/>
                          <a:latin typeface="メイリオ" panose="020B0604030504040204" pitchFamily="50" charset="-128"/>
                          <a:ea typeface="メイリオ" panose="020B0604030504040204" pitchFamily="50" charset="-128"/>
                        </a:rPr>
                        <a:t>現在給水人口</a:t>
                      </a:r>
                      <a:endParaRPr lang="zh-TW"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fontAlgn="ctr"/>
                      <a:r>
                        <a:rPr lang="en-US" altLang="ja-JP" sz="1800" u="none" strike="noStrike" dirty="0">
                          <a:effectLst/>
                          <a:latin typeface="メイリオ" panose="020B0604030504040204" pitchFamily="50" charset="-128"/>
                          <a:ea typeface="メイリオ" panose="020B0604030504040204" pitchFamily="50" charset="-128"/>
                        </a:rPr>
                        <a:t>37,831</a:t>
                      </a:r>
                      <a:r>
                        <a:rPr lang="ja-JP" altLang="en-US" sz="1800" u="none" strike="noStrike" dirty="0">
                          <a:effectLst/>
                          <a:latin typeface="メイリオ" panose="020B0604030504040204" pitchFamily="50" charset="-128"/>
                          <a:ea typeface="メイリオ" panose="020B0604030504040204" pitchFamily="50" charset="-128"/>
                        </a:rPr>
                        <a:t>人</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70819"/>
                  </a:ext>
                </a:extLst>
              </a:tr>
              <a:tr h="468000">
                <a:tc>
                  <a:txBody>
                    <a:bodyPr/>
                    <a:lstStyle/>
                    <a:p>
                      <a:pPr marL="180000" algn="l" fontAlgn="ctr"/>
                      <a:r>
                        <a:rPr lang="ja-JP" altLang="en-US" sz="1800" u="none" strike="noStrike" dirty="0">
                          <a:effectLst/>
                          <a:latin typeface="メイリオ" panose="020B0604030504040204" pitchFamily="50" charset="-128"/>
                          <a:ea typeface="メイリオ" panose="020B0604030504040204" pitchFamily="50" charset="-128"/>
                        </a:rPr>
                        <a:t>普及率</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fontAlgn="ctr"/>
                      <a:r>
                        <a:rPr lang="en-US" altLang="ja-JP" sz="1800" b="0" u="none" strike="noStrike" dirty="0">
                          <a:solidFill>
                            <a:srgbClr val="000000"/>
                          </a:solidFill>
                          <a:effectLst/>
                          <a:latin typeface="メイリオ" panose="020B0604030504040204" pitchFamily="50" charset="-128"/>
                          <a:ea typeface="メイリオ" panose="020B0604030504040204" pitchFamily="50" charset="-128"/>
                        </a:rPr>
                        <a:t>99.9</a:t>
                      </a:r>
                      <a:r>
                        <a:rPr lang="ja-JP" altLang="en-US" sz="1800" b="0" u="none" strike="noStrike" dirty="0">
                          <a:solidFill>
                            <a:srgbClr val="000000"/>
                          </a:solidFill>
                          <a:effectLst/>
                          <a:latin typeface="メイリオ" panose="020B0604030504040204" pitchFamily="50" charset="-128"/>
                          <a:ea typeface="メイリオ" panose="020B0604030504040204" pitchFamily="50" charset="-128"/>
                        </a:rPr>
                        <a:t>％</a:t>
                      </a:r>
                      <a:endParaRPr lang="ja-JP"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373743"/>
                  </a:ext>
                </a:extLst>
              </a:tr>
              <a:tr h="468000">
                <a:tc>
                  <a:txBody>
                    <a:bodyPr/>
                    <a:lstStyle/>
                    <a:p>
                      <a:pPr marL="180000" algn="l" fontAlgn="ctr"/>
                      <a:r>
                        <a:rPr lang="zh-TW" altLang="en-US" sz="1800" u="none" strike="noStrike" dirty="0">
                          <a:effectLst/>
                          <a:latin typeface="メイリオ" panose="020B0604030504040204" pitchFamily="50" charset="-128"/>
                          <a:ea typeface="メイリオ" panose="020B0604030504040204" pitchFamily="50" charset="-128"/>
                        </a:rPr>
                        <a:t>１日最大給水量</a:t>
                      </a:r>
                      <a:endParaRPr lang="zh-TW" altLang="en-US"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fontAlgn="ctr"/>
                      <a:r>
                        <a:rPr lang="en-US" altLang="ja-JP" sz="1800" u="none" strike="noStrike" dirty="0">
                          <a:effectLst/>
                          <a:latin typeface="メイリオ" panose="020B0604030504040204" pitchFamily="50" charset="-128"/>
                          <a:ea typeface="メイリオ" panose="020B0604030504040204" pitchFamily="50" charset="-128"/>
                        </a:rPr>
                        <a:t>31,100</a:t>
                      </a:r>
                      <a:r>
                        <a:rPr lang="ja-JP" altLang="en-US" sz="1800" u="none" strike="noStrike" dirty="0">
                          <a:effectLst/>
                          <a:latin typeface="メイリオ" panose="020B0604030504040204" pitchFamily="50" charset="-128"/>
                          <a:ea typeface="メイリオ" panose="020B0604030504040204" pitchFamily="50" charset="-128"/>
                        </a:rPr>
                        <a:t>㎥</a:t>
                      </a:r>
                      <a:endParaRPr lang="en-US" altLang="ja-JP" sz="1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5754404"/>
                  </a:ext>
                </a:extLst>
              </a:tr>
            </a:tbl>
          </a:graphicData>
        </a:graphic>
      </p:graphicFrame>
      <p:graphicFrame>
        <p:nvGraphicFramePr>
          <p:cNvPr id="8" name="コンテンツ プレースホルダー 13">
            <a:extLst>
              <a:ext uri="{FF2B5EF4-FFF2-40B4-BE49-F238E27FC236}">
                <a16:creationId xmlns:a16="http://schemas.microsoft.com/office/drawing/2014/main" id="{DB1ECC1A-7252-4E20-BA46-8DF6EADBBBEF}"/>
              </a:ext>
            </a:extLst>
          </p:cNvPr>
          <p:cNvGraphicFramePr>
            <a:graphicFrameLocks/>
          </p:cNvGraphicFramePr>
          <p:nvPr>
            <p:extLst>
              <p:ext uri="{D42A27DB-BD31-4B8C-83A1-F6EECF244321}">
                <p14:modId xmlns:p14="http://schemas.microsoft.com/office/powerpoint/2010/main" val="1323414193"/>
              </p:ext>
            </p:extLst>
          </p:nvPr>
        </p:nvGraphicFramePr>
        <p:xfrm>
          <a:off x="810363" y="2682834"/>
          <a:ext cx="2955925" cy="388349"/>
        </p:xfrm>
        <a:graphic>
          <a:graphicData uri="http://schemas.openxmlformats.org/drawingml/2006/table">
            <a:tbl>
              <a:tblPr/>
              <a:tblGrid>
                <a:gridCol w="2955925">
                  <a:extLst>
                    <a:ext uri="{9D8B030D-6E8A-4147-A177-3AD203B41FA5}">
                      <a16:colId xmlns:a16="http://schemas.microsoft.com/office/drawing/2014/main" val="4172640920"/>
                    </a:ext>
                  </a:extLst>
                </a:gridCol>
              </a:tblGrid>
              <a:tr h="388349">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800" dirty="0">
                          <a:solidFill>
                            <a:schemeClr val="tx1"/>
                          </a:solidFill>
                          <a:latin typeface="+mn-ea"/>
                        </a:rPr>
                        <a:t>≪令和６年３月３１日時点≫</a:t>
                      </a:r>
                      <a:endParaRPr lang="en-US" altLang="ja-JP" sz="1800" dirty="0">
                        <a:solidFill>
                          <a:schemeClr val="tx1"/>
                        </a:solidFill>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434581499"/>
                  </a:ext>
                </a:extLst>
              </a:tr>
            </a:tbl>
          </a:graphicData>
        </a:graphic>
      </p:graphicFrame>
      <p:graphicFrame>
        <p:nvGraphicFramePr>
          <p:cNvPr id="10" name="表 10">
            <a:extLst>
              <a:ext uri="{FF2B5EF4-FFF2-40B4-BE49-F238E27FC236}">
                <a16:creationId xmlns:a16="http://schemas.microsoft.com/office/drawing/2014/main" id="{EB68352E-3BEC-467A-B804-EDE3A7CE99BA}"/>
              </a:ext>
            </a:extLst>
          </p:cNvPr>
          <p:cNvGraphicFramePr>
            <a:graphicFrameLocks noGrp="1"/>
          </p:cNvGraphicFramePr>
          <p:nvPr>
            <p:extLst>
              <p:ext uri="{D42A27DB-BD31-4B8C-83A1-F6EECF244321}">
                <p14:modId xmlns:p14="http://schemas.microsoft.com/office/powerpoint/2010/main" val="4379568"/>
              </p:ext>
            </p:extLst>
          </p:nvPr>
        </p:nvGraphicFramePr>
        <p:xfrm>
          <a:off x="4940236" y="3164560"/>
          <a:ext cx="6865321" cy="1877760"/>
        </p:xfrm>
        <a:graphic>
          <a:graphicData uri="http://schemas.openxmlformats.org/drawingml/2006/table">
            <a:tbl>
              <a:tblPr firstRow="1" bandRow="1">
                <a:tableStyleId>{5C22544A-7EE6-4342-B048-85BDC9FD1C3A}</a:tableStyleId>
              </a:tblPr>
              <a:tblGrid>
                <a:gridCol w="934692">
                  <a:extLst>
                    <a:ext uri="{9D8B030D-6E8A-4147-A177-3AD203B41FA5}">
                      <a16:colId xmlns:a16="http://schemas.microsoft.com/office/drawing/2014/main" val="1851486829"/>
                    </a:ext>
                  </a:extLst>
                </a:gridCol>
                <a:gridCol w="1521915">
                  <a:extLst>
                    <a:ext uri="{9D8B030D-6E8A-4147-A177-3AD203B41FA5}">
                      <a16:colId xmlns:a16="http://schemas.microsoft.com/office/drawing/2014/main" val="3144844735"/>
                    </a:ext>
                  </a:extLst>
                </a:gridCol>
                <a:gridCol w="4408714">
                  <a:extLst>
                    <a:ext uri="{9D8B030D-6E8A-4147-A177-3AD203B41FA5}">
                      <a16:colId xmlns:a16="http://schemas.microsoft.com/office/drawing/2014/main" val="868995094"/>
                    </a:ext>
                  </a:extLst>
                </a:gridCol>
              </a:tblGrid>
              <a:tr h="304587">
                <a:tc>
                  <a:txBody>
                    <a:bodyPr/>
                    <a:lstStyle/>
                    <a:p>
                      <a:pPr algn="ctr"/>
                      <a:r>
                        <a:rPr kumimoji="1" lang="ja-JP" altLang="en-US" sz="1800" dirty="0"/>
                        <a:t>種類</a:t>
                      </a:r>
                    </a:p>
                  </a:txBody>
                  <a:tcPr/>
                </a:tc>
                <a:tc>
                  <a:txBody>
                    <a:bodyPr/>
                    <a:lstStyle/>
                    <a:p>
                      <a:pPr algn="ctr"/>
                      <a:r>
                        <a:rPr kumimoji="1" lang="ja-JP" altLang="en-US" sz="1800" dirty="0"/>
                        <a:t>延長</a:t>
                      </a:r>
                    </a:p>
                  </a:txBody>
                  <a:tcPr/>
                </a:tc>
                <a:tc>
                  <a:txBody>
                    <a:bodyPr/>
                    <a:lstStyle/>
                    <a:p>
                      <a:pPr algn="ctr"/>
                      <a:r>
                        <a:rPr kumimoji="1" lang="ja-JP" altLang="en-US" sz="1800" dirty="0"/>
                        <a:t>備考</a:t>
                      </a:r>
                    </a:p>
                  </a:txBody>
                  <a:tcPr/>
                </a:tc>
                <a:extLst>
                  <a:ext uri="{0D108BD9-81ED-4DB2-BD59-A6C34878D82A}">
                    <a16:rowId xmlns:a16="http://schemas.microsoft.com/office/drawing/2014/main" val="941270169"/>
                  </a:ext>
                </a:extLst>
              </a:tr>
              <a:tr h="504000">
                <a:tc>
                  <a:txBody>
                    <a:bodyPr/>
                    <a:lstStyle/>
                    <a:p>
                      <a:pPr algn="ctr"/>
                      <a:r>
                        <a:rPr kumimoji="1" lang="ja-JP" altLang="en-US" sz="1800" dirty="0"/>
                        <a:t>送水管</a:t>
                      </a:r>
                    </a:p>
                  </a:txBody>
                  <a:tcPr anchor="ctr"/>
                </a:tc>
                <a:tc>
                  <a:txBody>
                    <a:bodyPr/>
                    <a:lstStyle/>
                    <a:p>
                      <a:pPr algn="ctr"/>
                      <a:r>
                        <a:rPr kumimoji="1" lang="ja-JP" altLang="en-US" sz="1800" dirty="0"/>
                        <a:t>    １４</a:t>
                      </a:r>
                      <a:r>
                        <a:rPr kumimoji="1" lang="en-US" altLang="ja-JP" sz="1800" dirty="0"/>
                        <a:t>km</a:t>
                      </a:r>
                      <a:endParaRPr kumimoji="1" lang="ja-JP" altLang="en-US" sz="1800" dirty="0"/>
                    </a:p>
                  </a:txBody>
                  <a:tcPr anchor="ctr"/>
                </a:tc>
                <a:tc>
                  <a:txBody>
                    <a:bodyPr/>
                    <a:lstStyle/>
                    <a:p>
                      <a:pPr algn="l"/>
                      <a:r>
                        <a:rPr kumimoji="1" lang="ja-JP" altLang="en-US" sz="1800" dirty="0"/>
                        <a:t> 浄水施設から配水池までの水道管</a:t>
                      </a:r>
                    </a:p>
                  </a:txBody>
                  <a:tcPr anchor="ctr"/>
                </a:tc>
                <a:extLst>
                  <a:ext uri="{0D108BD9-81ED-4DB2-BD59-A6C34878D82A}">
                    <a16:rowId xmlns:a16="http://schemas.microsoft.com/office/drawing/2014/main" val="468188631"/>
                  </a:ext>
                </a:extLst>
              </a:tr>
              <a:tr h="504000">
                <a:tc>
                  <a:txBody>
                    <a:bodyPr/>
                    <a:lstStyle/>
                    <a:p>
                      <a:pPr algn="ctr"/>
                      <a:r>
                        <a:rPr kumimoji="1" lang="ja-JP" altLang="en-US" sz="1800" dirty="0"/>
                        <a:t>配水管</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３６９</a:t>
                      </a:r>
                      <a:r>
                        <a:rPr kumimoji="1" lang="en-US" altLang="ja-JP" sz="1800" dirty="0"/>
                        <a:t>km</a:t>
                      </a:r>
                      <a:endParaRPr kumimoji="1" lang="ja-JP" altLang="en-US" sz="1800" dirty="0"/>
                    </a:p>
                  </a:txBody>
                  <a:tcPr anchor="ctr"/>
                </a:tc>
                <a:tc>
                  <a:txBody>
                    <a:bodyPr/>
                    <a:lstStyle/>
                    <a:p>
                      <a:pPr algn="l"/>
                      <a:r>
                        <a:rPr kumimoji="1" lang="ja-JP" altLang="en-US" sz="1800" dirty="0"/>
                        <a:t> 配水池から各家庭・事業所までの水道管</a:t>
                      </a:r>
                    </a:p>
                  </a:txBody>
                  <a:tcPr anchor="ctr"/>
                </a:tc>
                <a:extLst>
                  <a:ext uri="{0D108BD9-81ED-4DB2-BD59-A6C34878D82A}">
                    <a16:rowId xmlns:a16="http://schemas.microsoft.com/office/drawing/2014/main" val="4252064553"/>
                  </a:ext>
                </a:extLst>
              </a:tr>
              <a:tr h="504000">
                <a:tc>
                  <a:txBody>
                    <a:bodyPr/>
                    <a:lstStyle/>
                    <a:p>
                      <a:pPr algn="ctr"/>
                      <a:r>
                        <a:rPr kumimoji="1" lang="ja-JP" altLang="en-US" sz="1800" dirty="0"/>
                        <a:t>合　計</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t>３８３</a:t>
                      </a:r>
                      <a:r>
                        <a:rPr kumimoji="1" lang="en-US" altLang="ja-JP" sz="1800" dirty="0"/>
                        <a:t>km</a:t>
                      </a:r>
                      <a:endParaRPr kumimoji="1" lang="ja-JP" altLang="en-US" sz="1800" dirty="0"/>
                    </a:p>
                  </a:txBody>
                  <a:tcPr anchor="ctr"/>
                </a:tc>
                <a:tc>
                  <a:txBody>
                    <a:bodyPr/>
                    <a:lstStyle/>
                    <a:p>
                      <a:pPr algn="ctr"/>
                      <a:endParaRPr kumimoji="1" lang="ja-JP" altLang="en-US" sz="1800" dirty="0"/>
                    </a:p>
                  </a:txBody>
                  <a:tcPr anchor="ctr"/>
                </a:tc>
                <a:extLst>
                  <a:ext uri="{0D108BD9-81ED-4DB2-BD59-A6C34878D82A}">
                    <a16:rowId xmlns:a16="http://schemas.microsoft.com/office/drawing/2014/main" val="2741778912"/>
                  </a:ext>
                </a:extLst>
              </a:tr>
            </a:tbl>
          </a:graphicData>
        </a:graphic>
      </p:graphicFrame>
      <p:sp>
        <p:nvSpPr>
          <p:cNvPr id="9" name="テキスト プレースホルダー 17">
            <a:extLst>
              <a:ext uri="{FF2B5EF4-FFF2-40B4-BE49-F238E27FC236}">
                <a16:creationId xmlns:a16="http://schemas.microsoft.com/office/drawing/2014/main" id="{7A5591CA-8618-4E4E-9975-071B6B657A15}"/>
              </a:ext>
            </a:extLst>
          </p:cNvPr>
          <p:cNvSpPr txBox="1">
            <a:spLocks/>
          </p:cNvSpPr>
          <p:nvPr/>
        </p:nvSpPr>
        <p:spPr>
          <a:xfrm>
            <a:off x="627062" y="1133926"/>
            <a:ext cx="10098996" cy="153851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latin typeface="+mn-ea"/>
                <a:ea typeface="+mn-ea"/>
              </a:rPr>
              <a:t>　倉吉市上水道は、昭和 </a:t>
            </a:r>
            <a:r>
              <a:rPr lang="en-US" altLang="ja-JP" sz="1800" dirty="0">
                <a:solidFill>
                  <a:schemeClr val="tx1"/>
                </a:solidFill>
                <a:latin typeface="+mn-ea"/>
                <a:ea typeface="+mn-ea"/>
              </a:rPr>
              <a:t>7 </a:t>
            </a:r>
            <a:r>
              <a:rPr lang="ja-JP" altLang="en-US" sz="1800" dirty="0">
                <a:solidFill>
                  <a:schemeClr val="tx1"/>
                </a:solidFill>
                <a:latin typeface="+mn-ea"/>
                <a:ea typeface="+mn-ea"/>
              </a:rPr>
              <a:t>年の創設以来、その後拡張を続け現在（計画給水人口：</a:t>
            </a:r>
            <a:r>
              <a:rPr lang="en-US" altLang="ja-JP" sz="1800" dirty="0">
                <a:solidFill>
                  <a:schemeClr val="tx1"/>
                </a:solidFill>
                <a:latin typeface="+mn-ea"/>
                <a:ea typeface="+mn-ea"/>
              </a:rPr>
              <a:t>48,600 </a:t>
            </a:r>
            <a:r>
              <a:rPr lang="ja-JP" altLang="en-US" sz="1800" dirty="0">
                <a:solidFill>
                  <a:schemeClr val="tx1"/>
                </a:solidFill>
                <a:latin typeface="+mn-ea"/>
                <a:ea typeface="+mn-ea"/>
              </a:rPr>
              <a:t>人、計画１日最大給水量：</a:t>
            </a:r>
            <a:r>
              <a:rPr lang="en-US" altLang="ja-JP" sz="1800" dirty="0">
                <a:solidFill>
                  <a:schemeClr val="tx1"/>
                </a:solidFill>
                <a:latin typeface="+mn-ea"/>
                <a:ea typeface="+mn-ea"/>
              </a:rPr>
              <a:t>31,100m3/</a:t>
            </a:r>
            <a:r>
              <a:rPr lang="ja-JP" altLang="en-US" sz="1800" dirty="0">
                <a:solidFill>
                  <a:schemeClr val="tx1"/>
                </a:solidFill>
                <a:latin typeface="+mn-ea"/>
                <a:ea typeface="+mn-ea"/>
              </a:rPr>
              <a:t>日）に至っている。</a:t>
            </a:r>
            <a:endParaRPr lang="en-US" altLang="ja-JP" sz="1800" dirty="0">
              <a:solidFill>
                <a:schemeClr val="tx1"/>
              </a:solidFill>
              <a:latin typeface="+mn-ea"/>
              <a:ea typeface="+mn-ea"/>
            </a:endParaRPr>
          </a:p>
          <a:p>
            <a:pPr>
              <a:spcBef>
                <a:spcPts val="0"/>
              </a:spcBef>
            </a:pPr>
            <a:r>
              <a:rPr lang="ja-JP" altLang="en-US" sz="1800" dirty="0">
                <a:solidFill>
                  <a:schemeClr val="tx1"/>
                </a:solidFill>
                <a:latin typeface="+mn-ea"/>
                <a:ea typeface="+mn-ea"/>
              </a:rPr>
              <a:t>　現在は、１１箇所の水源から取水し、１１箇所の配水池から配水を行っており、布設されている管路延長は、以下のとおり約３８３ｋｍである。</a:t>
            </a:r>
            <a:endParaRPr lang="en-US" altLang="ja-JP" sz="1800" dirty="0">
              <a:solidFill>
                <a:schemeClr val="tx1"/>
              </a:solidFill>
              <a:latin typeface="+mn-ea"/>
              <a:ea typeface="+mn-ea"/>
            </a:endParaRPr>
          </a:p>
          <a:p>
            <a:pPr>
              <a:spcBef>
                <a:spcPts val="0"/>
              </a:spcBef>
            </a:pPr>
            <a:endParaRPr lang="en-US" altLang="ja-JP" sz="1800" dirty="0">
              <a:solidFill>
                <a:schemeClr val="tx1"/>
              </a:solidFill>
              <a:latin typeface="+mn-ea"/>
              <a:ea typeface="+mn-ea"/>
            </a:endParaRPr>
          </a:p>
        </p:txBody>
      </p:sp>
    </p:spTree>
    <p:extLst>
      <p:ext uri="{BB962C8B-B14F-4D97-AF65-F5344CB8AC3E}">
        <p14:creationId xmlns:p14="http://schemas.microsoft.com/office/powerpoint/2010/main" val="33507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7CDFC9F-038A-4B68-BF68-9DE9AE35F650}"/>
              </a:ext>
            </a:extLst>
          </p:cNvPr>
          <p:cNvSpPr>
            <a:spLocks noGrp="1"/>
          </p:cNvSpPr>
          <p:nvPr>
            <p:ph type="sldNum" sz="quarter" idx="12"/>
          </p:nvPr>
        </p:nvSpPr>
        <p:spPr/>
        <p:txBody>
          <a:bodyPr/>
          <a:lstStyle/>
          <a:p>
            <a:r>
              <a:rPr kumimoji="1" lang="ja-JP" altLang="en-US" dirty="0">
                <a:solidFill>
                  <a:schemeClr val="bg1"/>
                </a:solidFill>
              </a:rPr>
              <a:t>３</a:t>
            </a:r>
          </a:p>
        </p:txBody>
      </p:sp>
      <p:sp>
        <p:nvSpPr>
          <p:cNvPr id="5" name="テキスト プレースホルダー 17">
            <a:extLst>
              <a:ext uri="{FF2B5EF4-FFF2-40B4-BE49-F238E27FC236}">
                <a16:creationId xmlns:a16="http://schemas.microsoft.com/office/drawing/2014/main" id="{452A2620-A5B5-4B3F-9077-A224583E687B}"/>
              </a:ext>
            </a:extLst>
          </p:cNvPr>
          <p:cNvSpPr txBox="1">
            <a:spLocks/>
          </p:cNvSpPr>
          <p:nvPr/>
        </p:nvSpPr>
        <p:spPr>
          <a:xfrm>
            <a:off x="646111" y="1166347"/>
            <a:ext cx="10357199" cy="123345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rPr>
              <a:t>　倉吉市では、市内１１箇所の水源から取水した水を塩素滅菌処理し、一度配水池に貯えた後、各家庭や事業所に供給している。</a:t>
            </a:r>
            <a:endParaRPr lang="en-US" altLang="ja-JP" sz="1800" dirty="0">
              <a:solidFill>
                <a:schemeClr val="tx1"/>
              </a:solidFill>
            </a:endParaRPr>
          </a:p>
          <a:p>
            <a:pPr>
              <a:spcBef>
                <a:spcPts val="0"/>
              </a:spcBef>
            </a:pPr>
            <a:r>
              <a:rPr lang="ja-JP" altLang="en-US" sz="1800" dirty="0">
                <a:solidFill>
                  <a:schemeClr val="tx1"/>
                </a:solidFill>
              </a:rPr>
              <a:t>　配水池では、水源地において一定量で処理され送られてくる水を一時的に貯蔵し、時間帯による水需要の変化に応じた給水調整を行っている。</a:t>
            </a:r>
            <a:endParaRPr lang="en-US" altLang="ja-JP" sz="1800" dirty="0">
              <a:solidFill>
                <a:schemeClr val="tx1"/>
              </a:solidFill>
            </a:endParaRPr>
          </a:p>
        </p:txBody>
      </p:sp>
      <p:graphicFrame>
        <p:nvGraphicFramePr>
          <p:cNvPr id="7" name="表 6">
            <a:extLst>
              <a:ext uri="{FF2B5EF4-FFF2-40B4-BE49-F238E27FC236}">
                <a16:creationId xmlns:a16="http://schemas.microsoft.com/office/drawing/2014/main" id="{42EE94C3-0FD9-4504-9C55-782BD186EC9D}"/>
              </a:ext>
            </a:extLst>
          </p:cNvPr>
          <p:cNvGraphicFramePr>
            <a:graphicFrameLocks noGrp="1"/>
          </p:cNvGraphicFramePr>
          <p:nvPr>
            <p:extLst>
              <p:ext uri="{D42A27DB-BD31-4B8C-83A1-F6EECF244321}">
                <p14:modId xmlns:p14="http://schemas.microsoft.com/office/powerpoint/2010/main" val="38039100"/>
              </p:ext>
            </p:extLst>
          </p:nvPr>
        </p:nvGraphicFramePr>
        <p:xfrm>
          <a:off x="513651" y="2872886"/>
          <a:ext cx="4900439" cy="3456000"/>
        </p:xfrm>
        <a:graphic>
          <a:graphicData uri="http://schemas.openxmlformats.org/drawingml/2006/table">
            <a:tbl>
              <a:tblPr firstRow="1" firstCol="1" bandRow="1">
                <a:tableStyleId>{5C22544A-7EE6-4342-B048-85BDC9FD1C3A}</a:tableStyleId>
              </a:tblPr>
              <a:tblGrid>
                <a:gridCol w="1429333">
                  <a:extLst>
                    <a:ext uri="{9D8B030D-6E8A-4147-A177-3AD203B41FA5}">
                      <a16:colId xmlns:a16="http://schemas.microsoft.com/office/drawing/2014/main" val="902516243"/>
                    </a:ext>
                  </a:extLst>
                </a:gridCol>
                <a:gridCol w="927931">
                  <a:extLst>
                    <a:ext uri="{9D8B030D-6E8A-4147-A177-3AD203B41FA5}">
                      <a16:colId xmlns:a16="http://schemas.microsoft.com/office/drawing/2014/main" val="3236535661"/>
                    </a:ext>
                  </a:extLst>
                </a:gridCol>
                <a:gridCol w="1095375">
                  <a:extLst>
                    <a:ext uri="{9D8B030D-6E8A-4147-A177-3AD203B41FA5}">
                      <a16:colId xmlns:a16="http://schemas.microsoft.com/office/drawing/2014/main" val="2955803979"/>
                    </a:ext>
                  </a:extLst>
                </a:gridCol>
                <a:gridCol w="1447800">
                  <a:extLst>
                    <a:ext uri="{9D8B030D-6E8A-4147-A177-3AD203B41FA5}">
                      <a16:colId xmlns:a16="http://schemas.microsoft.com/office/drawing/2014/main" val="3241724268"/>
                    </a:ext>
                  </a:extLst>
                </a:gridCol>
              </a:tblGrid>
              <a:tr h="288000">
                <a:tc>
                  <a:txBody>
                    <a:bodyPr/>
                    <a:lstStyle/>
                    <a:p>
                      <a:pPr algn="ctr">
                        <a:spcAft>
                          <a:spcPts val="0"/>
                        </a:spcAft>
                      </a:pPr>
                      <a:r>
                        <a:rPr lang="ja-JP" sz="1200" kern="100" dirty="0">
                          <a:effectLst/>
                        </a:rPr>
                        <a:t>水源の名称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水源の種類</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浄水処理方法</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供給能力（㎥</a:t>
                      </a:r>
                      <a:r>
                        <a:rPr lang="en-US" sz="1200" kern="100" dirty="0">
                          <a:effectLst/>
                        </a:rPr>
                        <a:t>/</a:t>
                      </a:r>
                      <a:r>
                        <a:rPr lang="ja-JP" sz="1200" kern="100" dirty="0">
                          <a:effectLst/>
                        </a:rPr>
                        <a:t>日）</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38347645"/>
                  </a:ext>
                </a:extLst>
              </a:tr>
              <a:tr h="288000">
                <a:tc>
                  <a:txBody>
                    <a:bodyPr/>
                    <a:lstStyle/>
                    <a:p>
                      <a:pPr algn="ctr">
                        <a:spcAft>
                          <a:spcPts val="0"/>
                        </a:spcAft>
                      </a:pPr>
                      <a:r>
                        <a:rPr lang="ja-JP" sz="1200" kern="100" dirty="0">
                          <a:effectLst/>
                        </a:rPr>
                        <a:t>余戸谷町水源地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浅井戸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６，５００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2074910028"/>
                  </a:ext>
                </a:extLst>
              </a:tr>
              <a:tr h="288000">
                <a:tc>
                  <a:txBody>
                    <a:bodyPr/>
                    <a:lstStyle/>
                    <a:p>
                      <a:pPr algn="ctr">
                        <a:spcAft>
                          <a:spcPts val="0"/>
                        </a:spcAft>
                      </a:pPr>
                      <a:r>
                        <a:rPr lang="ja-JP" sz="1200" kern="100" dirty="0">
                          <a:effectLst/>
                        </a:rPr>
                        <a:t>東巌城町水源地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浅井戸</a:t>
                      </a: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８，５００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4266665378"/>
                  </a:ext>
                </a:extLst>
              </a:tr>
              <a:tr h="288000">
                <a:tc>
                  <a:txBody>
                    <a:bodyPr/>
                    <a:lstStyle/>
                    <a:p>
                      <a:pPr algn="ctr">
                        <a:spcAft>
                          <a:spcPts val="0"/>
                        </a:spcAft>
                      </a:pPr>
                      <a:r>
                        <a:rPr lang="ja-JP" sz="1200" kern="100" dirty="0">
                          <a:effectLst/>
                        </a:rPr>
                        <a:t>八屋水源地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浅井戸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altLang="en-US" sz="1200" kern="100" dirty="0">
                          <a:effectLst/>
                        </a:rPr>
                        <a:t>１</a:t>
                      </a:r>
                      <a:r>
                        <a:rPr lang="ja-JP" sz="1200" kern="100" dirty="0">
                          <a:effectLst/>
                        </a:rPr>
                        <a:t>，</a:t>
                      </a:r>
                      <a:r>
                        <a:rPr lang="ja-JP" altLang="en-US" sz="1200" kern="100" dirty="0">
                          <a:effectLst/>
                        </a:rPr>
                        <a:t>０５０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2454421952"/>
                  </a:ext>
                </a:extLst>
              </a:tr>
              <a:tr h="288000">
                <a:tc>
                  <a:txBody>
                    <a:bodyPr/>
                    <a:lstStyle/>
                    <a:p>
                      <a:pPr algn="ctr">
                        <a:spcAft>
                          <a:spcPts val="0"/>
                        </a:spcAft>
                      </a:pPr>
                      <a:r>
                        <a:rPr lang="ja-JP" sz="1200" kern="100" dirty="0">
                          <a:effectLst/>
                        </a:rPr>
                        <a:t>円谷町水源地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浅井戸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６，０００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3186596350"/>
                  </a:ext>
                </a:extLst>
              </a:tr>
              <a:tr h="288000">
                <a:tc>
                  <a:txBody>
                    <a:bodyPr/>
                    <a:lstStyle/>
                    <a:p>
                      <a:pPr algn="ctr">
                        <a:spcAft>
                          <a:spcPts val="0"/>
                        </a:spcAft>
                      </a:pPr>
                      <a:r>
                        <a:rPr lang="ja-JP" sz="1200" kern="100" dirty="0">
                          <a:effectLst/>
                        </a:rPr>
                        <a:t>黒見第１取水井</a:t>
                      </a:r>
                    </a:p>
                  </a:txBody>
                  <a:tcPr marL="72000" marR="68580" marT="0" marB="0" anchor="ctr"/>
                </a:tc>
                <a:tc>
                  <a:txBody>
                    <a:bodyPr/>
                    <a:lstStyle/>
                    <a:p>
                      <a:pPr algn="ctr">
                        <a:spcAft>
                          <a:spcPts val="0"/>
                        </a:spcAft>
                      </a:pPr>
                      <a:r>
                        <a:rPr lang="ja-JP" sz="1200" kern="100" dirty="0">
                          <a:effectLst/>
                        </a:rPr>
                        <a:t>深井戸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１，０００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555207845"/>
                  </a:ext>
                </a:extLst>
              </a:tr>
              <a:tr h="288000">
                <a:tc>
                  <a:txBody>
                    <a:bodyPr/>
                    <a:lstStyle/>
                    <a:p>
                      <a:pPr algn="ctr">
                        <a:spcAft>
                          <a:spcPts val="0"/>
                        </a:spcAft>
                      </a:pPr>
                      <a:r>
                        <a:rPr lang="ja-JP" sz="1200" kern="100" dirty="0">
                          <a:effectLst/>
                        </a:rPr>
                        <a:t>黒見第２取水井</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深井戸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１，０００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2625559253"/>
                  </a:ext>
                </a:extLst>
              </a:tr>
              <a:tr h="288000">
                <a:tc>
                  <a:txBody>
                    <a:bodyPr/>
                    <a:lstStyle/>
                    <a:p>
                      <a:pPr algn="ctr">
                        <a:spcAft>
                          <a:spcPts val="0"/>
                        </a:spcAft>
                      </a:pPr>
                      <a:r>
                        <a:rPr lang="ja-JP" sz="1200" kern="100">
                          <a:effectLst/>
                        </a:rPr>
                        <a:t>黒見第２水源地</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深井戸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１，５００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2608682598"/>
                  </a:ext>
                </a:extLst>
              </a:tr>
              <a:tr h="288000">
                <a:tc>
                  <a:txBody>
                    <a:bodyPr/>
                    <a:lstStyle/>
                    <a:p>
                      <a:pPr algn="ctr">
                        <a:spcAft>
                          <a:spcPts val="0"/>
                        </a:spcAft>
                      </a:pPr>
                      <a:r>
                        <a:rPr lang="ja-JP" sz="1200" kern="100">
                          <a:effectLst/>
                        </a:rPr>
                        <a:t>生竹水源地</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a:effectLst/>
                        </a:rPr>
                        <a:t>深井戸</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altLang="en-US" sz="1200" kern="100" dirty="0">
                          <a:effectLst/>
                        </a:rPr>
                        <a:t>　　</a:t>
                      </a:r>
                      <a:r>
                        <a:rPr lang="ja-JP" sz="1200" kern="100" dirty="0">
                          <a:effectLst/>
                        </a:rPr>
                        <a:t>５５０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1595528787"/>
                  </a:ext>
                </a:extLst>
              </a:tr>
              <a:tr h="288000">
                <a:tc>
                  <a:txBody>
                    <a:bodyPr/>
                    <a:lstStyle/>
                    <a:p>
                      <a:pPr algn="ctr">
                        <a:spcAft>
                          <a:spcPts val="0"/>
                        </a:spcAft>
                      </a:pPr>
                      <a:r>
                        <a:rPr lang="ja-JP" sz="1200" kern="100">
                          <a:effectLst/>
                        </a:rPr>
                        <a:t>大原第１水源地</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a:effectLst/>
                        </a:rPr>
                        <a:t>浅井戸</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altLang="en-US" sz="1200" kern="100" dirty="0">
                          <a:effectLst/>
                          <a:latin typeface="游明朝" panose="02020400000000000000" pitchFamily="18" charset="-128"/>
                          <a:ea typeface="游明朝" panose="02020400000000000000" pitchFamily="18" charset="-128"/>
                          <a:cs typeface="Times New Roman" panose="02020603050405020304" pitchFamily="18" charset="0"/>
                        </a:rPr>
                        <a:t>２，０００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790713630"/>
                  </a:ext>
                </a:extLst>
              </a:tr>
              <a:tr h="288000">
                <a:tc>
                  <a:txBody>
                    <a:bodyPr/>
                    <a:lstStyle/>
                    <a:p>
                      <a:pPr algn="ctr">
                        <a:spcAft>
                          <a:spcPts val="0"/>
                        </a:spcAft>
                      </a:pPr>
                      <a:r>
                        <a:rPr lang="ja-JP" sz="1200" kern="100" dirty="0">
                          <a:effectLst/>
                        </a:rPr>
                        <a:t>大原第２取水井</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浅井戸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１，５００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2028592827"/>
                  </a:ext>
                </a:extLst>
              </a:tr>
              <a:tr h="288000">
                <a:tc>
                  <a:txBody>
                    <a:bodyPr/>
                    <a:lstStyle/>
                    <a:p>
                      <a:pPr algn="ctr">
                        <a:spcAft>
                          <a:spcPts val="0"/>
                        </a:spcAft>
                      </a:pPr>
                      <a:r>
                        <a:rPr lang="ja-JP" sz="1200" kern="100" dirty="0">
                          <a:effectLst/>
                        </a:rPr>
                        <a:t>大原第３取水井</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浅井戸</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塩素滅菌のみ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ja-JP" sz="1200" kern="100" dirty="0">
                          <a:effectLst/>
                        </a:rPr>
                        <a:t>１，５００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extLst>
                  <a:ext uri="{0D108BD9-81ED-4DB2-BD59-A6C34878D82A}">
                    <a16:rowId xmlns:a16="http://schemas.microsoft.com/office/drawing/2014/main" val="2088170256"/>
                  </a:ext>
                </a:extLst>
              </a:tr>
            </a:tbl>
          </a:graphicData>
        </a:graphic>
      </p:graphicFrame>
      <p:graphicFrame>
        <p:nvGraphicFramePr>
          <p:cNvPr id="8" name="表 7">
            <a:extLst>
              <a:ext uri="{FF2B5EF4-FFF2-40B4-BE49-F238E27FC236}">
                <a16:creationId xmlns:a16="http://schemas.microsoft.com/office/drawing/2014/main" id="{980EE0F1-6BE9-44DF-B772-157209B84C35}"/>
              </a:ext>
            </a:extLst>
          </p:cNvPr>
          <p:cNvGraphicFramePr>
            <a:graphicFrameLocks noGrp="1"/>
          </p:cNvGraphicFramePr>
          <p:nvPr>
            <p:extLst>
              <p:ext uri="{D42A27DB-BD31-4B8C-83A1-F6EECF244321}">
                <p14:modId xmlns:p14="http://schemas.microsoft.com/office/powerpoint/2010/main" val="1348065287"/>
              </p:ext>
            </p:extLst>
          </p:nvPr>
        </p:nvGraphicFramePr>
        <p:xfrm>
          <a:off x="5915724" y="2872886"/>
          <a:ext cx="5762625" cy="3456000"/>
        </p:xfrm>
        <a:graphic>
          <a:graphicData uri="http://schemas.openxmlformats.org/drawingml/2006/table">
            <a:tbl>
              <a:tblPr firstRow="1" firstCol="1" bandRow="1">
                <a:tableStyleId>{5C22544A-7EE6-4342-B048-85BDC9FD1C3A}</a:tableStyleId>
              </a:tblPr>
              <a:tblGrid>
                <a:gridCol w="1314450">
                  <a:extLst>
                    <a:ext uri="{9D8B030D-6E8A-4147-A177-3AD203B41FA5}">
                      <a16:colId xmlns:a16="http://schemas.microsoft.com/office/drawing/2014/main" val="503570518"/>
                    </a:ext>
                  </a:extLst>
                </a:gridCol>
                <a:gridCol w="828675">
                  <a:extLst>
                    <a:ext uri="{9D8B030D-6E8A-4147-A177-3AD203B41FA5}">
                      <a16:colId xmlns:a16="http://schemas.microsoft.com/office/drawing/2014/main" val="1943176720"/>
                    </a:ext>
                  </a:extLst>
                </a:gridCol>
                <a:gridCol w="1066800">
                  <a:extLst>
                    <a:ext uri="{9D8B030D-6E8A-4147-A177-3AD203B41FA5}">
                      <a16:colId xmlns:a16="http://schemas.microsoft.com/office/drawing/2014/main" val="2223553033"/>
                    </a:ext>
                  </a:extLst>
                </a:gridCol>
                <a:gridCol w="2552700">
                  <a:extLst>
                    <a:ext uri="{9D8B030D-6E8A-4147-A177-3AD203B41FA5}">
                      <a16:colId xmlns:a16="http://schemas.microsoft.com/office/drawing/2014/main" val="199968660"/>
                    </a:ext>
                  </a:extLst>
                </a:gridCol>
              </a:tblGrid>
              <a:tr h="288000">
                <a:tc>
                  <a:txBody>
                    <a:bodyPr/>
                    <a:lstStyle/>
                    <a:p>
                      <a:pPr algn="ctr">
                        <a:spcAft>
                          <a:spcPts val="0"/>
                        </a:spcAft>
                      </a:pPr>
                      <a:r>
                        <a:rPr lang="ja-JP" sz="1200" kern="100" dirty="0">
                          <a:effectLst/>
                        </a:rPr>
                        <a:t>名称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構造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容量（㎥）</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a:effectLst/>
                          <a:latin typeface="+mn-ea"/>
                          <a:ea typeface="+mn-ea"/>
                          <a:cs typeface="Times New Roman" panose="02020603050405020304" pitchFamily="18" charset="0"/>
                        </a:rPr>
                        <a:t>主な給水区域</a:t>
                      </a:r>
                      <a:endParaRPr lang="ja-JP" sz="12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101813402"/>
                  </a:ext>
                </a:extLst>
              </a:tr>
              <a:tr h="288000">
                <a:tc>
                  <a:txBody>
                    <a:bodyPr/>
                    <a:lstStyle/>
                    <a:p>
                      <a:pPr algn="ctr">
                        <a:spcAft>
                          <a:spcPts val="0"/>
                        </a:spcAft>
                      </a:pPr>
                      <a:r>
                        <a:rPr lang="ja-JP" sz="1200" kern="100" dirty="0">
                          <a:effectLst/>
                        </a:rPr>
                        <a:t>余戸谷町配水池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２，２００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明倫、小鴨・社の一部　</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352639020"/>
                  </a:ext>
                </a:extLst>
              </a:tr>
              <a:tr h="288000">
                <a:tc>
                  <a:txBody>
                    <a:bodyPr/>
                    <a:lstStyle/>
                    <a:p>
                      <a:pPr algn="ctr">
                        <a:spcAft>
                          <a:spcPts val="0"/>
                        </a:spcAft>
                      </a:pPr>
                      <a:r>
                        <a:rPr lang="ja-JP" sz="1200" kern="100" dirty="0">
                          <a:effectLst/>
                        </a:rPr>
                        <a:t>みどり町配水池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RC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a:effectLst/>
                        </a:rPr>
                        <a:t>　　</a:t>
                      </a:r>
                      <a:r>
                        <a:rPr lang="ja-JP" sz="1200" kern="100" dirty="0">
                          <a:effectLst/>
                        </a:rPr>
                        <a:t>１００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みどり町</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197482183"/>
                  </a:ext>
                </a:extLst>
              </a:tr>
              <a:tr h="288000">
                <a:tc>
                  <a:txBody>
                    <a:bodyPr/>
                    <a:lstStyle/>
                    <a:p>
                      <a:pPr algn="ctr">
                        <a:spcAft>
                          <a:spcPts val="0"/>
                        </a:spcAft>
                      </a:pPr>
                      <a:r>
                        <a:rPr lang="ja-JP" sz="1200" kern="100" dirty="0">
                          <a:effectLst/>
                        </a:rPr>
                        <a:t>上井配水池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２，６００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上井、上北条、西郷・上灘の一部</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439311921"/>
                  </a:ext>
                </a:extLst>
              </a:tr>
              <a:tr h="288000">
                <a:tc>
                  <a:txBody>
                    <a:bodyPr/>
                    <a:lstStyle/>
                    <a:p>
                      <a:pPr algn="ctr">
                        <a:spcAft>
                          <a:spcPts val="0"/>
                        </a:spcAft>
                      </a:pPr>
                      <a:r>
                        <a:rPr lang="ja-JP" sz="1200" kern="100" dirty="0">
                          <a:effectLst/>
                        </a:rPr>
                        <a:t>米田町配水池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３，０００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成徳、上灘、西郷の一部</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871535611"/>
                  </a:ext>
                </a:extLst>
              </a:tr>
              <a:tr h="288000">
                <a:tc>
                  <a:txBody>
                    <a:bodyPr/>
                    <a:lstStyle/>
                    <a:p>
                      <a:pPr algn="ctr">
                        <a:spcAft>
                          <a:spcPts val="0"/>
                        </a:spcAft>
                      </a:pPr>
                      <a:r>
                        <a:rPr lang="ja-JP" sz="1200" kern="100">
                          <a:effectLst/>
                        </a:rPr>
                        <a:t>絵下谷配水池</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FRP</a:t>
                      </a:r>
                      <a:r>
                        <a:rPr lang="ja-JP" sz="1200" kern="100" dirty="0">
                          <a:effectLst/>
                        </a:rPr>
                        <a:t>製</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a:effectLst/>
                        </a:rPr>
                        <a:t>　　　２</a:t>
                      </a:r>
                      <a:r>
                        <a:rPr lang="ja-JP" sz="1200" kern="100" dirty="0">
                          <a:effectLst/>
                        </a:rPr>
                        <a:t>７</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米田町の一部</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61406692"/>
                  </a:ext>
                </a:extLst>
              </a:tr>
              <a:tr h="288000">
                <a:tc>
                  <a:txBody>
                    <a:bodyPr/>
                    <a:lstStyle/>
                    <a:p>
                      <a:pPr algn="ctr">
                        <a:spcAft>
                          <a:spcPts val="0"/>
                        </a:spcAft>
                      </a:pPr>
                      <a:r>
                        <a:rPr lang="ja-JP" sz="1200" kern="100" dirty="0">
                          <a:effectLst/>
                        </a:rPr>
                        <a:t>和田配水池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１，０００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灘手、社の一部</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1195633666"/>
                  </a:ext>
                </a:extLst>
              </a:tr>
              <a:tr h="288000">
                <a:tc>
                  <a:txBody>
                    <a:bodyPr/>
                    <a:lstStyle/>
                    <a:p>
                      <a:pPr algn="ctr">
                        <a:spcAft>
                          <a:spcPts val="0"/>
                        </a:spcAft>
                      </a:pPr>
                      <a:r>
                        <a:rPr lang="ja-JP" sz="1200" kern="100" dirty="0">
                          <a:effectLst/>
                        </a:rPr>
                        <a:t>黒見配水池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２，０００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社の一部</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336784602"/>
                  </a:ext>
                </a:extLst>
              </a:tr>
              <a:tr h="288000">
                <a:tc>
                  <a:txBody>
                    <a:bodyPr/>
                    <a:lstStyle/>
                    <a:p>
                      <a:pPr algn="ctr">
                        <a:spcAft>
                          <a:spcPts val="0"/>
                        </a:spcAft>
                      </a:pPr>
                      <a:r>
                        <a:rPr lang="ja-JP" sz="1200" kern="100" dirty="0">
                          <a:effectLst/>
                        </a:rPr>
                        <a:t>福山配水池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１，０００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小鴨・上小鴨の一部</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945682951"/>
                  </a:ext>
                </a:extLst>
              </a:tr>
              <a:tr h="288000">
                <a:tc>
                  <a:txBody>
                    <a:bodyPr/>
                    <a:lstStyle/>
                    <a:p>
                      <a:pPr algn="ctr">
                        <a:spcAft>
                          <a:spcPts val="0"/>
                        </a:spcAft>
                      </a:pPr>
                      <a:r>
                        <a:rPr lang="ja-JP" sz="1200" kern="100">
                          <a:effectLst/>
                        </a:rPr>
                        <a:t>生竹配水池</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200" kern="100" dirty="0">
                          <a:effectLst/>
                        </a:rPr>
                        <a:t>１，０００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上小鴨の一部</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587248542"/>
                  </a:ext>
                </a:extLst>
              </a:tr>
              <a:tr h="288000">
                <a:tc>
                  <a:txBody>
                    <a:bodyPr/>
                    <a:lstStyle/>
                    <a:p>
                      <a:pPr algn="ctr">
                        <a:spcAft>
                          <a:spcPts val="0"/>
                        </a:spcAft>
                      </a:pPr>
                      <a:r>
                        <a:rPr lang="ja-JP" sz="1200" kern="100">
                          <a:effectLst/>
                        </a:rPr>
                        <a:t>上余戸配水池</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PC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a:effectLst/>
                        </a:rPr>
                        <a:t>　　</a:t>
                      </a:r>
                      <a:r>
                        <a:rPr lang="ja-JP" sz="1200" kern="100" dirty="0">
                          <a:effectLst/>
                        </a:rPr>
                        <a:t>２００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虹ヶ丘町</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492000914"/>
                  </a:ext>
                </a:extLst>
              </a:tr>
              <a:tr h="288000">
                <a:tc>
                  <a:txBody>
                    <a:bodyPr/>
                    <a:lstStyle/>
                    <a:p>
                      <a:pPr algn="ctr">
                        <a:spcAft>
                          <a:spcPts val="0"/>
                        </a:spcAft>
                      </a:pPr>
                      <a:r>
                        <a:rPr lang="ja-JP" sz="1200" kern="100" dirty="0">
                          <a:effectLst/>
                        </a:rPr>
                        <a:t>栗尾配水池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rPr>
                        <a:t>RC</a:t>
                      </a:r>
                      <a:r>
                        <a:rPr lang="ja-JP" sz="1200" kern="100" dirty="0">
                          <a:effectLst/>
                        </a:rPr>
                        <a:t>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a:effectLst/>
                        </a:rPr>
                        <a:t>　　　</a:t>
                      </a:r>
                      <a:r>
                        <a:rPr lang="ja-JP" sz="1200" kern="100" dirty="0">
                          <a:effectLst/>
                        </a:rPr>
                        <a:t>５８</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b="1" kern="100" dirty="0">
                          <a:solidFill>
                            <a:schemeClr val="bg1"/>
                          </a:solidFill>
                          <a:effectLst/>
                          <a:latin typeface="+mn-ea"/>
                          <a:ea typeface="+mn-ea"/>
                          <a:cs typeface="Times New Roman" panose="02020603050405020304" pitchFamily="18" charset="0"/>
                        </a:rPr>
                        <a:t>栗尾</a:t>
                      </a:r>
                      <a:endParaRPr lang="ja-JP" sz="1200" b="1"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2670689591"/>
                  </a:ext>
                </a:extLst>
              </a:tr>
            </a:tbl>
          </a:graphicData>
        </a:graphic>
      </p:graphicFrame>
      <p:graphicFrame>
        <p:nvGraphicFramePr>
          <p:cNvPr id="10" name="コンテンツ プレースホルダー 13">
            <a:extLst>
              <a:ext uri="{FF2B5EF4-FFF2-40B4-BE49-F238E27FC236}">
                <a16:creationId xmlns:a16="http://schemas.microsoft.com/office/drawing/2014/main" id="{C66D9522-B2DC-4F44-A121-2C0F66BA4109}"/>
              </a:ext>
            </a:extLst>
          </p:cNvPr>
          <p:cNvGraphicFramePr>
            <a:graphicFrameLocks/>
          </p:cNvGraphicFramePr>
          <p:nvPr>
            <p:extLst>
              <p:ext uri="{D42A27DB-BD31-4B8C-83A1-F6EECF244321}">
                <p14:modId xmlns:p14="http://schemas.microsoft.com/office/powerpoint/2010/main" val="906494244"/>
              </p:ext>
            </p:extLst>
          </p:nvPr>
        </p:nvGraphicFramePr>
        <p:xfrm>
          <a:off x="512412" y="2487647"/>
          <a:ext cx="2135538" cy="388349"/>
        </p:xfrm>
        <a:graphic>
          <a:graphicData uri="http://schemas.openxmlformats.org/drawingml/2006/table">
            <a:tbl>
              <a:tblPr/>
              <a:tblGrid>
                <a:gridCol w="2135538">
                  <a:extLst>
                    <a:ext uri="{9D8B030D-6E8A-4147-A177-3AD203B41FA5}">
                      <a16:colId xmlns:a16="http://schemas.microsoft.com/office/drawing/2014/main" val="4172640920"/>
                    </a:ext>
                  </a:extLst>
                </a:gridCol>
              </a:tblGrid>
              <a:tr h="388349">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400" dirty="0">
                          <a:solidFill>
                            <a:schemeClr val="tx1"/>
                          </a:solidFill>
                          <a:latin typeface="+mn-ea"/>
                        </a:rPr>
                        <a:t>≪倉吉市の水源地施設≫</a:t>
                      </a:r>
                      <a:endParaRPr lang="en-US" altLang="ja-JP" sz="1400" dirty="0">
                        <a:solidFill>
                          <a:schemeClr val="tx1"/>
                        </a:solidFill>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434581499"/>
                  </a:ext>
                </a:extLst>
              </a:tr>
            </a:tbl>
          </a:graphicData>
        </a:graphic>
      </p:graphicFrame>
      <p:graphicFrame>
        <p:nvGraphicFramePr>
          <p:cNvPr id="11" name="コンテンツ プレースホルダー 13">
            <a:extLst>
              <a:ext uri="{FF2B5EF4-FFF2-40B4-BE49-F238E27FC236}">
                <a16:creationId xmlns:a16="http://schemas.microsoft.com/office/drawing/2014/main" id="{43D6AF06-4DF0-4C72-AE58-822E728D62F7}"/>
              </a:ext>
            </a:extLst>
          </p:cNvPr>
          <p:cNvGraphicFramePr>
            <a:graphicFrameLocks/>
          </p:cNvGraphicFramePr>
          <p:nvPr>
            <p:extLst>
              <p:ext uri="{D42A27DB-BD31-4B8C-83A1-F6EECF244321}">
                <p14:modId xmlns:p14="http://schemas.microsoft.com/office/powerpoint/2010/main" val="423245463"/>
              </p:ext>
            </p:extLst>
          </p:nvPr>
        </p:nvGraphicFramePr>
        <p:xfrm>
          <a:off x="5906636" y="2487714"/>
          <a:ext cx="2008639" cy="388349"/>
        </p:xfrm>
        <a:graphic>
          <a:graphicData uri="http://schemas.openxmlformats.org/drawingml/2006/table">
            <a:tbl>
              <a:tblPr/>
              <a:tblGrid>
                <a:gridCol w="2008639">
                  <a:extLst>
                    <a:ext uri="{9D8B030D-6E8A-4147-A177-3AD203B41FA5}">
                      <a16:colId xmlns:a16="http://schemas.microsoft.com/office/drawing/2014/main" val="4172640920"/>
                    </a:ext>
                  </a:extLst>
                </a:gridCol>
              </a:tblGrid>
              <a:tr h="388349">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400" dirty="0">
                          <a:solidFill>
                            <a:schemeClr val="tx1"/>
                          </a:solidFill>
                          <a:latin typeface="+mn-ea"/>
                        </a:rPr>
                        <a:t>≪倉吉市の配水池施設≫</a:t>
                      </a:r>
                      <a:endParaRPr lang="en-US" altLang="ja-JP" sz="1400" dirty="0">
                        <a:solidFill>
                          <a:schemeClr val="tx1"/>
                        </a:solidFill>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434581499"/>
                  </a:ext>
                </a:extLst>
              </a:tr>
            </a:tbl>
          </a:graphicData>
        </a:graphic>
      </p:graphicFrame>
      <p:sp>
        <p:nvSpPr>
          <p:cNvPr id="9" name="タイトル 6">
            <a:extLst>
              <a:ext uri="{FF2B5EF4-FFF2-40B4-BE49-F238E27FC236}">
                <a16:creationId xmlns:a16="http://schemas.microsoft.com/office/drawing/2014/main" id="{45D800CE-C8B7-44F8-B23E-6EDB334A16F5}"/>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（１）倉吉市水道事業の沿革・施設概要</a:t>
            </a:r>
          </a:p>
        </p:txBody>
      </p:sp>
    </p:spTree>
    <p:extLst>
      <p:ext uri="{BB962C8B-B14F-4D97-AF65-F5344CB8AC3E}">
        <p14:creationId xmlns:p14="http://schemas.microsoft.com/office/powerpoint/2010/main" val="49649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17">
            <a:extLst>
              <a:ext uri="{FF2B5EF4-FFF2-40B4-BE49-F238E27FC236}">
                <a16:creationId xmlns:a16="http://schemas.microsoft.com/office/drawing/2014/main" id="{711B4D02-A33E-4DC3-A8B6-3D09CC08A379}"/>
              </a:ext>
            </a:extLst>
          </p:cNvPr>
          <p:cNvSpPr txBox="1">
            <a:spLocks/>
          </p:cNvSpPr>
          <p:nvPr/>
        </p:nvSpPr>
        <p:spPr>
          <a:xfrm>
            <a:off x="833540" y="1063416"/>
            <a:ext cx="9767785" cy="267179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Aft>
                <a:spcPts val="600"/>
              </a:spcAft>
            </a:pPr>
            <a:r>
              <a:rPr lang="ja-JP" altLang="en-US" sz="1800" dirty="0">
                <a:solidFill>
                  <a:schemeClr val="tx1"/>
                </a:solidFill>
                <a:latin typeface="+mn-ea"/>
              </a:rPr>
              <a:t>（</a:t>
            </a:r>
            <a:r>
              <a:rPr lang="en-US" altLang="ja-JP" sz="1800" dirty="0">
                <a:solidFill>
                  <a:schemeClr val="tx1"/>
                </a:solidFill>
                <a:latin typeface="+mn-ea"/>
              </a:rPr>
              <a:t>Ⅰ</a:t>
            </a:r>
            <a:r>
              <a:rPr lang="ja-JP" altLang="en-US" sz="1800" dirty="0">
                <a:solidFill>
                  <a:schemeClr val="tx1"/>
                </a:solidFill>
                <a:latin typeface="+mn-ea"/>
              </a:rPr>
              <a:t>）水道施設の老朽化対策・耐震化の背景</a:t>
            </a:r>
            <a:endParaRPr lang="en-US" altLang="ja-JP" sz="1800" dirty="0">
              <a:solidFill>
                <a:schemeClr val="tx1"/>
              </a:solidFill>
            </a:endParaRPr>
          </a:p>
          <a:p>
            <a:pPr>
              <a:spcBef>
                <a:spcPts val="0"/>
              </a:spcBef>
            </a:pPr>
            <a:r>
              <a:rPr lang="ja-JP" altLang="en-US" sz="1800" dirty="0">
                <a:solidFill>
                  <a:schemeClr val="tx1"/>
                </a:solidFill>
              </a:rPr>
              <a:t>　倉吉市においては、自然災害などによる被害を最小限にとどめる強い水道を理想に掲げる「新水道ビジョン（厚生労働省：</a:t>
            </a:r>
            <a:r>
              <a:rPr lang="en-US" altLang="ja-JP" sz="1800" dirty="0">
                <a:solidFill>
                  <a:schemeClr val="tx1"/>
                </a:solidFill>
              </a:rPr>
              <a:t>H25</a:t>
            </a:r>
            <a:r>
              <a:rPr lang="ja-JP" altLang="en-US" sz="1800" dirty="0">
                <a:solidFill>
                  <a:schemeClr val="tx1"/>
                </a:solidFill>
              </a:rPr>
              <a:t>）」や「水道の耐震化計画策定指針（同省：</a:t>
            </a:r>
            <a:r>
              <a:rPr lang="en-US" altLang="ja-JP" sz="1800" dirty="0">
                <a:solidFill>
                  <a:schemeClr val="tx1"/>
                </a:solidFill>
              </a:rPr>
              <a:t>H27</a:t>
            </a:r>
            <a:r>
              <a:rPr lang="ja-JP" altLang="en-US" sz="1800" dirty="0">
                <a:solidFill>
                  <a:schemeClr val="tx1"/>
                </a:solidFill>
              </a:rPr>
              <a:t>）」を受け、耐震化の重要性に鑑みて、令和元年度に上水道施設耐震化・更新計画を策定した。</a:t>
            </a:r>
            <a:endParaRPr lang="en-US" altLang="ja-JP" sz="1800" dirty="0">
              <a:solidFill>
                <a:schemeClr val="tx1"/>
              </a:solidFill>
            </a:endParaRPr>
          </a:p>
          <a:p>
            <a:pPr>
              <a:spcBef>
                <a:spcPts val="0"/>
              </a:spcBef>
            </a:pPr>
            <a:r>
              <a:rPr lang="ja-JP" altLang="en-US" sz="1800" dirty="0">
                <a:solidFill>
                  <a:schemeClr val="tx1"/>
                </a:solidFill>
              </a:rPr>
              <a:t>　水道施設の中でも膨大な延長を保有する水道管路については、法定耐用年数が４０年とされているが、これを超える管路の割合は年々増加傾向にあり、これまでも、老朽化に伴い更新や耐震化を順次行ってきたが、当該計画の策定により、改めて更新・耐震化の優先順位や方針を明確にし、事業の進捗を図ったところ。</a:t>
            </a:r>
            <a:endParaRPr lang="en-US" altLang="ja-JP" sz="1800" dirty="0">
              <a:solidFill>
                <a:schemeClr val="tx1"/>
              </a:solidFill>
            </a:endParaRPr>
          </a:p>
          <a:p>
            <a:pPr>
              <a:spcBef>
                <a:spcPts val="0"/>
              </a:spcBef>
            </a:pPr>
            <a:r>
              <a:rPr lang="ja-JP" altLang="en-US" sz="1800" dirty="0">
                <a:solidFill>
                  <a:schemeClr val="tx1"/>
                </a:solidFill>
              </a:rPr>
              <a:t>　また、その他の水道施設についても、耐震補強や補修に関する方針を定めている。</a:t>
            </a:r>
            <a:endParaRPr lang="en-US" altLang="ja-JP" sz="1800" dirty="0">
              <a:solidFill>
                <a:schemeClr val="tx1"/>
              </a:solidFill>
            </a:endParaRPr>
          </a:p>
        </p:txBody>
      </p:sp>
      <p:sp>
        <p:nvSpPr>
          <p:cNvPr id="3" name="スライド番号プレースホルダー 2">
            <a:extLst>
              <a:ext uri="{FF2B5EF4-FFF2-40B4-BE49-F238E27FC236}">
                <a16:creationId xmlns:a16="http://schemas.microsoft.com/office/drawing/2014/main" id="{2FEEC9E5-D700-4A5B-8AB6-285F6CF02C81}"/>
              </a:ext>
            </a:extLst>
          </p:cNvPr>
          <p:cNvSpPr>
            <a:spLocks noGrp="1"/>
          </p:cNvSpPr>
          <p:nvPr>
            <p:ph type="sldNum" sz="quarter" idx="12"/>
          </p:nvPr>
        </p:nvSpPr>
        <p:spPr/>
        <p:txBody>
          <a:bodyPr/>
          <a:lstStyle/>
          <a:p>
            <a:r>
              <a:rPr kumimoji="1" lang="ja-JP" altLang="en-US" dirty="0">
                <a:solidFill>
                  <a:schemeClr val="bg1"/>
                </a:solidFill>
              </a:rPr>
              <a:t>４</a:t>
            </a:r>
          </a:p>
        </p:txBody>
      </p:sp>
      <p:grpSp>
        <p:nvGrpSpPr>
          <p:cNvPr id="6" name="グループ化 5">
            <a:extLst>
              <a:ext uri="{FF2B5EF4-FFF2-40B4-BE49-F238E27FC236}">
                <a16:creationId xmlns:a16="http://schemas.microsoft.com/office/drawing/2014/main" id="{2C2BC1D2-ADC8-4818-8C0C-D88C82AB098C}"/>
              </a:ext>
            </a:extLst>
          </p:cNvPr>
          <p:cNvGrpSpPr/>
          <p:nvPr/>
        </p:nvGrpSpPr>
        <p:grpSpPr>
          <a:xfrm>
            <a:off x="1457325" y="4250961"/>
            <a:ext cx="2495550" cy="857250"/>
            <a:chOff x="1457325" y="4421292"/>
            <a:chExt cx="2495550" cy="857250"/>
          </a:xfrm>
        </p:grpSpPr>
        <p:sp>
          <p:nvSpPr>
            <p:cNvPr id="2" name="楕円 1">
              <a:extLst>
                <a:ext uri="{FF2B5EF4-FFF2-40B4-BE49-F238E27FC236}">
                  <a16:creationId xmlns:a16="http://schemas.microsoft.com/office/drawing/2014/main" id="{7BC50B5B-D329-454F-ADF0-B19C76FB76E7}"/>
                </a:ext>
              </a:extLst>
            </p:cNvPr>
            <p:cNvSpPr/>
            <p:nvPr/>
          </p:nvSpPr>
          <p:spPr>
            <a:xfrm>
              <a:off x="1457325" y="4421292"/>
              <a:ext cx="2495550" cy="857250"/>
            </a:xfrm>
            <a:prstGeom prst="ellipse">
              <a:avLst/>
            </a:prstGeom>
            <a:gradFill flip="none" rotWithShape="1">
              <a:gsLst>
                <a:gs pos="0">
                  <a:srgbClr val="66B4F4">
                    <a:tint val="66000"/>
                    <a:satMod val="160000"/>
                  </a:srgbClr>
                </a:gs>
                <a:gs pos="50000">
                  <a:srgbClr val="66B4F4">
                    <a:tint val="44500"/>
                    <a:satMod val="160000"/>
                  </a:srgbClr>
                </a:gs>
                <a:gs pos="100000">
                  <a:srgbClr val="66B4F4">
                    <a:tint val="23500"/>
                    <a:satMod val="160000"/>
                  </a:srgbClr>
                </a:gs>
              </a:gsLst>
              <a:lin ang="10800000" scaled="1"/>
              <a:tileRect/>
            </a:gradFill>
            <a:ln>
              <a:solidFill>
                <a:srgbClr val="023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6066AEF-DEBF-4F1F-8EAF-648A11A66ACB}"/>
                </a:ext>
              </a:extLst>
            </p:cNvPr>
            <p:cNvSpPr txBox="1"/>
            <p:nvPr/>
          </p:nvSpPr>
          <p:spPr>
            <a:xfrm>
              <a:off x="1819651" y="4665251"/>
              <a:ext cx="1935223" cy="369332"/>
            </a:xfrm>
            <a:prstGeom prst="rect">
              <a:avLst/>
            </a:prstGeom>
            <a:noFill/>
          </p:spPr>
          <p:txBody>
            <a:bodyPr wrap="square" rtlCol="0">
              <a:spAutoFit/>
            </a:bodyPr>
            <a:lstStyle/>
            <a:p>
              <a:r>
                <a:rPr kumimoji="1" lang="ja-JP" altLang="en-US" dirty="0"/>
                <a:t>新水道ビジョン</a:t>
              </a:r>
            </a:p>
          </p:txBody>
        </p:sp>
      </p:grpSp>
      <p:grpSp>
        <p:nvGrpSpPr>
          <p:cNvPr id="7" name="グループ化 6">
            <a:extLst>
              <a:ext uri="{FF2B5EF4-FFF2-40B4-BE49-F238E27FC236}">
                <a16:creationId xmlns:a16="http://schemas.microsoft.com/office/drawing/2014/main" id="{074CD2EF-A374-4C87-974E-A6FF3A35BF7F}"/>
              </a:ext>
            </a:extLst>
          </p:cNvPr>
          <p:cNvGrpSpPr/>
          <p:nvPr/>
        </p:nvGrpSpPr>
        <p:grpSpPr>
          <a:xfrm>
            <a:off x="1464157" y="5620130"/>
            <a:ext cx="2747260" cy="857250"/>
            <a:chOff x="1446227" y="5562600"/>
            <a:chExt cx="2747260" cy="857250"/>
          </a:xfrm>
        </p:grpSpPr>
        <p:sp>
          <p:nvSpPr>
            <p:cNvPr id="23" name="楕円 22">
              <a:extLst>
                <a:ext uri="{FF2B5EF4-FFF2-40B4-BE49-F238E27FC236}">
                  <a16:creationId xmlns:a16="http://schemas.microsoft.com/office/drawing/2014/main" id="{C9C4C0DF-61F9-420A-997B-F78265B4E495}"/>
                </a:ext>
              </a:extLst>
            </p:cNvPr>
            <p:cNvSpPr/>
            <p:nvPr/>
          </p:nvSpPr>
          <p:spPr>
            <a:xfrm>
              <a:off x="1446227" y="5562600"/>
              <a:ext cx="2495550" cy="857250"/>
            </a:xfrm>
            <a:prstGeom prst="ellipse">
              <a:avLst/>
            </a:prstGeom>
            <a:gradFill flip="none" rotWithShape="1">
              <a:gsLst>
                <a:gs pos="0">
                  <a:srgbClr val="66B4F4">
                    <a:tint val="66000"/>
                    <a:satMod val="160000"/>
                  </a:srgbClr>
                </a:gs>
                <a:gs pos="50000">
                  <a:srgbClr val="66B4F4">
                    <a:tint val="44500"/>
                    <a:satMod val="160000"/>
                  </a:srgbClr>
                </a:gs>
                <a:gs pos="100000">
                  <a:srgbClr val="66B4F4">
                    <a:tint val="23500"/>
                    <a:satMod val="160000"/>
                  </a:srgbClr>
                </a:gs>
              </a:gsLst>
              <a:lin ang="10800000" scaled="1"/>
              <a:tileRect/>
            </a:gradFill>
            <a:ln>
              <a:solidFill>
                <a:srgbClr val="023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3755FB7-E8FF-4B50-B197-45CD6131A208}"/>
                </a:ext>
              </a:extLst>
            </p:cNvPr>
            <p:cNvSpPr txBox="1"/>
            <p:nvPr/>
          </p:nvSpPr>
          <p:spPr>
            <a:xfrm>
              <a:off x="1609939" y="5824839"/>
              <a:ext cx="2583548" cy="369332"/>
            </a:xfrm>
            <a:prstGeom prst="rect">
              <a:avLst/>
            </a:prstGeom>
            <a:noFill/>
          </p:spPr>
          <p:txBody>
            <a:bodyPr wrap="square" rtlCol="0">
              <a:spAutoFit/>
            </a:bodyPr>
            <a:lstStyle/>
            <a:p>
              <a:r>
                <a:rPr kumimoji="1" lang="ja-JP" altLang="en-US" dirty="0"/>
                <a:t>耐震化計画策定指針</a:t>
              </a:r>
            </a:p>
          </p:txBody>
        </p:sp>
      </p:grpSp>
      <p:sp>
        <p:nvSpPr>
          <p:cNvPr id="21" name="テキスト ボックス 20">
            <a:extLst>
              <a:ext uri="{FF2B5EF4-FFF2-40B4-BE49-F238E27FC236}">
                <a16:creationId xmlns:a16="http://schemas.microsoft.com/office/drawing/2014/main" id="{179DE34C-6F4E-4B5F-AA48-0BC18A68CEF0}"/>
              </a:ext>
            </a:extLst>
          </p:cNvPr>
          <p:cNvSpPr txBox="1"/>
          <p:nvPr/>
        </p:nvSpPr>
        <p:spPr>
          <a:xfrm>
            <a:off x="8334350" y="4923545"/>
            <a:ext cx="3461982" cy="369332"/>
          </a:xfrm>
          <a:prstGeom prst="rect">
            <a:avLst/>
          </a:prstGeom>
          <a:noFill/>
        </p:spPr>
        <p:txBody>
          <a:bodyPr wrap="square" rtlCol="0">
            <a:spAutoFit/>
          </a:bodyPr>
          <a:lstStyle/>
          <a:p>
            <a:r>
              <a:rPr kumimoji="1" lang="ja-JP" altLang="en-US" dirty="0"/>
              <a:t>①管路耐震化・更新計画</a:t>
            </a:r>
          </a:p>
        </p:txBody>
      </p:sp>
      <p:sp>
        <p:nvSpPr>
          <p:cNvPr id="22" name="テキスト ボックス 21">
            <a:extLst>
              <a:ext uri="{FF2B5EF4-FFF2-40B4-BE49-F238E27FC236}">
                <a16:creationId xmlns:a16="http://schemas.microsoft.com/office/drawing/2014/main" id="{1D5562FD-700F-4635-A0AF-DD2699266594}"/>
              </a:ext>
            </a:extLst>
          </p:cNvPr>
          <p:cNvSpPr txBox="1"/>
          <p:nvPr/>
        </p:nvSpPr>
        <p:spPr>
          <a:xfrm>
            <a:off x="8332322" y="5507184"/>
            <a:ext cx="2927117" cy="369332"/>
          </a:xfrm>
          <a:prstGeom prst="rect">
            <a:avLst/>
          </a:prstGeom>
          <a:noFill/>
        </p:spPr>
        <p:txBody>
          <a:bodyPr wrap="square" rtlCol="0">
            <a:spAutoFit/>
          </a:bodyPr>
          <a:lstStyle/>
          <a:p>
            <a:r>
              <a:rPr kumimoji="1" lang="ja-JP" altLang="en-US" dirty="0"/>
              <a:t>②施設耐震化・更新計画</a:t>
            </a:r>
          </a:p>
        </p:txBody>
      </p:sp>
      <p:grpSp>
        <p:nvGrpSpPr>
          <p:cNvPr id="24" name="グループ化 23">
            <a:extLst>
              <a:ext uri="{FF2B5EF4-FFF2-40B4-BE49-F238E27FC236}">
                <a16:creationId xmlns:a16="http://schemas.microsoft.com/office/drawing/2014/main" id="{86738F6A-62EA-4181-BF23-5C6702D52803}"/>
              </a:ext>
            </a:extLst>
          </p:cNvPr>
          <p:cNvGrpSpPr/>
          <p:nvPr/>
        </p:nvGrpSpPr>
        <p:grpSpPr>
          <a:xfrm>
            <a:off x="5130304" y="4770761"/>
            <a:ext cx="2583548" cy="1184597"/>
            <a:chOff x="5168384" y="4920368"/>
            <a:chExt cx="2583548" cy="1184597"/>
          </a:xfrm>
        </p:grpSpPr>
        <p:sp>
          <p:nvSpPr>
            <p:cNvPr id="19" name="テキスト ボックス 18">
              <a:extLst>
                <a:ext uri="{FF2B5EF4-FFF2-40B4-BE49-F238E27FC236}">
                  <a16:creationId xmlns:a16="http://schemas.microsoft.com/office/drawing/2014/main" id="{AFF5AE50-B7A6-4149-88F8-F2922E51D0B0}"/>
                </a:ext>
              </a:extLst>
            </p:cNvPr>
            <p:cNvSpPr txBox="1"/>
            <p:nvPr/>
          </p:nvSpPr>
          <p:spPr>
            <a:xfrm>
              <a:off x="5168384" y="5176592"/>
              <a:ext cx="2583548" cy="646331"/>
            </a:xfrm>
            <a:prstGeom prst="rect">
              <a:avLst/>
            </a:prstGeom>
            <a:noFill/>
          </p:spPr>
          <p:txBody>
            <a:bodyPr wrap="square" rtlCol="0">
              <a:spAutoFit/>
            </a:bodyPr>
            <a:lstStyle/>
            <a:p>
              <a:pPr algn="ctr"/>
              <a:r>
                <a:rPr kumimoji="1" lang="ja-JP" altLang="en-US" dirty="0"/>
                <a:t>上水道施設</a:t>
              </a:r>
              <a:endParaRPr kumimoji="1" lang="en-US" altLang="ja-JP" dirty="0"/>
            </a:p>
            <a:p>
              <a:pPr algn="ctr"/>
              <a:r>
                <a:rPr kumimoji="1" lang="ja-JP" altLang="en-US" dirty="0"/>
                <a:t>耐震化・更新計画</a:t>
              </a:r>
            </a:p>
          </p:txBody>
        </p:sp>
        <p:sp>
          <p:nvSpPr>
            <p:cNvPr id="4" name="正方形/長方形 3">
              <a:extLst>
                <a:ext uri="{FF2B5EF4-FFF2-40B4-BE49-F238E27FC236}">
                  <a16:creationId xmlns:a16="http://schemas.microsoft.com/office/drawing/2014/main" id="{56CF3B8C-E0D9-4D3C-923E-96A54C6CB29F}"/>
                </a:ext>
              </a:extLst>
            </p:cNvPr>
            <p:cNvSpPr/>
            <p:nvPr/>
          </p:nvSpPr>
          <p:spPr>
            <a:xfrm>
              <a:off x="5286856" y="4920368"/>
              <a:ext cx="2346605" cy="1184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矢印: 右 8">
            <a:extLst>
              <a:ext uri="{FF2B5EF4-FFF2-40B4-BE49-F238E27FC236}">
                <a16:creationId xmlns:a16="http://schemas.microsoft.com/office/drawing/2014/main" id="{783694F5-2059-4F90-82F0-100EF8B91BF8}"/>
              </a:ext>
            </a:extLst>
          </p:cNvPr>
          <p:cNvSpPr/>
          <p:nvPr/>
        </p:nvSpPr>
        <p:spPr>
          <a:xfrm>
            <a:off x="4376443" y="4701811"/>
            <a:ext cx="452174" cy="1311639"/>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23CBE"/>
              </a:solidFill>
            </a:endParaRPr>
          </a:p>
        </p:txBody>
      </p:sp>
      <p:sp>
        <p:nvSpPr>
          <p:cNvPr id="25" name="左中かっこ 24">
            <a:extLst>
              <a:ext uri="{FF2B5EF4-FFF2-40B4-BE49-F238E27FC236}">
                <a16:creationId xmlns:a16="http://schemas.microsoft.com/office/drawing/2014/main" id="{FDC836CD-BA21-4FB4-9C8B-D60609FBEC43}"/>
              </a:ext>
            </a:extLst>
          </p:cNvPr>
          <p:cNvSpPr/>
          <p:nvPr/>
        </p:nvSpPr>
        <p:spPr>
          <a:xfrm>
            <a:off x="8081409" y="4825451"/>
            <a:ext cx="240960" cy="1091105"/>
          </a:xfrm>
          <a:prstGeom prst="leftBrace">
            <a:avLst>
              <a:gd name="adj1" fmla="val 2604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タイトル 6">
            <a:extLst>
              <a:ext uri="{FF2B5EF4-FFF2-40B4-BE49-F238E27FC236}">
                <a16:creationId xmlns:a16="http://schemas.microsoft.com/office/drawing/2014/main" id="{8961F80B-59B2-4F18-A677-E36231CA4FE4}"/>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（２）水道施設の耐震化・老朽化対策</a:t>
            </a:r>
          </a:p>
        </p:txBody>
      </p:sp>
    </p:spTree>
    <p:extLst>
      <p:ext uri="{BB962C8B-B14F-4D97-AF65-F5344CB8AC3E}">
        <p14:creationId xmlns:p14="http://schemas.microsoft.com/office/powerpoint/2010/main" val="261186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19057DBE-DF03-4566-AC1D-B0A40E8DEEE1}"/>
              </a:ext>
            </a:extLst>
          </p:cNvPr>
          <p:cNvGraphicFramePr>
            <a:graphicFrameLocks noGrp="1"/>
          </p:cNvGraphicFramePr>
          <p:nvPr>
            <p:extLst>
              <p:ext uri="{D42A27DB-BD31-4B8C-83A1-F6EECF244321}">
                <p14:modId xmlns:p14="http://schemas.microsoft.com/office/powerpoint/2010/main" val="4095298419"/>
              </p:ext>
            </p:extLst>
          </p:nvPr>
        </p:nvGraphicFramePr>
        <p:xfrm>
          <a:off x="409195" y="2903427"/>
          <a:ext cx="11373610" cy="3502724"/>
        </p:xfrm>
        <a:graphic>
          <a:graphicData uri="http://schemas.openxmlformats.org/drawingml/2006/table">
            <a:tbl>
              <a:tblPr firstRow="1" firstCol="1" bandRow="1">
                <a:tableStyleId>{073A0DAA-6AF3-43AB-8588-CEC1D06C72B9}</a:tableStyleId>
              </a:tblPr>
              <a:tblGrid>
                <a:gridCol w="1435953">
                  <a:extLst>
                    <a:ext uri="{9D8B030D-6E8A-4147-A177-3AD203B41FA5}">
                      <a16:colId xmlns:a16="http://schemas.microsoft.com/office/drawing/2014/main" val="902516243"/>
                    </a:ext>
                  </a:extLst>
                </a:gridCol>
                <a:gridCol w="1414823">
                  <a:extLst>
                    <a:ext uri="{9D8B030D-6E8A-4147-A177-3AD203B41FA5}">
                      <a16:colId xmlns:a16="http://schemas.microsoft.com/office/drawing/2014/main" val="3236535661"/>
                    </a:ext>
                  </a:extLst>
                </a:gridCol>
                <a:gridCol w="2411506">
                  <a:extLst>
                    <a:ext uri="{9D8B030D-6E8A-4147-A177-3AD203B41FA5}">
                      <a16:colId xmlns:a16="http://schemas.microsoft.com/office/drawing/2014/main" val="3311800830"/>
                    </a:ext>
                  </a:extLst>
                </a:gridCol>
                <a:gridCol w="3307976">
                  <a:extLst>
                    <a:ext uri="{9D8B030D-6E8A-4147-A177-3AD203B41FA5}">
                      <a16:colId xmlns:a16="http://schemas.microsoft.com/office/drawing/2014/main" val="876677372"/>
                    </a:ext>
                  </a:extLst>
                </a:gridCol>
                <a:gridCol w="2803352">
                  <a:extLst>
                    <a:ext uri="{9D8B030D-6E8A-4147-A177-3AD203B41FA5}">
                      <a16:colId xmlns:a16="http://schemas.microsoft.com/office/drawing/2014/main" val="3035404533"/>
                    </a:ext>
                  </a:extLst>
                </a:gridCol>
              </a:tblGrid>
              <a:tr h="540000">
                <a:tc>
                  <a:txBody>
                    <a:bodyPr/>
                    <a:lstStyle/>
                    <a:p>
                      <a:pPr algn="ctr">
                        <a:spcAft>
                          <a:spcPts val="0"/>
                        </a:spcAft>
                      </a:pPr>
                      <a:r>
                        <a:rPr lang="ja-JP" altLang="en-US" sz="1400" kern="100" dirty="0">
                          <a:effectLst/>
                        </a:rPr>
                        <a:t>項目</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rPr>
                        <a:t>計画期間</a:t>
                      </a:r>
                      <a:endParaRPr lang="en-US" altLang="ja-JP" sz="1400" kern="100" dirty="0">
                        <a:effectLst/>
                      </a:endParaRPr>
                    </a:p>
                    <a:p>
                      <a:pPr algn="ctr">
                        <a:spcAft>
                          <a:spcPts val="0"/>
                        </a:spcAft>
                      </a:pPr>
                      <a:r>
                        <a:rPr lang="ja-JP" altLang="en-US" sz="1400" kern="100" dirty="0">
                          <a:effectLst/>
                        </a:rPr>
                        <a:t>・事業費</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latin typeface="+mn-ea"/>
                          <a:ea typeface="+mn-ea"/>
                          <a:cs typeface="Times New Roman" panose="02020603050405020304" pitchFamily="18" charset="0"/>
                        </a:rPr>
                        <a:t>計画の方針</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rPr>
                        <a:t>具体的な内容</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latin typeface="+mn-ea"/>
                          <a:ea typeface="+mn-ea"/>
                          <a:cs typeface="Times New Roman" panose="02020603050405020304" pitchFamily="18" charset="0"/>
                        </a:rPr>
                        <a:t>直近状況</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38347645"/>
                  </a:ext>
                </a:extLst>
              </a:tr>
              <a:tr h="1450724">
                <a:tc>
                  <a:txBody>
                    <a:bodyPr/>
                    <a:lstStyle/>
                    <a:p>
                      <a:pPr algn="l">
                        <a:spcAft>
                          <a:spcPts val="0"/>
                        </a:spcAft>
                      </a:pPr>
                      <a:r>
                        <a:rPr lang="ja-JP" altLang="en-US" sz="1400" kern="100" dirty="0">
                          <a:effectLst/>
                        </a:rPr>
                        <a:t>①管路の耐震化</a:t>
                      </a:r>
                      <a:endParaRPr lang="en-US" altLang="ja-JP" sz="1400" kern="100" dirty="0">
                        <a:effectLst/>
                      </a:endParaRPr>
                    </a:p>
                    <a:p>
                      <a:pPr algn="l">
                        <a:spcAft>
                          <a:spcPts val="0"/>
                        </a:spcAft>
                      </a:pPr>
                      <a:r>
                        <a:rPr lang="ja-JP" altLang="en-US" sz="1400" kern="100" dirty="0">
                          <a:effectLst/>
                        </a:rPr>
                        <a:t>　・更新計画</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ctr">
                        <a:spcAft>
                          <a:spcPts val="0"/>
                        </a:spcAft>
                      </a:pPr>
                      <a:r>
                        <a:rPr lang="ja-JP" altLang="en-US" sz="1400" kern="100" dirty="0">
                          <a:effectLst/>
                        </a:rPr>
                        <a:t>令和３年度</a:t>
                      </a:r>
                      <a:endParaRPr lang="en-US" altLang="ja-JP" sz="1400" kern="100" dirty="0">
                        <a:effectLst/>
                      </a:endParaRPr>
                    </a:p>
                    <a:p>
                      <a:pPr algn="ctr">
                        <a:spcAft>
                          <a:spcPts val="0"/>
                        </a:spcAft>
                      </a:pPr>
                      <a:r>
                        <a:rPr lang="ja-JP" altLang="en-US" sz="1400" kern="100" dirty="0">
                          <a:effectLst/>
                        </a:rPr>
                        <a:t>～</a:t>
                      </a:r>
                      <a:endParaRPr lang="en-US" altLang="ja-JP" sz="1400" kern="100" dirty="0">
                        <a:effectLst/>
                      </a:endParaRPr>
                    </a:p>
                    <a:p>
                      <a:pPr algn="ctr">
                        <a:spcAft>
                          <a:spcPts val="0"/>
                        </a:spcAft>
                      </a:pPr>
                      <a:r>
                        <a:rPr lang="ja-JP" altLang="en-US" sz="1400" kern="100" dirty="0">
                          <a:effectLst/>
                        </a:rPr>
                        <a:t>令和２２年度</a:t>
                      </a:r>
                      <a:endParaRPr lang="en-US" altLang="ja-JP" sz="1400" kern="100" dirty="0">
                        <a:effectLst/>
                      </a:endParaRPr>
                    </a:p>
                    <a:p>
                      <a:pPr algn="ctr">
                        <a:spcAft>
                          <a:spcPts val="0"/>
                        </a:spcAft>
                      </a:pPr>
                      <a:endParaRPr lang="en-US" altLang="ja-JP" sz="1400" kern="100" dirty="0">
                        <a:effectLst/>
                        <a:latin typeface="+mn-ea"/>
                        <a:ea typeface="+mn-ea"/>
                        <a:cs typeface="Times New Roman" panose="02020603050405020304" pitchFamily="18" charset="0"/>
                      </a:endParaRPr>
                    </a:p>
                    <a:p>
                      <a:pPr algn="ctr">
                        <a:spcAft>
                          <a:spcPts val="0"/>
                        </a:spcAft>
                      </a:pPr>
                      <a:r>
                        <a:rPr lang="ja-JP" altLang="en-US" sz="1400" kern="100" dirty="0">
                          <a:effectLst/>
                          <a:latin typeface="+mn-ea"/>
                          <a:ea typeface="+mn-ea"/>
                          <a:cs typeface="Times New Roman" panose="02020603050405020304" pitchFamily="18" charset="0"/>
                        </a:rPr>
                        <a:t>約</a:t>
                      </a:r>
                      <a:r>
                        <a:rPr lang="en-US" altLang="ja-JP" sz="1400" kern="100" dirty="0">
                          <a:effectLst/>
                          <a:latin typeface="+mn-ea"/>
                          <a:ea typeface="+mn-ea"/>
                          <a:cs typeface="Times New Roman" panose="02020603050405020304" pitchFamily="18" charset="0"/>
                        </a:rPr>
                        <a:t>63</a:t>
                      </a:r>
                      <a:r>
                        <a:rPr lang="ja-JP" altLang="en-US" sz="1400" kern="100" dirty="0">
                          <a:effectLst/>
                          <a:latin typeface="+mn-ea"/>
                          <a:ea typeface="+mn-ea"/>
                          <a:cs typeface="Times New Roman" panose="02020603050405020304" pitchFamily="18" charset="0"/>
                        </a:rPr>
                        <a:t>億円</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l">
                        <a:spcAft>
                          <a:spcPts val="0"/>
                        </a:spcAft>
                      </a:pPr>
                      <a:r>
                        <a:rPr kumimoji="1" lang="ja-JP" altLang="en-US" sz="1400" kern="1200" dirty="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基幹管路</a:t>
                      </a:r>
                      <a:r>
                        <a:rPr kumimoji="1" lang="ja-JP" altLang="en-US" sz="1400" kern="1200" dirty="0">
                          <a:solidFill>
                            <a:schemeClr val="dk1"/>
                          </a:solidFill>
                          <a:effectLst/>
                          <a:latin typeface="+mn-lt"/>
                          <a:ea typeface="+mn-ea"/>
                          <a:cs typeface="+mn-cs"/>
                        </a:rPr>
                        <a:t>の</a:t>
                      </a:r>
                      <a:r>
                        <a:rPr kumimoji="1" lang="ja-JP" altLang="ja-JP" sz="1400" kern="1200" dirty="0">
                          <a:solidFill>
                            <a:schemeClr val="dk1"/>
                          </a:solidFill>
                          <a:effectLst/>
                          <a:latin typeface="+mn-lt"/>
                          <a:ea typeface="+mn-ea"/>
                          <a:cs typeface="+mn-cs"/>
                        </a:rPr>
                        <a:t>指定</a:t>
                      </a:r>
                      <a:endParaRPr kumimoji="1" lang="en-US" altLang="ja-JP" sz="1400" kern="1200" dirty="0">
                        <a:solidFill>
                          <a:schemeClr val="dk1"/>
                        </a:solidFill>
                        <a:effectLst/>
                        <a:latin typeface="+mn-lt"/>
                        <a:ea typeface="+mn-ea"/>
                        <a:cs typeface="+mn-cs"/>
                      </a:endParaRPr>
                    </a:p>
                    <a:p>
                      <a:pPr algn="l">
                        <a:spcAft>
                          <a:spcPts val="0"/>
                        </a:spcAft>
                      </a:pPr>
                      <a:r>
                        <a:rPr kumimoji="1" lang="ja-JP" altLang="en-US" sz="1400" kern="1200" dirty="0">
                          <a:solidFill>
                            <a:schemeClr val="dk1"/>
                          </a:solidFill>
                          <a:effectLst/>
                          <a:latin typeface="+mn-lt"/>
                          <a:ea typeface="+mn-ea"/>
                          <a:cs typeface="+mn-cs"/>
                        </a:rPr>
                        <a:t>（全体</a:t>
                      </a:r>
                      <a:r>
                        <a:rPr kumimoji="1" lang="en-US" altLang="ja-JP" sz="1400" kern="1200" dirty="0">
                          <a:solidFill>
                            <a:schemeClr val="dk1"/>
                          </a:solidFill>
                          <a:effectLst/>
                          <a:latin typeface="+mn-lt"/>
                          <a:ea typeface="+mn-ea"/>
                          <a:cs typeface="+mn-cs"/>
                        </a:rPr>
                        <a:t>383km</a:t>
                      </a:r>
                      <a:r>
                        <a:rPr kumimoji="1" lang="ja-JP" altLang="en-US" sz="1400" kern="1200" dirty="0">
                          <a:solidFill>
                            <a:schemeClr val="dk1"/>
                          </a:solidFill>
                          <a:effectLst/>
                          <a:latin typeface="+mn-lt"/>
                          <a:ea typeface="+mn-ea"/>
                          <a:cs typeface="+mn-cs"/>
                        </a:rPr>
                        <a:t>のうち</a:t>
                      </a:r>
                      <a:r>
                        <a:rPr kumimoji="1" lang="en-US" altLang="ja-JP" sz="1400" kern="1200" dirty="0">
                          <a:solidFill>
                            <a:schemeClr val="dk1"/>
                          </a:solidFill>
                          <a:effectLst/>
                          <a:latin typeface="+mn-lt"/>
                          <a:ea typeface="+mn-ea"/>
                          <a:cs typeface="+mn-cs"/>
                        </a:rPr>
                        <a:t>158km</a:t>
                      </a:r>
                      <a:r>
                        <a:rPr kumimoji="1" lang="ja-JP" altLang="en-US" sz="1400" kern="1200" dirty="0">
                          <a:solidFill>
                            <a:schemeClr val="dk1"/>
                          </a:solidFill>
                          <a:effectLst/>
                          <a:latin typeface="+mn-lt"/>
                          <a:ea typeface="+mn-ea"/>
                          <a:cs typeface="+mn-cs"/>
                        </a:rPr>
                        <a:t>）</a:t>
                      </a:r>
                      <a:endParaRPr kumimoji="1" lang="en-US" altLang="ja-JP" sz="1400" kern="1200" dirty="0">
                        <a:solidFill>
                          <a:schemeClr val="dk1"/>
                        </a:solidFill>
                        <a:effectLst/>
                        <a:latin typeface="+mn-lt"/>
                        <a:ea typeface="+mn-ea"/>
                        <a:cs typeface="+mn-cs"/>
                      </a:endParaRPr>
                    </a:p>
                    <a:p>
                      <a:pPr algn="l">
                        <a:spcAft>
                          <a:spcPts val="0"/>
                        </a:spcAft>
                      </a:pPr>
                      <a:r>
                        <a:rPr kumimoji="1" lang="ja-JP" altLang="en-US" sz="1400" kern="1200" dirty="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更新の優先順位及び時期</a:t>
                      </a:r>
                      <a:endParaRPr kumimoji="1" lang="en-US" altLang="ja-JP" sz="1400" kern="1200" dirty="0">
                        <a:solidFill>
                          <a:schemeClr val="dk1"/>
                        </a:solidFill>
                        <a:effectLst/>
                        <a:latin typeface="+mn-lt"/>
                        <a:ea typeface="+mn-ea"/>
                        <a:cs typeface="+mn-cs"/>
                      </a:endParaRPr>
                    </a:p>
                    <a:p>
                      <a:pPr algn="l">
                        <a:spcAft>
                          <a:spcPts val="0"/>
                        </a:spcAft>
                      </a:pPr>
                      <a:r>
                        <a:rPr kumimoji="1" lang="ja-JP" altLang="en-US" sz="1400" kern="1200" dirty="0">
                          <a:solidFill>
                            <a:schemeClr val="dk1"/>
                          </a:solidFill>
                          <a:effectLst/>
                          <a:latin typeface="+mn-lt"/>
                          <a:ea typeface="+mn-ea"/>
                          <a:cs typeface="+mn-cs"/>
                        </a:rPr>
                        <a:t>　を</a:t>
                      </a:r>
                      <a:r>
                        <a:rPr kumimoji="1" lang="ja-JP" altLang="ja-JP" sz="1400" kern="1200" dirty="0">
                          <a:solidFill>
                            <a:schemeClr val="dk1"/>
                          </a:solidFill>
                          <a:effectLst/>
                          <a:latin typeface="+mn-lt"/>
                          <a:ea typeface="+mn-ea"/>
                          <a:cs typeface="+mn-cs"/>
                        </a:rPr>
                        <a:t>決定</a:t>
                      </a:r>
                      <a:endParaRPr lang="en-US" altLang="ja-JP" sz="1400" kern="100" dirty="0">
                        <a:effectLst/>
                        <a:latin typeface="+mn-ea"/>
                        <a:ea typeface="+mn-ea"/>
                        <a:cs typeface="Times New Roman" panose="02020603050405020304" pitchFamily="18" charset="0"/>
                      </a:endParaRPr>
                    </a:p>
                  </a:txBody>
                  <a:tcPr marL="72000" marR="68580" marT="0" marB="0" anchor="ctr"/>
                </a:tc>
                <a:tc>
                  <a:txBody>
                    <a:bodyPr/>
                    <a:lstStyle/>
                    <a:p>
                      <a:pPr algn="l">
                        <a:spcAft>
                          <a:spcPts val="0"/>
                        </a:spcAft>
                      </a:pPr>
                      <a:r>
                        <a:rPr lang="ja-JP" altLang="en-US" sz="1400" kern="100" dirty="0">
                          <a:effectLst/>
                        </a:rPr>
                        <a:t>・基幹管路の耐震化</a:t>
                      </a:r>
                      <a:endParaRPr lang="en-US" altLang="ja-JP" sz="1400" kern="100" dirty="0">
                        <a:effectLst/>
                      </a:endParaRPr>
                    </a:p>
                    <a:p>
                      <a:pPr algn="l">
                        <a:spcAft>
                          <a:spcPts val="0"/>
                        </a:spcAft>
                      </a:pPr>
                      <a:r>
                        <a:rPr lang="ja-JP" altLang="en-US" sz="1400" kern="100" dirty="0">
                          <a:effectLst/>
                        </a:rPr>
                        <a:t>（１）事業費２億円</a:t>
                      </a:r>
                      <a:r>
                        <a:rPr lang="en-US" altLang="ja-JP" sz="1400" kern="100" dirty="0">
                          <a:effectLst/>
                        </a:rPr>
                        <a:t>/</a:t>
                      </a:r>
                      <a:r>
                        <a:rPr lang="ja-JP" altLang="en-US" sz="1400" kern="100" dirty="0">
                          <a:effectLst/>
                        </a:rPr>
                        <a:t>年、延長</a:t>
                      </a:r>
                      <a:r>
                        <a:rPr lang="en-US" altLang="ja-JP" sz="1400" kern="100" dirty="0">
                          <a:effectLst/>
                        </a:rPr>
                        <a:t>2.3km/</a:t>
                      </a:r>
                      <a:r>
                        <a:rPr lang="ja-JP" altLang="en-US" sz="1400" kern="100" dirty="0">
                          <a:effectLst/>
                        </a:rPr>
                        <a:t>年</a:t>
                      </a:r>
                      <a:endParaRPr lang="en-US" altLang="ja-JP" sz="1400" kern="100" dirty="0">
                        <a:effectLst/>
                      </a:endParaRPr>
                    </a:p>
                    <a:p>
                      <a:pPr algn="l">
                        <a:spcAft>
                          <a:spcPts val="0"/>
                        </a:spcAft>
                      </a:pPr>
                      <a:r>
                        <a:rPr lang="ja-JP" altLang="en-US" sz="1400" kern="100" dirty="0">
                          <a:effectLst/>
                        </a:rPr>
                        <a:t>（２）</a:t>
                      </a:r>
                      <a:r>
                        <a:rPr lang="ja-JP" altLang="en-US" sz="1400" dirty="0">
                          <a:solidFill>
                            <a:schemeClr val="tx1"/>
                          </a:solidFill>
                        </a:rPr>
                        <a:t>耐震化の指標「基幹管路の耐震</a:t>
                      </a:r>
                      <a:endParaRPr lang="en-US" altLang="ja-JP" sz="1400" dirty="0">
                        <a:solidFill>
                          <a:schemeClr val="tx1"/>
                        </a:solidFill>
                      </a:endParaRPr>
                    </a:p>
                    <a:p>
                      <a:pPr algn="l">
                        <a:spcAft>
                          <a:spcPts val="0"/>
                        </a:spcAft>
                      </a:pPr>
                      <a:r>
                        <a:rPr lang="ja-JP" altLang="en-US" sz="1400" dirty="0">
                          <a:solidFill>
                            <a:schemeClr val="tx1"/>
                          </a:solidFill>
                        </a:rPr>
                        <a:t>　　　適合率」の目標値</a:t>
                      </a:r>
                      <a:r>
                        <a:rPr lang="en-US" altLang="ja-JP" sz="1400" dirty="0">
                          <a:solidFill>
                            <a:schemeClr val="tx1"/>
                          </a:solidFill>
                        </a:rPr>
                        <a:t>40</a:t>
                      </a:r>
                      <a:r>
                        <a:rPr lang="ja-JP" altLang="en-US" sz="1400" dirty="0">
                          <a:solidFill>
                            <a:schemeClr val="tx1"/>
                          </a:solidFill>
                        </a:rPr>
                        <a:t>％</a:t>
                      </a:r>
                      <a:endParaRPr lang="en-US" altLang="ja-JP" sz="1400" dirty="0">
                        <a:solidFill>
                          <a:schemeClr val="tx1"/>
                        </a:solidFill>
                      </a:endParaRPr>
                    </a:p>
                    <a:p>
                      <a:pPr algn="l">
                        <a:spcAft>
                          <a:spcPts val="0"/>
                        </a:spcAft>
                      </a:pPr>
                      <a:r>
                        <a:rPr lang="ja-JP" altLang="en-US" sz="1400" kern="100" dirty="0">
                          <a:solidFill>
                            <a:schemeClr val="tx1"/>
                          </a:solidFill>
                          <a:effectLst/>
                          <a:latin typeface="+mn-ea"/>
                          <a:ea typeface="+mn-ea"/>
                          <a:cs typeface="Times New Roman" panose="02020603050405020304" pitchFamily="18" charset="0"/>
                        </a:rPr>
                        <a:t>・水管橋及び橋梁添架管の更新・補修</a:t>
                      </a:r>
                      <a:endParaRPr lang="en-US" altLang="ja-JP" sz="1400" kern="100" dirty="0">
                        <a:solidFill>
                          <a:schemeClr val="tx1"/>
                        </a:solidFill>
                        <a:effectLst/>
                        <a:latin typeface="+mn-ea"/>
                        <a:ea typeface="+mn-ea"/>
                        <a:cs typeface="Times New Roman" panose="02020603050405020304" pitchFamily="18" charset="0"/>
                      </a:endParaRPr>
                    </a:p>
                    <a:p>
                      <a:pPr algn="l">
                        <a:spcAft>
                          <a:spcPts val="0"/>
                        </a:spcAft>
                      </a:pPr>
                      <a:r>
                        <a:rPr lang="ja-JP" altLang="en-US" sz="1400" kern="100" dirty="0">
                          <a:solidFill>
                            <a:schemeClr val="tx1"/>
                          </a:solidFill>
                          <a:effectLst/>
                          <a:latin typeface="+mn-ea"/>
                          <a:ea typeface="+mn-ea"/>
                          <a:cs typeface="Times New Roman" panose="02020603050405020304" pitchFamily="18" charset="0"/>
                        </a:rPr>
                        <a:t>（１）</a:t>
                      </a:r>
                      <a:r>
                        <a:rPr lang="en-US" altLang="ja-JP" sz="1400" kern="100" dirty="0">
                          <a:solidFill>
                            <a:schemeClr val="tx1"/>
                          </a:solidFill>
                          <a:effectLst/>
                          <a:latin typeface="+mn-ea"/>
                          <a:ea typeface="+mn-ea"/>
                          <a:cs typeface="Times New Roman" panose="02020603050405020304" pitchFamily="18" charset="0"/>
                        </a:rPr>
                        <a:t>36</a:t>
                      </a:r>
                      <a:r>
                        <a:rPr lang="ja-JP" altLang="en-US" sz="1400" kern="100" dirty="0">
                          <a:solidFill>
                            <a:schemeClr val="tx1"/>
                          </a:solidFill>
                          <a:effectLst/>
                          <a:latin typeface="+mn-ea"/>
                          <a:ea typeface="+mn-ea"/>
                          <a:cs typeface="Times New Roman" panose="02020603050405020304" pitchFamily="18" charset="0"/>
                        </a:rPr>
                        <a:t>施設を更新・補修</a:t>
                      </a:r>
                      <a:endParaRPr lang="en-US" altLang="ja-JP" sz="1400" kern="100" dirty="0">
                        <a:effectLst/>
                        <a:latin typeface="+mn-ea"/>
                        <a:ea typeface="+mn-ea"/>
                        <a:cs typeface="Times New Roman" panose="02020603050405020304" pitchFamily="18" charset="0"/>
                      </a:endParaRPr>
                    </a:p>
                  </a:txBody>
                  <a:tcPr marL="72000" marR="68580" marT="0" marB="0" anchor="ctr"/>
                </a:tc>
                <a:tc>
                  <a:txBody>
                    <a:bodyPr/>
                    <a:lstStyle/>
                    <a:p>
                      <a:pPr algn="l">
                        <a:spcAft>
                          <a:spcPts val="0"/>
                        </a:spcAft>
                      </a:pPr>
                      <a:r>
                        <a:rPr lang="ja-JP" altLang="en-US" sz="1400" kern="100" dirty="0">
                          <a:effectLst/>
                          <a:latin typeface="+mn-ea"/>
                          <a:ea typeface="+mn-ea"/>
                          <a:cs typeface="Times New Roman" panose="02020603050405020304" pitchFamily="18" charset="0"/>
                        </a:rPr>
                        <a:t>（令和５年度末）</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・基幹管路耐震適合率：</a:t>
                      </a:r>
                      <a:r>
                        <a:rPr lang="en-US" altLang="ja-JP" sz="1400" kern="100" dirty="0">
                          <a:effectLst/>
                          <a:latin typeface="+mn-ea"/>
                          <a:ea typeface="+mn-ea"/>
                          <a:cs typeface="Times New Roman" panose="02020603050405020304" pitchFamily="18" charset="0"/>
                        </a:rPr>
                        <a:t>15.0</a:t>
                      </a:r>
                      <a:r>
                        <a:rPr lang="ja-JP" altLang="en-US" sz="1400" kern="100" dirty="0">
                          <a:effectLst/>
                          <a:latin typeface="+mn-ea"/>
                          <a:ea typeface="+mn-ea"/>
                          <a:cs typeface="Times New Roman" panose="02020603050405020304" pitchFamily="18" charset="0"/>
                        </a:rPr>
                        <a:t>％</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　（</a:t>
                      </a:r>
                      <a:r>
                        <a:rPr lang="en-US" altLang="ja-JP" sz="1400" kern="100" dirty="0">
                          <a:effectLst/>
                          <a:latin typeface="+mn-ea"/>
                          <a:ea typeface="+mn-ea"/>
                          <a:cs typeface="Times New Roman" panose="02020603050405020304" pitchFamily="18" charset="0"/>
                        </a:rPr>
                        <a:t>23.8km/158km</a:t>
                      </a:r>
                      <a:r>
                        <a:rPr lang="ja-JP" altLang="en-US" sz="1400" kern="100" dirty="0">
                          <a:effectLst/>
                          <a:latin typeface="+mn-ea"/>
                          <a:ea typeface="+mn-ea"/>
                          <a:cs typeface="Times New Roman" panose="02020603050405020304" pitchFamily="18" charset="0"/>
                        </a:rPr>
                        <a:t>）</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・水道</a:t>
                      </a:r>
                      <a:r>
                        <a:rPr lang="ja-JP" altLang="en-US" sz="1400" kern="100" dirty="0">
                          <a:solidFill>
                            <a:schemeClr val="tx1"/>
                          </a:solidFill>
                          <a:effectLst/>
                          <a:latin typeface="+mn-ea"/>
                          <a:ea typeface="+mn-ea"/>
                          <a:cs typeface="Times New Roman" panose="02020603050405020304" pitchFamily="18" charset="0"/>
                        </a:rPr>
                        <a:t>水管橋及び橋梁添架管</a:t>
                      </a:r>
                      <a:endParaRPr lang="en-US" altLang="ja-JP" sz="1400" kern="100" dirty="0">
                        <a:solidFill>
                          <a:schemeClr val="tx1"/>
                        </a:solidFill>
                        <a:effectLst/>
                        <a:latin typeface="+mn-ea"/>
                        <a:ea typeface="+mn-ea"/>
                        <a:cs typeface="Times New Roman" panose="02020603050405020304" pitchFamily="18" charset="0"/>
                      </a:endParaRPr>
                    </a:p>
                    <a:p>
                      <a:pPr algn="l">
                        <a:spcAft>
                          <a:spcPts val="0"/>
                        </a:spcAft>
                      </a:pPr>
                      <a:r>
                        <a:rPr lang="ja-JP" altLang="en-US" sz="1400" kern="100" dirty="0">
                          <a:solidFill>
                            <a:schemeClr val="tx1"/>
                          </a:solidFill>
                          <a:effectLst/>
                          <a:latin typeface="+mn-ea"/>
                          <a:ea typeface="+mn-ea"/>
                          <a:cs typeface="Times New Roman" panose="02020603050405020304" pitchFamily="18" charset="0"/>
                        </a:rPr>
                        <a:t>　の更新又は補修：</a:t>
                      </a:r>
                      <a:r>
                        <a:rPr lang="en-US" altLang="ja-JP" sz="1400" kern="100" dirty="0">
                          <a:solidFill>
                            <a:schemeClr val="tx1"/>
                          </a:solidFill>
                          <a:effectLst/>
                          <a:latin typeface="+mn-ea"/>
                          <a:ea typeface="+mn-ea"/>
                          <a:cs typeface="Times New Roman" panose="02020603050405020304" pitchFamily="18" charset="0"/>
                        </a:rPr>
                        <a:t>25.0</a:t>
                      </a:r>
                      <a:r>
                        <a:rPr lang="ja-JP" altLang="en-US" sz="1400" kern="100" dirty="0">
                          <a:solidFill>
                            <a:schemeClr val="tx1"/>
                          </a:solidFill>
                          <a:effectLst/>
                          <a:latin typeface="+mn-ea"/>
                          <a:ea typeface="+mn-ea"/>
                          <a:cs typeface="Times New Roman" panose="02020603050405020304" pitchFamily="18" charset="0"/>
                        </a:rPr>
                        <a:t>％</a:t>
                      </a:r>
                      <a:endParaRPr lang="en-US" altLang="ja-JP" sz="1400" kern="100" dirty="0">
                        <a:solidFill>
                          <a:schemeClr val="tx1"/>
                        </a:solidFill>
                        <a:effectLst/>
                        <a:latin typeface="+mn-ea"/>
                        <a:ea typeface="+mn-ea"/>
                        <a:cs typeface="Times New Roman" panose="02020603050405020304" pitchFamily="18" charset="0"/>
                      </a:endParaRPr>
                    </a:p>
                    <a:p>
                      <a:pPr algn="l">
                        <a:spcAft>
                          <a:spcPts val="0"/>
                        </a:spcAft>
                      </a:pPr>
                      <a:r>
                        <a:rPr lang="ja-JP" altLang="en-US" sz="1400" kern="100" dirty="0">
                          <a:solidFill>
                            <a:schemeClr val="tx1"/>
                          </a:solidFill>
                          <a:effectLst/>
                          <a:latin typeface="+mn-ea"/>
                          <a:ea typeface="+mn-ea"/>
                          <a:cs typeface="Times New Roman" panose="02020603050405020304" pitchFamily="18" charset="0"/>
                        </a:rPr>
                        <a:t>　（</a:t>
                      </a:r>
                      <a:r>
                        <a:rPr lang="en-US" altLang="ja-JP" sz="1400" kern="100" dirty="0">
                          <a:solidFill>
                            <a:schemeClr val="tx1"/>
                          </a:solidFill>
                          <a:effectLst/>
                          <a:latin typeface="+mn-ea"/>
                          <a:ea typeface="+mn-ea"/>
                          <a:cs typeface="Times New Roman" panose="02020603050405020304" pitchFamily="18" charset="0"/>
                        </a:rPr>
                        <a:t>9</a:t>
                      </a:r>
                      <a:r>
                        <a:rPr lang="ja-JP" altLang="en-US" sz="1400" kern="100" dirty="0">
                          <a:solidFill>
                            <a:schemeClr val="tx1"/>
                          </a:solidFill>
                          <a:effectLst/>
                          <a:latin typeface="+mn-ea"/>
                          <a:ea typeface="+mn-ea"/>
                          <a:cs typeface="Times New Roman" panose="02020603050405020304" pitchFamily="18" charset="0"/>
                        </a:rPr>
                        <a:t>施設</a:t>
                      </a:r>
                      <a:r>
                        <a:rPr lang="en-US" altLang="ja-JP" sz="1400" kern="100" dirty="0">
                          <a:solidFill>
                            <a:schemeClr val="tx1"/>
                          </a:solidFill>
                          <a:effectLst/>
                          <a:latin typeface="+mn-ea"/>
                          <a:ea typeface="+mn-ea"/>
                          <a:cs typeface="Times New Roman" panose="02020603050405020304" pitchFamily="18" charset="0"/>
                        </a:rPr>
                        <a:t>/36</a:t>
                      </a:r>
                      <a:r>
                        <a:rPr lang="ja-JP" altLang="en-US" sz="1400" kern="100" dirty="0">
                          <a:solidFill>
                            <a:schemeClr val="tx1"/>
                          </a:solidFill>
                          <a:effectLst/>
                          <a:latin typeface="+mn-ea"/>
                          <a:ea typeface="+mn-ea"/>
                          <a:cs typeface="Times New Roman" panose="02020603050405020304" pitchFamily="18" charset="0"/>
                        </a:rPr>
                        <a:t>施設）</a:t>
                      </a:r>
                      <a:endParaRPr lang="en-US" altLang="ja-JP" sz="1400" kern="100" dirty="0">
                        <a:effectLst/>
                        <a:latin typeface="+mn-ea"/>
                        <a:ea typeface="+mn-ea"/>
                        <a:cs typeface="Times New Roman" panose="02020603050405020304" pitchFamily="18" charset="0"/>
                      </a:endParaRPr>
                    </a:p>
                  </a:txBody>
                  <a:tcPr marL="72000" marR="68580" marT="0" marB="0" anchor="ctr"/>
                </a:tc>
                <a:extLst>
                  <a:ext uri="{0D108BD9-81ED-4DB2-BD59-A6C34878D82A}">
                    <a16:rowId xmlns:a16="http://schemas.microsoft.com/office/drawing/2014/main" val="2074910028"/>
                  </a:ext>
                </a:extLst>
              </a:tr>
              <a:tr h="1512000">
                <a:tc>
                  <a:txBody>
                    <a:bodyPr/>
                    <a:lstStyle/>
                    <a:p>
                      <a:pPr algn="l">
                        <a:spcAft>
                          <a:spcPts val="0"/>
                        </a:spcAft>
                      </a:pPr>
                      <a:r>
                        <a:rPr lang="ja-JP" altLang="en-US" sz="1400" kern="100" dirty="0">
                          <a:effectLst/>
                        </a:rPr>
                        <a:t>②施設の耐震化</a:t>
                      </a:r>
                      <a:endParaRPr lang="en-US" altLang="ja-JP" sz="1400" kern="100" dirty="0">
                        <a:effectLst/>
                      </a:endParaRPr>
                    </a:p>
                    <a:p>
                      <a:pPr algn="l">
                        <a:spcAft>
                          <a:spcPts val="0"/>
                        </a:spcAft>
                      </a:pPr>
                      <a:r>
                        <a:rPr lang="ja-JP" altLang="en-US" sz="1400" kern="100" dirty="0">
                          <a:effectLst/>
                        </a:rPr>
                        <a:t>　・更新計画</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ctr">
                        <a:spcAft>
                          <a:spcPts val="0"/>
                        </a:spcAft>
                      </a:pPr>
                      <a:r>
                        <a:rPr lang="ja-JP" altLang="en-US" sz="1400" kern="100" dirty="0">
                          <a:effectLst/>
                        </a:rPr>
                        <a:t>令和３年度</a:t>
                      </a:r>
                      <a:endParaRPr lang="en-US" altLang="ja-JP" sz="1400" kern="100" dirty="0">
                        <a:effectLst/>
                      </a:endParaRPr>
                    </a:p>
                    <a:p>
                      <a:pPr algn="ctr">
                        <a:spcAft>
                          <a:spcPts val="0"/>
                        </a:spcAft>
                      </a:pPr>
                      <a:r>
                        <a:rPr lang="ja-JP" altLang="en-US" sz="1400" kern="100" dirty="0">
                          <a:effectLst/>
                        </a:rPr>
                        <a:t>～</a:t>
                      </a:r>
                      <a:endParaRPr lang="en-US" altLang="ja-JP" sz="1400" kern="100" dirty="0">
                        <a:effectLst/>
                      </a:endParaRPr>
                    </a:p>
                    <a:p>
                      <a:pPr algn="ctr">
                        <a:spcAft>
                          <a:spcPts val="0"/>
                        </a:spcAft>
                      </a:pPr>
                      <a:r>
                        <a:rPr lang="ja-JP" altLang="en-US" sz="1400" kern="100" dirty="0">
                          <a:effectLst/>
                        </a:rPr>
                        <a:t>令和２２年度</a:t>
                      </a:r>
                      <a:endParaRPr lang="en-US" altLang="ja-JP" sz="1400" kern="100" dirty="0">
                        <a:effectLst/>
                      </a:endParaRPr>
                    </a:p>
                    <a:p>
                      <a:pPr algn="ctr">
                        <a:spcAft>
                          <a:spcPts val="0"/>
                        </a:spcAft>
                      </a:pPr>
                      <a:endParaRPr lang="en-US" altLang="ja-JP" sz="1400" kern="100" dirty="0">
                        <a:effectLst/>
                        <a:latin typeface="+mn-ea"/>
                        <a:ea typeface="+mn-ea"/>
                        <a:cs typeface="Times New Roman" panose="02020603050405020304" pitchFamily="18" charset="0"/>
                      </a:endParaRPr>
                    </a:p>
                    <a:p>
                      <a:pPr algn="ctr">
                        <a:spcAft>
                          <a:spcPts val="0"/>
                        </a:spcAft>
                      </a:pPr>
                      <a:r>
                        <a:rPr lang="ja-JP" altLang="en-US" sz="1400" kern="100" dirty="0">
                          <a:effectLst/>
                          <a:latin typeface="+mn-ea"/>
                          <a:ea typeface="+mn-ea"/>
                          <a:cs typeface="Times New Roman" panose="02020603050405020304" pitchFamily="18" charset="0"/>
                        </a:rPr>
                        <a:t>約</a:t>
                      </a:r>
                      <a:r>
                        <a:rPr lang="en-US" altLang="ja-JP" sz="1400" kern="100" dirty="0">
                          <a:effectLst/>
                          <a:latin typeface="+mn-ea"/>
                          <a:ea typeface="+mn-ea"/>
                          <a:cs typeface="Times New Roman" panose="02020603050405020304" pitchFamily="18" charset="0"/>
                        </a:rPr>
                        <a:t>30</a:t>
                      </a:r>
                      <a:r>
                        <a:rPr lang="ja-JP" altLang="en-US" sz="1400" kern="100" dirty="0">
                          <a:effectLst/>
                          <a:latin typeface="+mn-ea"/>
                          <a:ea typeface="+mn-ea"/>
                          <a:cs typeface="Times New Roman" panose="02020603050405020304" pitchFamily="18" charset="0"/>
                        </a:rPr>
                        <a:t>億円</a:t>
                      </a:r>
                      <a:endParaRPr lang="ja-JP" altLang="ja-JP" sz="1400" kern="100" dirty="0">
                        <a:effectLst/>
                        <a:latin typeface="+mn-ea"/>
                        <a:ea typeface="+mn-ea"/>
                        <a:cs typeface="Times New Roman" panose="02020603050405020304" pitchFamily="18" charset="0"/>
                      </a:endParaRPr>
                    </a:p>
                  </a:txBody>
                  <a:tcPr marL="72000" marR="68580" marT="0" marB="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水源地や配水池</a:t>
                      </a:r>
                      <a:r>
                        <a:rPr kumimoji="1" lang="ja-JP" altLang="en-US" sz="1400" kern="1200" dirty="0">
                          <a:solidFill>
                            <a:schemeClr val="dk1"/>
                          </a:solidFill>
                          <a:effectLst/>
                          <a:latin typeface="+mn-lt"/>
                          <a:ea typeface="+mn-ea"/>
                          <a:cs typeface="+mn-cs"/>
                        </a:rPr>
                        <a:t>等</a:t>
                      </a:r>
                      <a:r>
                        <a:rPr kumimoji="1" lang="ja-JP" altLang="ja-JP" sz="1400" kern="1200" dirty="0">
                          <a:solidFill>
                            <a:schemeClr val="dk1"/>
                          </a:solidFill>
                          <a:effectLst/>
                          <a:latin typeface="+mn-lt"/>
                          <a:ea typeface="+mn-ea"/>
                          <a:cs typeface="+mn-cs"/>
                        </a:rPr>
                        <a:t>主要施</a:t>
                      </a:r>
                      <a:endParaRPr kumimoji="1" lang="en-US" altLang="ja-JP" sz="14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設</a:t>
                      </a:r>
                      <a:r>
                        <a:rPr kumimoji="1" lang="ja-JP" altLang="en-US" sz="1400" kern="1200" dirty="0">
                          <a:solidFill>
                            <a:schemeClr val="dk1"/>
                          </a:solidFill>
                          <a:effectLst/>
                          <a:latin typeface="+mn-lt"/>
                          <a:ea typeface="+mn-ea"/>
                          <a:cs typeface="+mn-cs"/>
                        </a:rPr>
                        <a:t>の</a:t>
                      </a:r>
                      <a:r>
                        <a:rPr kumimoji="1" lang="ja-JP" altLang="ja-JP" sz="1400" kern="1200" dirty="0">
                          <a:solidFill>
                            <a:schemeClr val="dk1"/>
                          </a:solidFill>
                          <a:effectLst/>
                          <a:latin typeface="+mn-lt"/>
                          <a:ea typeface="+mn-ea"/>
                          <a:cs typeface="+mn-cs"/>
                        </a:rPr>
                        <a:t>耐震診断実施</a:t>
                      </a:r>
                      <a:endParaRPr kumimoji="1" lang="en-US" altLang="ja-JP" sz="14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・診断結果に応じて</a:t>
                      </a:r>
                      <a:r>
                        <a:rPr kumimoji="1" lang="ja-JP" altLang="ja-JP" sz="1400" kern="1200" dirty="0">
                          <a:solidFill>
                            <a:schemeClr val="dk1"/>
                          </a:solidFill>
                          <a:effectLst/>
                          <a:latin typeface="+mn-lt"/>
                          <a:ea typeface="+mn-ea"/>
                          <a:cs typeface="+mn-cs"/>
                        </a:rPr>
                        <a:t>耐震補</a:t>
                      </a:r>
                      <a:endParaRPr kumimoji="1" lang="en-US" altLang="ja-JP" sz="14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強</a:t>
                      </a:r>
                      <a:r>
                        <a:rPr kumimoji="1" lang="ja-JP" altLang="en-US" sz="1400" kern="1200" dirty="0">
                          <a:solidFill>
                            <a:schemeClr val="dk1"/>
                          </a:solidFill>
                          <a:effectLst/>
                          <a:latin typeface="+mn-lt"/>
                          <a:ea typeface="+mn-ea"/>
                          <a:cs typeface="+mn-cs"/>
                        </a:rPr>
                        <a:t>又は更新</a:t>
                      </a:r>
                      <a:r>
                        <a:rPr kumimoji="1" lang="ja-JP" altLang="ja-JP" sz="1400" kern="1200" dirty="0">
                          <a:solidFill>
                            <a:schemeClr val="dk1"/>
                          </a:solidFill>
                          <a:effectLst/>
                          <a:latin typeface="+mn-lt"/>
                          <a:ea typeface="+mn-ea"/>
                          <a:cs typeface="+mn-cs"/>
                        </a:rPr>
                        <a:t>工事</a:t>
                      </a:r>
                      <a:r>
                        <a:rPr kumimoji="1" lang="ja-JP" altLang="en-US" sz="1400" kern="1200" dirty="0">
                          <a:solidFill>
                            <a:schemeClr val="dk1"/>
                          </a:solidFill>
                          <a:effectLst/>
                          <a:latin typeface="+mn-lt"/>
                          <a:ea typeface="+mn-ea"/>
                          <a:cs typeface="+mn-cs"/>
                        </a:rPr>
                        <a:t>等の対応</a:t>
                      </a:r>
                      <a:endParaRPr kumimoji="1" lang="en-US" altLang="ja-JP" sz="14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　を選択</a:t>
                      </a:r>
                      <a:endParaRPr kumimoji="1" lang="en-US" altLang="ja-JP" sz="1400" kern="1200" dirty="0">
                        <a:solidFill>
                          <a:schemeClr val="dk1"/>
                        </a:solidFill>
                        <a:effectLst/>
                        <a:latin typeface="+mn-lt"/>
                        <a:ea typeface="+mn-ea"/>
                        <a:cs typeface="+mn-cs"/>
                      </a:endParaRPr>
                    </a:p>
                  </a:txBody>
                  <a:tcPr marL="72000" marR="68580" marT="0" marB="0" anchor="ctr"/>
                </a:tc>
                <a:tc>
                  <a:txBody>
                    <a:bodyPr/>
                    <a:lstStyle/>
                    <a:p>
                      <a:pPr algn="l">
                        <a:spcAft>
                          <a:spcPts val="0"/>
                        </a:spcAft>
                      </a:pPr>
                      <a:r>
                        <a:rPr lang="ja-JP" altLang="en-US" sz="1400" kern="100" dirty="0">
                          <a:effectLst/>
                          <a:latin typeface="+mn-ea"/>
                          <a:ea typeface="+mn-ea"/>
                          <a:cs typeface="Times New Roman" panose="02020603050405020304" pitchFamily="18" charset="0"/>
                        </a:rPr>
                        <a:t>・施設の耐震化</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（１）上井配水池は耐震診断の結果を</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　　　受け、新設を行う。</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（２）耐震性能が不明確な施設につい　　</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　　　て、耐震診断を実施し、更新方</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　　　法を決定し、耐震化を行う。</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l">
                        <a:spcAft>
                          <a:spcPts val="0"/>
                        </a:spcAft>
                      </a:pPr>
                      <a:r>
                        <a:rPr lang="ja-JP" altLang="en-US" sz="1400" kern="100" dirty="0">
                          <a:effectLst/>
                          <a:latin typeface="+mn-ea"/>
                          <a:ea typeface="+mn-ea"/>
                          <a:cs typeface="Times New Roman" panose="02020603050405020304" pitchFamily="18" charset="0"/>
                        </a:rPr>
                        <a:t>（令和６年度）</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・上井配水池の基本設計</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・余戸谷町水源地耐震診断</a:t>
                      </a:r>
                      <a:endParaRPr lang="en-US" altLang="ja-JP" sz="1400" kern="100" dirty="0">
                        <a:effectLst/>
                        <a:latin typeface="+mn-ea"/>
                        <a:ea typeface="+mn-ea"/>
                        <a:cs typeface="Times New Roman" panose="02020603050405020304" pitchFamily="18" charset="0"/>
                      </a:endParaRPr>
                    </a:p>
                    <a:p>
                      <a:pPr algn="l">
                        <a:spcAft>
                          <a:spcPts val="0"/>
                        </a:spcAft>
                      </a:pPr>
                      <a:r>
                        <a:rPr lang="ja-JP" altLang="en-US" sz="1400" kern="100" dirty="0">
                          <a:effectLst/>
                          <a:latin typeface="+mn-ea"/>
                          <a:ea typeface="+mn-ea"/>
                          <a:cs typeface="Times New Roman" panose="02020603050405020304" pitchFamily="18" charset="0"/>
                        </a:rPr>
                        <a:t>　　　　　　　　</a:t>
                      </a:r>
                      <a:endParaRPr lang="ja-JP" sz="1400" kern="100" dirty="0">
                        <a:effectLst/>
                        <a:latin typeface="+mn-ea"/>
                        <a:ea typeface="+mn-ea"/>
                        <a:cs typeface="Times New Roman" panose="02020603050405020304" pitchFamily="18" charset="0"/>
                      </a:endParaRPr>
                    </a:p>
                  </a:txBody>
                  <a:tcPr marL="72000" marR="68580" marT="0" marB="0" anchor="ctr"/>
                </a:tc>
                <a:extLst>
                  <a:ext uri="{0D108BD9-81ED-4DB2-BD59-A6C34878D82A}">
                    <a16:rowId xmlns:a16="http://schemas.microsoft.com/office/drawing/2014/main" val="418580493"/>
                  </a:ext>
                </a:extLst>
              </a:tr>
            </a:tbl>
          </a:graphicData>
        </a:graphic>
      </p:graphicFrame>
      <p:graphicFrame>
        <p:nvGraphicFramePr>
          <p:cNvPr id="8" name="コンテンツ プレースホルダー 13">
            <a:extLst>
              <a:ext uri="{FF2B5EF4-FFF2-40B4-BE49-F238E27FC236}">
                <a16:creationId xmlns:a16="http://schemas.microsoft.com/office/drawing/2014/main" id="{D83AF6C6-D9FA-4329-865C-430FDA941F6F}"/>
              </a:ext>
            </a:extLst>
          </p:cNvPr>
          <p:cNvGraphicFramePr>
            <a:graphicFrameLocks/>
          </p:cNvGraphicFramePr>
          <p:nvPr>
            <p:extLst>
              <p:ext uri="{D42A27DB-BD31-4B8C-83A1-F6EECF244321}">
                <p14:modId xmlns:p14="http://schemas.microsoft.com/office/powerpoint/2010/main" val="1876672097"/>
              </p:ext>
            </p:extLst>
          </p:nvPr>
        </p:nvGraphicFramePr>
        <p:xfrm>
          <a:off x="1999153" y="6400799"/>
          <a:ext cx="9538423" cy="467442"/>
        </p:xfrm>
        <a:graphic>
          <a:graphicData uri="http://schemas.openxmlformats.org/drawingml/2006/table">
            <a:tbl>
              <a:tblPr/>
              <a:tblGrid>
                <a:gridCol w="9538423">
                  <a:extLst>
                    <a:ext uri="{9D8B030D-6E8A-4147-A177-3AD203B41FA5}">
                      <a16:colId xmlns:a16="http://schemas.microsoft.com/office/drawing/2014/main" val="4172640920"/>
                    </a:ext>
                  </a:extLst>
                </a:gridCol>
              </a:tblGrid>
              <a:tr h="467442">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altLang="ja-JP" sz="1400" dirty="0">
                          <a:solidFill>
                            <a:schemeClr val="tx1"/>
                          </a:solidFill>
                          <a:latin typeface="+mn-ea"/>
                          <a:ea typeface="+mn-ea"/>
                        </a:rPr>
                        <a:t>※</a:t>
                      </a:r>
                      <a:r>
                        <a:rPr lang="ja-JP" altLang="en-US" sz="1400" dirty="0">
                          <a:solidFill>
                            <a:schemeClr val="tx1"/>
                          </a:solidFill>
                          <a:latin typeface="+mn-ea"/>
                          <a:ea typeface="+mn-ea"/>
                        </a:rPr>
                        <a:t>基幹管路・・・水源地や配水池を連絡する管路や、重要給水施設である病院、防災拠点、避難所等を連絡する管路</a:t>
                      </a:r>
                      <a:endParaRPr lang="en-US" altLang="ja-JP" sz="1400" dirty="0">
                        <a:solidFill>
                          <a:schemeClr val="tx1"/>
                        </a:solidFill>
                        <a:latin typeface="+mn-ea"/>
                        <a:ea typeface="+mn-ea"/>
                      </a:endParaRPr>
                    </a:p>
                  </a:txBody>
                  <a:tcPr marL="0" marR="0" marT="0" marB="0" anchor="ctr">
                    <a:lnL>
                      <a:noFill/>
                    </a:lnL>
                    <a:lnR>
                      <a:noFill/>
                    </a:lnR>
                    <a:lnT>
                      <a:noFill/>
                    </a:lnT>
                    <a:lnB>
                      <a:noFill/>
                    </a:lnB>
                  </a:tcPr>
                </a:tc>
                <a:extLst>
                  <a:ext uri="{0D108BD9-81ED-4DB2-BD59-A6C34878D82A}">
                    <a16:rowId xmlns:a16="http://schemas.microsoft.com/office/drawing/2014/main" val="2434581499"/>
                  </a:ext>
                </a:extLst>
              </a:tr>
            </a:tbl>
          </a:graphicData>
        </a:graphic>
      </p:graphicFrame>
      <p:sp>
        <p:nvSpPr>
          <p:cNvPr id="9" name="テキスト プレースホルダー 17">
            <a:extLst>
              <a:ext uri="{FF2B5EF4-FFF2-40B4-BE49-F238E27FC236}">
                <a16:creationId xmlns:a16="http://schemas.microsoft.com/office/drawing/2014/main" id="{97EEE1DC-CB0D-4374-9176-A0D7502AE8C5}"/>
              </a:ext>
            </a:extLst>
          </p:cNvPr>
          <p:cNvSpPr txBox="1">
            <a:spLocks/>
          </p:cNvSpPr>
          <p:nvPr/>
        </p:nvSpPr>
        <p:spPr>
          <a:xfrm>
            <a:off x="850372" y="1078164"/>
            <a:ext cx="9767785" cy="215355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endParaRPr lang="en-US" altLang="ja-JP" sz="1800" dirty="0">
              <a:solidFill>
                <a:schemeClr val="tx1"/>
              </a:solidFill>
              <a:latin typeface="+mn-ea"/>
              <a:ea typeface="+mn-ea"/>
            </a:endParaRPr>
          </a:p>
          <a:p>
            <a:pPr>
              <a:spcBef>
                <a:spcPts val="0"/>
              </a:spcBef>
            </a:pPr>
            <a:endParaRPr lang="en-US" altLang="ja-JP" sz="1800" dirty="0">
              <a:solidFill>
                <a:schemeClr val="tx1"/>
              </a:solidFill>
              <a:latin typeface="+mn-ea"/>
              <a:ea typeface="+mn-ea"/>
            </a:endParaRPr>
          </a:p>
          <a:p>
            <a:pPr>
              <a:spcBef>
                <a:spcPts val="0"/>
              </a:spcBef>
            </a:pPr>
            <a:endParaRPr lang="en-US" altLang="ja-JP" sz="1800" dirty="0">
              <a:solidFill>
                <a:schemeClr val="tx1"/>
              </a:solidFill>
              <a:latin typeface="+mn-ea"/>
              <a:ea typeface="+mn-ea"/>
            </a:endParaRPr>
          </a:p>
          <a:p>
            <a:pPr>
              <a:spcBef>
                <a:spcPts val="0"/>
              </a:spcBef>
            </a:pPr>
            <a:r>
              <a:rPr lang="ja-JP" altLang="en-US" sz="1800" dirty="0">
                <a:solidFill>
                  <a:schemeClr val="tx1"/>
                </a:solidFill>
                <a:latin typeface="+mn-ea"/>
              </a:rPr>
              <a:t>（</a:t>
            </a:r>
            <a:r>
              <a:rPr lang="en-US" altLang="ja-JP" sz="1800" dirty="0">
                <a:solidFill>
                  <a:schemeClr val="tx1"/>
                </a:solidFill>
                <a:latin typeface="+mn-ea"/>
              </a:rPr>
              <a:t>Ⅱ</a:t>
            </a:r>
            <a:r>
              <a:rPr lang="ja-JP" altLang="en-US" sz="1800" dirty="0">
                <a:solidFill>
                  <a:schemeClr val="tx1"/>
                </a:solidFill>
                <a:latin typeface="+mn-ea"/>
              </a:rPr>
              <a:t>）</a:t>
            </a:r>
            <a:r>
              <a:rPr lang="ja-JP" altLang="en-US" sz="1800" dirty="0">
                <a:solidFill>
                  <a:schemeClr val="tx1"/>
                </a:solidFill>
                <a:latin typeface="+mn-ea"/>
                <a:ea typeface="+mn-ea"/>
              </a:rPr>
              <a:t>上水道施設耐震化・更新計画</a:t>
            </a:r>
            <a:endParaRPr lang="en-US" altLang="ja-JP" sz="1800" dirty="0">
              <a:solidFill>
                <a:schemeClr val="tx1"/>
              </a:solidFill>
            </a:endParaRPr>
          </a:p>
          <a:p>
            <a:pPr>
              <a:spcBef>
                <a:spcPts val="0"/>
              </a:spcBef>
            </a:pPr>
            <a:r>
              <a:rPr kumimoji="1" lang="ja-JP" altLang="en-US" sz="1800" dirty="0">
                <a:solidFill>
                  <a:schemeClr val="tx1"/>
                </a:solidFill>
                <a:latin typeface="+mn-ea"/>
                <a:ea typeface="+mn-ea"/>
              </a:rPr>
              <a:t>　</a:t>
            </a:r>
            <a:r>
              <a:rPr lang="ja-JP" altLang="en-US" sz="1800" dirty="0">
                <a:solidFill>
                  <a:schemeClr val="tx1"/>
                </a:solidFill>
                <a:latin typeface="+mn-ea"/>
                <a:ea typeface="+mn-ea"/>
              </a:rPr>
              <a:t>　上水道施設耐震化・更新計画の主な内容を以下に示す。</a:t>
            </a:r>
            <a:endParaRPr lang="en-US" altLang="ja-JP" sz="1800" dirty="0">
              <a:solidFill>
                <a:schemeClr val="tx1"/>
              </a:solidFill>
              <a:latin typeface="+mn-ea"/>
              <a:ea typeface="+mn-ea"/>
            </a:endParaRPr>
          </a:p>
          <a:p>
            <a:pPr>
              <a:spcBef>
                <a:spcPts val="0"/>
              </a:spcBef>
            </a:pPr>
            <a:r>
              <a:rPr lang="ja-JP" altLang="en-US" sz="1800" dirty="0">
                <a:solidFill>
                  <a:schemeClr val="tx1"/>
                </a:solidFill>
                <a:latin typeface="+mn-ea"/>
                <a:ea typeface="+mn-ea"/>
              </a:rPr>
              <a:t>　　この計画においては、</a:t>
            </a:r>
            <a:r>
              <a:rPr kumimoji="1" lang="ja-JP" altLang="en-US" sz="1800" dirty="0">
                <a:solidFill>
                  <a:schemeClr val="tx1"/>
                </a:solidFill>
                <a:latin typeface="+mn-ea"/>
                <a:ea typeface="+mn-ea"/>
              </a:rPr>
              <a:t>令和</a:t>
            </a:r>
            <a:r>
              <a:rPr kumimoji="1" lang="en-US" altLang="ja-JP" sz="1800" dirty="0">
                <a:solidFill>
                  <a:schemeClr val="tx1"/>
                </a:solidFill>
                <a:latin typeface="+mn-ea"/>
                <a:ea typeface="+mn-ea"/>
              </a:rPr>
              <a:t>3</a:t>
            </a:r>
            <a:r>
              <a:rPr kumimoji="1" lang="ja-JP" altLang="en-US" sz="1800" dirty="0">
                <a:solidFill>
                  <a:schemeClr val="tx1"/>
                </a:solidFill>
                <a:latin typeface="+mn-ea"/>
                <a:ea typeface="+mn-ea"/>
              </a:rPr>
              <a:t>年から令和</a:t>
            </a:r>
            <a:r>
              <a:rPr kumimoji="1" lang="en-US" altLang="ja-JP" sz="1800" dirty="0">
                <a:solidFill>
                  <a:schemeClr val="tx1"/>
                </a:solidFill>
                <a:latin typeface="+mn-ea"/>
                <a:ea typeface="+mn-ea"/>
              </a:rPr>
              <a:t>22</a:t>
            </a:r>
            <a:r>
              <a:rPr kumimoji="1" lang="ja-JP" altLang="en-US" sz="1800" dirty="0">
                <a:solidFill>
                  <a:schemeClr val="tx1"/>
                </a:solidFill>
                <a:latin typeface="+mn-ea"/>
                <a:ea typeface="+mn-ea"/>
              </a:rPr>
              <a:t>年度までの</a:t>
            </a:r>
            <a:r>
              <a:rPr kumimoji="1" lang="en-US" altLang="ja-JP" sz="1800" dirty="0">
                <a:solidFill>
                  <a:schemeClr val="tx1"/>
                </a:solidFill>
                <a:latin typeface="+mn-ea"/>
                <a:ea typeface="+mn-ea"/>
              </a:rPr>
              <a:t>20</a:t>
            </a:r>
            <a:r>
              <a:rPr kumimoji="1" lang="ja-JP" altLang="en-US" sz="1800" dirty="0">
                <a:solidFill>
                  <a:schemeClr val="tx1"/>
                </a:solidFill>
                <a:latin typeface="+mn-ea"/>
                <a:ea typeface="+mn-ea"/>
              </a:rPr>
              <a:t>年間の耐震化に係る建設費の総</a:t>
            </a:r>
            <a:endParaRPr kumimoji="1" lang="en-US" altLang="ja-JP" sz="1800" dirty="0">
              <a:solidFill>
                <a:schemeClr val="tx1"/>
              </a:solidFill>
              <a:latin typeface="+mn-ea"/>
              <a:ea typeface="+mn-ea"/>
            </a:endParaRPr>
          </a:p>
          <a:p>
            <a:pPr>
              <a:spcBef>
                <a:spcPts val="0"/>
              </a:spcBef>
            </a:pPr>
            <a:r>
              <a:rPr lang="ja-JP" altLang="en-US" sz="1800" dirty="0">
                <a:solidFill>
                  <a:schemeClr val="tx1"/>
                </a:solidFill>
                <a:latin typeface="+mn-ea"/>
                <a:ea typeface="+mn-ea"/>
              </a:rPr>
              <a:t>　</a:t>
            </a:r>
            <a:r>
              <a:rPr kumimoji="1" lang="ja-JP" altLang="en-US" sz="1800" dirty="0">
                <a:solidFill>
                  <a:schemeClr val="tx1"/>
                </a:solidFill>
                <a:latin typeface="+mn-ea"/>
                <a:ea typeface="+mn-ea"/>
              </a:rPr>
              <a:t>額として、約</a:t>
            </a:r>
            <a:r>
              <a:rPr kumimoji="1" lang="en-US" altLang="ja-JP" sz="1800" dirty="0">
                <a:solidFill>
                  <a:schemeClr val="tx1"/>
                </a:solidFill>
                <a:latin typeface="+mn-ea"/>
                <a:ea typeface="+mn-ea"/>
              </a:rPr>
              <a:t>93</a:t>
            </a:r>
            <a:r>
              <a:rPr kumimoji="1" lang="ja-JP" altLang="en-US" sz="1800" dirty="0">
                <a:solidFill>
                  <a:schemeClr val="tx1"/>
                </a:solidFill>
                <a:latin typeface="+mn-ea"/>
                <a:ea typeface="+mn-ea"/>
              </a:rPr>
              <a:t>億円を見込んでいる（計画策定時点）。</a:t>
            </a:r>
            <a:endParaRPr kumimoji="1" lang="en-US" altLang="ja-JP" sz="1800" dirty="0">
              <a:solidFill>
                <a:schemeClr val="tx1"/>
              </a:solidFill>
              <a:latin typeface="+mn-ea"/>
              <a:ea typeface="+mn-ea"/>
            </a:endParaRPr>
          </a:p>
          <a:p>
            <a:pPr>
              <a:spcBef>
                <a:spcPts val="0"/>
              </a:spcBef>
            </a:pPr>
            <a:r>
              <a:rPr lang="ja-JP" altLang="en-US" sz="1800" dirty="0">
                <a:solidFill>
                  <a:schemeClr val="tx1"/>
                </a:solidFill>
                <a:latin typeface="+mn-ea"/>
                <a:ea typeface="+mn-ea"/>
              </a:rPr>
              <a:t>　　なお、施設の更新整備は、管路については順次実施されているが、施設の更新は進んで</a:t>
            </a:r>
            <a:endParaRPr lang="en-US" altLang="ja-JP" sz="1800" dirty="0">
              <a:solidFill>
                <a:schemeClr val="tx1"/>
              </a:solidFill>
              <a:latin typeface="+mn-ea"/>
              <a:ea typeface="+mn-ea"/>
            </a:endParaRPr>
          </a:p>
          <a:p>
            <a:pPr>
              <a:spcBef>
                <a:spcPts val="0"/>
              </a:spcBef>
            </a:pPr>
            <a:r>
              <a:rPr lang="ja-JP" altLang="en-US" sz="1800" dirty="0">
                <a:solidFill>
                  <a:schemeClr val="tx1"/>
                </a:solidFill>
                <a:latin typeface="+mn-ea"/>
                <a:ea typeface="+mn-ea"/>
              </a:rPr>
              <a:t>　おらず、今後</a:t>
            </a:r>
            <a:r>
              <a:rPr lang="en-US" altLang="ja-JP" sz="1800" dirty="0">
                <a:solidFill>
                  <a:schemeClr val="tx1"/>
                </a:solidFill>
                <a:latin typeface="+mn-ea"/>
                <a:ea typeface="+mn-ea"/>
              </a:rPr>
              <a:t>20</a:t>
            </a:r>
            <a:r>
              <a:rPr lang="ja-JP" altLang="en-US" sz="1800" dirty="0">
                <a:solidFill>
                  <a:schemeClr val="tx1"/>
                </a:solidFill>
                <a:latin typeface="+mn-ea"/>
                <a:ea typeface="+mn-ea"/>
              </a:rPr>
              <a:t>年間に法定耐用年数を迎える施設が多く存在する。</a:t>
            </a:r>
            <a:endParaRPr kumimoji="1" lang="ja-JP" altLang="en-US" sz="1800" dirty="0">
              <a:solidFill>
                <a:schemeClr val="tx1"/>
              </a:solidFill>
              <a:latin typeface="+mn-ea"/>
              <a:ea typeface="+mn-ea"/>
            </a:endParaRPr>
          </a:p>
          <a:p>
            <a:pPr>
              <a:spcAft>
                <a:spcPts val="600"/>
              </a:spcAft>
            </a:pPr>
            <a:endParaRPr lang="en-US" altLang="ja-JP" sz="1800" dirty="0">
              <a:solidFill>
                <a:schemeClr val="tx1"/>
              </a:solidFill>
              <a:latin typeface="+mn-ea"/>
              <a:ea typeface="+mn-ea"/>
            </a:endParaRPr>
          </a:p>
        </p:txBody>
      </p:sp>
      <p:sp>
        <p:nvSpPr>
          <p:cNvPr id="11" name="タイトル 6">
            <a:extLst>
              <a:ext uri="{FF2B5EF4-FFF2-40B4-BE49-F238E27FC236}">
                <a16:creationId xmlns:a16="http://schemas.microsoft.com/office/drawing/2014/main" id="{5EAACD83-216F-4059-A872-9AEDC4591650}"/>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（２）水道施設の耐震化・老朽化対策</a:t>
            </a:r>
          </a:p>
        </p:txBody>
      </p:sp>
      <p:sp>
        <p:nvSpPr>
          <p:cNvPr id="7" name="スライド番号プレースホルダー 2">
            <a:extLst>
              <a:ext uri="{FF2B5EF4-FFF2-40B4-BE49-F238E27FC236}">
                <a16:creationId xmlns:a16="http://schemas.microsoft.com/office/drawing/2014/main" id="{59C620D2-3D9A-49E1-B27B-D2216A457F71}"/>
              </a:ext>
            </a:extLst>
          </p:cNvPr>
          <p:cNvSpPr>
            <a:spLocks noGrp="1"/>
          </p:cNvSpPr>
          <p:nvPr>
            <p:ph type="sldNum" sz="quarter" idx="12"/>
          </p:nvPr>
        </p:nvSpPr>
        <p:spPr>
          <a:xfrm>
            <a:off x="10352540" y="295729"/>
            <a:ext cx="838199" cy="767687"/>
          </a:xfrm>
        </p:spPr>
        <p:txBody>
          <a:bodyPr/>
          <a:lstStyle/>
          <a:p>
            <a:r>
              <a:rPr kumimoji="1" lang="ja-JP" altLang="en-US" dirty="0">
                <a:solidFill>
                  <a:schemeClr val="bg1"/>
                </a:solidFill>
              </a:rPr>
              <a:t>５</a:t>
            </a:r>
          </a:p>
        </p:txBody>
      </p:sp>
    </p:spTree>
    <p:extLst>
      <p:ext uri="{BB962C8B-B14F-4D97-AF65-F5344CB8AC3E}">
        <p14:creationId xmlns:p14="http://schemas.microsoft.com/office/powerpoint/2010/main" val="215194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17">
            <a:extLst>
              <a:ext uri="{FF2B5EF4-FFF2-40B4-BE49-F238E27FC236}">
                <a16:creationId xmlns:a16="http://schemas.microsoft.com/office/drawing/2014/main" id="{711B4D02-A33E-4DC3-A8B6-3D09CC08A379}"/>
              </a:ext>
            </a:extLst>
          </p:cNvPr>
          <p:cNvSpPr txBox="1">
            <a:spLocks/>
          </p:cNvSpPr>
          <p:nvPr/>
        </p:nvSpPr>
        <p:spPr>
          <a:xfrm>
            <a:off x="833540" y="1190416"/>
            <a:ext cx="9962280" cy="84158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latin typeface="+mn-ea"/>
              </a:rPr>
              <a:t>（</a:t>
            </a:r>
            <a:r>
              <a:rPr lang="en-US" altLang="ja-JP" sz="1800" dirty="0">
                <a:solidFill>
                  <a:schemeClr val="tx1"/>
                </a:solidFill>
                <a:latin typeface="+mn-ea"/>
              </a:rPr>
              <a:t>Ⅲ</a:t>
            </a:r>
            <a:r>
              <a:rPr lang="ja-JP" altLang="en-US" sz="1800" dirty="0">
                <a:solidFill>
                  <a:schemeClr val="tx1"/>
                </a:solidFill>
                <a:latin typeface="+mn-ea"/>
              </a:rPr>
              <a:t>）耐震化の現状</a:t>
            </a:r>
            <a:endParaRPr lang="en-US" altLang="ja-JP" sz="1800" dirty="0">
              <a:solidFill>
                <a:schemeClr val="tx1"/>
              </a:solidFill>
            </a:endParaRPr>
          </a:p>
          <a:p>
            <a:pPr>
              <a:spcBef>
                <a:spcPts val="0"/>
              </a:spcBef>
            </a:pPr>
            <a:r>
              <a:rPr lang="ja-JP" altLang="en-US" sz="1800" dirty="0">
                <a:solidFill>
                  <a:schemeClr val="tx1"/>
                </a:solidFill>
              </a:rPr>
              <a:t>　　計画策定後、物価高や労務単価の上昇による事業費の高騰を背景に、事業進捗が思うよう</a:t>
            </a:r>
            <a:endParaRPr lang="en-US" altLang="ja-JP" sz="1800" dirty="0">
              <a:solidFill>
                <a:schemeClr val="tx1"/>
              </a:solidFill>
            </a:endParaRPr>
          </a:p>
          <a:p>
            <a:pPr>
              <a:spcBef>
                <a:spcPts val="0"/>
              </a:spcBef>
            </a:pPr>
            <a:r>
              <a:rPr lang="ja-JP" altLang="en-US" sz="1800" dirty="0">
                <a:solidFill>
                  <a:schemeClr val="tx1"/>
                </a:solidFill>
              </a:rPr>
              <a:t>　に伸びず、目標値との間に乖離が生じてきている。</a:t>
            </a:r>
            <a:endParaRPr lang="en-US" altLang="ja-JP" sz="1800" dirty="0">
              <a:solidFill>
                <a:schemeClr val="tx1"/>
              </a:solidFill>
            </a:endParaRPr>
          </a:p>
        </p:txBody>
      </p:sp>
      <p:sp>
        <p:nvSpPr>
          <p:cNvPr id="3" name="スライド番号プレースホルダー 2">
            <a:extLst>
              <a:ext uri="{FF2B5EF4-FFF2-40B4-BE49-F238E27FC236}">
                <a16:creationId xmlns:a16="http://schemas.microsoft.com/office/drawing/2014/main" id="{2FEEC9E5-D700-4A5B-8AB6-285F6CF02C81}"/>
              </a:ext>
            </a:extLst>
          </p:cNvPr>
          <p:cNvSpPr>
            <a:spLocks noGrp="1"/>
          </p:cNvSpPr>
          <p:nvPr>
            <p:ph type="sldNum" sz="quarter" idx="12"/>
          </p:nvPr>
        </p:nvSpPr>
        <p:spPr/>
        <p:txBody>
          <a:bodyPr/>
          <a:lstStyle/>
          <a:p>
            <a:r>
              <a:rPr kumimoji="1" lang="ja-JP" altLang="en-US" dirty="0">
                <a:solidFill>
                  <a:schemeClr val="bg1"/>
                </a:solidFill>
              </a:rPr>
              <a:t>６</a:t>
            </a:r>
          </a:p>
        </p:txBody>
      </p:sp>
      <p:graphicFrame>
        <p:nvGraphicFramePr>
          <p:cNvPr id="9" name="表 8">
            <a:extLst>
              <a:ext uri="{FF2B5EF4-FFF2-40B4-BE49-F238E27FC236}">
                <a16:creationId xmlns:a16="http://schemas.microsoft.com/office/drawing/2014/main" id="{50E55C66-6157-49C2-8E15-191BFA4A7461}"/>
              </a:ext>
            </a:extLst>
          </p:cNvPr>
          <p:cNvGraphicFramePr>
            <a:graphicFrameLocks noGrp="1"/>
          </p:cNvGraphicFramePr>
          <p:nvPr>
            <p:extLst>
              <p:ext uri="{D42A27DB-BD31-4B8C-83A1-F6EECF244321}">
                <p14:modId xmlns:p14="http://schemas.microsoft.com/office/powerpoint/2010/main" val="2626571210"/>
              </p:ext>
            </p:extLst>
          </p:nvPr>
        </p:nvGraphicFramePr>
        <p:xfrm>
          <a:off x="2533512" y="2219138"/>
          <a:ext cx="6558513" cy="2045993"/>
        </p:xfrm>
        <a:graphic>
          <a:graphicData uri="http://schemas.openxmlformats.org/drawingml/2006/table">
            <a:tbl>
              <a:tblPr firstRow="1" firstCol="1" bandRow="1">
                <a:tableStyleId>{073A0DAA-6AF3-43AB-8588-CEC1D06C72B9}</a:tableStyleId>
              </a:tblPr>
              <a:tblGrid>
                <a:gridCol w="2238513">
                  <a:extLst>
                    <a:ext uri="{9D8B030D-6E8A-4147-A177-3AD203B41FA5}">
                      <a16:colId xmlns:a16="http://schemas.microsoft.com/office/drawing/2014/main" val="902516243"/>
                    </a:ext>
                  </a:extLst>
                </a:gridCol>
                <a:gridCol w="1440000">
                  <a:extLst>
                    <a:ext uri="{9D8B030D-6E8A-4147-A177-3AD203B41FA5}">
                      <a16:colId xmlns:a16="http://schemas.microsoft.com/office/drawing/2014/main" val="3236535661"/>
                    </a:ext>
                  </a:extLst>
                </a:gridCol>
                <a:gridCol w="1440000">
                  <a:extLst>
                    <a:ext uri="{9D8B030D-6E8A-4147-A177-3AD203B41FA5}">
                      <a16:colId xmlns:a16="http://schemas.microsoft.com/office/drawing/2014/main" val="2955803979"/>
                    </a:ext>
                  </a:extLst>
                </a:gridCol>
                <a:gridCol w="1440000">
                  <a:extLst>
                    <a:ext uri="{9D8B030D-6E8A-4147-A177-3AD203B41FA5}">
                      <a16:colId xmlns:a16="http://schemas.microsoft.com/office/drawing/2014/main" val="3241724268"/>
                    </a:ext>
                  </a:extLst>
                </a:gridCol>
              </a:tblGrid>
              <a:tr h="432000">
                <a:tc>
                  <a:txBody>
                    <a:bodyPr/>
                    <a:lstStyle/>
                    <a:p>
                      <a:pPr algn="ctr">
                        <a:spcAft>
                          <a:spcPts val="0"/>
                        </a:spcAft>
                      </a:pPr>
                      <a:r>
                        <a:rPr lang="ja-JP" altLang="en-US" sz="1400" kern="100" dirty="0">
                          <a:effectLst/>
                        </a:rPr>
                        <a:t>項目</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rPr>
                        <a:t>令和３年度</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rPr>
                        <a:t>令和４年度</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effectLst/>
                        </a:rPr>
                        <a:t>令和５年度</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38347645"/>
                  </a:ext>
                </a:extLst>
              </a:tr>
              <a:tr h="623393">
                <a:tc>
                  <a:txBody>
                    <a:bodyPr/>
                    <a:lstStyle/>
                    <a:p>
                      <a:pPr algn="ctr">
                        <a:spcAft>
                          <a:spcPts val="0"/>
                        </a:spcAft>
                      </a:pPr>
                      <a:r>
                        <a:rPr lang="ja-JP" altLang="en-US" sz="1400" kern="100" dirty="0">
                          <a:effectLst/>
                        </a:rPr>
                        <a:t>基幹管路の耐震適合率</a:t>
                      </a:r>
                      <a:br>
                        <a:rPr lang="en-US" altLang="ja-JP" sz="1400" kern="100" dirty="0">
                          <a:effectLst/>
                        </a:rPr>
                      </a:br>
                      <a:r>
                        <a:rPr lang="ja-JP" altLang="en-US" sz="1400" kern="100" dirty="0">
                          <a:effectLst/>
                        </a:rPr>
                        <a:t>（計画値）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12.6</a:t>
                      </a:r>
                      <a:r>
                        <a:rPr lang="ja-JP" altLang="en-US" sz="1400" kern="100" dirty="0">
                          <a:effectLst/>
                        </a:rPr>
                        <a:t>％</a:t>
                      </a:r>
                      <a:endParaRPr lang="en-US" altLang="ja-JP" sz="1400" kern="100" dirty="0">
                        <a:effectLst/>
                      </a:endParaRPr>
                    </a:p>
                    <a:p>
                      <a:pPr algn="ctr">
                        <a:spcAft>
                          <a:spcPts val="0"/>
                        </a:spcAft>
                      </a:pPr>
                      <a:r>
                        <a:rPr lang="ja-JP" altLang="en-US" sz="1400" kern="100" dirty="0">
                          <a:effectLst/>
                        </a:rPr>
                        <a:t>（</a:t>
                      </a:r>
                      <a:r>
                        <a:rPr lang="en-US" altLang="ja-JP" sz="1400" kern="100" dirty="0">
                          <a:effectLst/>
                        </a:rPr>
                        <a:t>13.7</a:t>
                      </a:r>
                      <a:r>
                        <a:rPr lang="ja-JP" altLang="en-US" sz="1400" kern="100" dirty="0">
                          <a:effectLst/>
                        </a:rPr>
                        <a:t>％）</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13.9</a:t>
                      </a:r>
                      <a:r>
                        <a:rPr lang="ja-JP" altLang="en-US" sz="1400" kern="100" dirty="0">
                          <a:effectLst/>
                        </a:rPr>
                        <a:t>％</a:t>
                      </a:r>
                      <a:endParaRPr lang="en-US" altLang="ja-JP" sz="1400" kern="100" dirty="0">
                        <a:effectLst/>
                      </a:endParaRPr>
                    </a:p>
                    <a:p>
                      <a:pPr algn="ctr">
                        <a:spcAft>
                          <a:spcPts val="0"/>
                        </a:spcAft>
                      </a:pPr>
                      <a:r>
                        <a:rPr lang="ja-JP" altLang="en-US" sz="1400" kern="100" dirty="0">
                          <a:effectLst/>
                        </a:rPr>
                        <a:t>（</a:t>
                      </a:r>
                      <a:r>
                        <a:rPr lang="en-US" altLang="ja-JP" sz="1400" kern="100" dirty="0">
                          <a:effectLst/>
                        </a:rPr>
                        <a:t>15.1</a:t>
                      </a:r>
                      <a:r>
                        <a:rPr lang="ja-JP" altLang="en-US" sz="1400" kern="100" dirty="0">
                          <a:effectLst/>
                        </a:rPr>
                        <a:t>％）</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15.0</a:t>
                      </a:r>
                      <a:r>
                        <a:rPr lang="ja-JP" altLang="en-US" sz="1400" kern="100" dirty="0">
                          <a:effectLst/>
                        </a:rPr>
                        <a:t>％</a:t>
                      </a:r>
                      <a:endParaRPr lang="en-US" altLang="ja-JP" sz="1400" kern="100" dirty="0">
                        <a:effectLst/>
                      </a:endParaRPr>
                    </a:p>
                    <a:p>
                      <a:pPr algn="ctr">
                        <a:spcAft>
                          <a:spcPts val="0"/>
                        </a:spcAft>
                      </a:pPr>
                      <a:r>
                        <a:rPr lang="ja-JP" altLang="en-US" sz="1400" kern="100" dirty="0">
                          <a:effectLst/>
                        </a:rPr>
                        <a:t>（</a:t>
                      </a:r>
                      <a:r>
                        <a:rPr lang="en-US" altLang="ja-JP" sz="1400" kern="100" dirty="0">
                          <a:effectLst/>
                        </a:rPr>
                        <a:t>16.6</a:t>
                      </a:r>
                      <a:r>
                        <a:rPr lang="ja-JP" altLang="en-US" sz="1400" kern="100" dirty="0">
                          <a:effectLst/>
                        </a:rPr>
                        <a:t>％）</a:t>
                      </a:r>
                      <a:endParaRPr lang="ja-JP" sz="1400" kern="100" dirty="0">
                        <a:effectLst/>
                        <a:latin typeface="+mn-ea"/>
                        <a:ea typeface="+mn-ea"/>
                        <a:cs typeface="Times New Roman" panose="02020603050405020304" pitchFamily="18" charset="0"/>
                      </a:endParaRPr>
                    </a:p>
                  </a:txBody>
                  <a:tcPr marL="72000" marR="68580" marT="0" marB="0" anchor="ctr"/>
                </a:tc>
                <a:extLst>
                  <a:ext uri="{0D108BD9-81ED-4DB2-BD59-A6C34878D82A}">
                    <a16:rowId xmlns:a16="http://schemas.microsoft.com/office/drawing/2014/main" val="2074910028"/>
                  </a:ext>
                </a:extLst>
              </a:tr>
              <a:tr h="432000">
                <a:tc>
                  <a:txBody>
                    <a:bodyPr/>
                    <a:lstStyle/>
                    <a:p>
                      <a:pPr algn="ctr">
                        <a:spcAft>
                          <a:spcPts val="0"/>
                        </a:spcAft>
                      </a:pPr>
                      <a:r>
                        <a:rPr lang="ja-JP" altLang="en-US" sz="1400" kern="100" dirty="0">
                          <a:effectLst/>
                        </a:rPr>
                        <a:t>事業費決算額</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2.7</a:t>
                      </a:r>
                      <a:r>
                        <a:rPr lang="ja-JP" altLang="en-US" sz="1400" kern="100" dirty="0">
                          <a:effectLst/>
                        </a:rPr>
                        <a:t>億円</a:t>
                      </a:r>
                      <a:endParaRPr lang="ja-JP" sz="1400" kern="100" dirty="0">
                        <a:effectLst/>
                        <a:latin typeface="+mn-ea"/>
                        <a:ea typeface="+mn-ea"/>
                      </a:endParaRPr>
                    </a:p>
                  </a:txBody>
                  <a:tcPr marL="72000" marR="68580" marT="0" marB="0" anchor="ctr"/>
                </a:tc>
                <a:tc>
                  <a:txBody>
                    <a:bodyPr/>
                    <a:lstStyle/>
                    <a:p>
                      <a:pPr algn="ctr">
                        <a:spcAft>
                          <a:spcPts val="0"/>
                        </a:spcAft>
                      </a:pPr>
                      <a:r>
                        <a:rPr lang="en-US" altLang="ja-JP" sz="1400" kern="100" dirty="0">
                          <a:effectLst/>
                        </a:rPr>
                        <a:t>2.3</a:t>
                      </a:r>
                      <a:r>
                        <a:rPr lang="ja-JP" altLang="en-US" sz="1400" kern="100" dirty="0">
                          <a:effectLst/>
                        </a:rPr>
                        <a:t>億円</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2.7</a:t>
                      </a:r>
                      <a:r>
                        <a:rPr lang="ja-JP" altLang="en-US" sz="1400" kern="100" dirty="0">
                          <a:effectLst/>
                        </a:rPr>
                        <a:t>億円</a:t>
                      </a:r>
                      <a:endParaRPr lang="ja-JP" sz="1400" kern="100" dirty="0">
                        <a:effectLst/>
                        <a:latin typeface="+mn-ea"/>
                        <a:ea typeface="+mn-ea"/>
                        <a:cs typeface="Times New Roman" panose="02020603050405020304" pitchFamily="18" charset="0"/>
                      </a:endParaRPr>
                    </a:p>
                  </a:txBody>
                  <a:tcPr marL="72000" marR="68580" marT="0" marB="0" anchor="ctr"/>
                </a:tc>
                <a:extLst>
                  <a:ext uri="{0D108BD9-81ED-4DB2-BD59-A6C34878D82A}">
                    <a16:rowId xmlns:a16="http://schemas.microsoft.com/office/drawing/2014/main" val="4266665378"/>
                  </a:ext>
                </a:extLst>
              </a:tr>
              <a:tr h="558600">
                <a:tc>
                  <a:txBody>
                    <a:bodyPr/>
                    <a:lstStyle/>
                    <a:p>
                      <a:pPr algn="ctr">
                        <a:spcAft>
                          <a:spcPts val="0"/>
                        </a:spcAft>
                      </a:pPr>
                      <a:r>
                        <a:rPr lang="ja-JP" altLang="en-US" sz="1400" kern="100" dirty="0">
                          <a:effectLst/>
                        </a:rPr>
                        <a:t>施行延長</a:t>
                      </a:r>
                      <a:endParaRPr lang="en-US" altLang="ja-JP" sz="1400" kern="100" dirty="0">
                        <a:effectLst/>
                      </a:endParaRPr>
                    </a:p>
                    <a:p>
                      <a:pPr algn="ctr">
                        <a:spcAft>
                          <a:spcPts val="0"/>
                        </a:spcAft>
                      </a:pPr>
                      <a:r>
                        <a:rPr lang="ja-JP" altLang="en-US" sz="1400" kern="100" dirty="0">
                          <a:effectLst/>
                        </a:rPr>
                        <a:t>（計画値）</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2.2</a:t>
                      </a:r>
                      <a:r>
                        <a:rPr lang="ja-JP" altLang="en-US" sz="1400" kern="100" dirty="0">
                          <a:effectLst/>
                        </a:rPr>
                        <a:t>ｋｍ</a:t>
                      </a:r>
                      <a:endParaRPr lang="en-US" altLang="ja-JP" sz="1400" kern="100" dirty="0">
                        <a:effectLst/>
                      </a:endParaRPr>
                    </a:p>
                    <a:p>
                      <a:pPr algn="ctr">
                        <a:spcAft>
                          <a:spcPts val="0"/>
                        </a:spcAft>
                      </a:pPr>
                      <a:r>
                        <a:rPr lang="ja-JP" altLang="en-US" sz="1400" kern="100" dirty="0">
                          <a:effectLst/>
                        </a:rPr>
                        <a:t>（</a:t>
                      </a:r>
                      <a:r>
                        <a:rPr lang="en-US" altLang="ja-JP" sz="1400" kern="100" dirty="0">
                          <a:effectLst/>
                        </a:rPr>
                        <a:t>2.3</a:t>
                      </a:r>
                      <a:r>
                        <a:rPr lang="ja-JP" altLang="en-US" sz="1400" kern="100" dirty="0">
                          <a:effectLst/>
                        </a:rPr>
                        <a:t>ｋｍ）</a:t>
                      </a:r>
                      <a:endParaRPr lang="ja-JP" sz="1400" kern="100" dirty="0">
                        <a:effectLst/>
                        <a:latin typeface="+mn-ea"/>
                        <a:ea typeface="+mn-ea"/>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1.3</a:t>
                      </a:r>
                      <a:r>
                        <a:rPr lang="ja-JP" altLang="en-US" sz="1400" kern="100" dirty="0">
                          <a:effectLst/>
                        </a:rPr>
                        <a:t>ｋｍ</a:t>
                      </a:r>
                      <a:endParaRPr lang="en-US" altLang="ja-JP" sz="1400" kern="100" dirty="0">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kern="100" dirty="0">
                          <a:effectLst/>
                        </a:rPr>
                        <a:t>（</a:t>
                      </a:r>
                      <a:r>
                        <a:rPr lang="en-US" altLang="ja-JP" sz="1400" kern="100" dirty="0">
                          <a:effectLst/>
                        </a:rPr>
                        <a:t>2.3</a:t>
                      </a:r>
                      <a:r>
                        <a:rPr lang="ja-JP" altLang="en-US" sz="1400" kern="100" dirty="0">
                          <a:effectLst/>
                        </a:rPr>
                        <a:t>ｋｍ）</a:t>
                      </a:r>
                      <a:endParaRPr lang="ja-JP" altLang="ja-JP" sz="1400" kern="100" dirty="0">
                        <a:effectLst/>
                        <a:latin typeface="+mn-ea"/>
                        <a:ea typeface="+mn-ea"/>
                        <a:cs typeface="Times New Roman" panose="02020603050405020304" pitchFamily="18" charset="0"/>
                      </a:endParaRPr>
                    </a:p>
                  </a:txBody>
                  <a:tcPr marL="72000" marR="68580" marT="0" marB="0" anchor="ctr"/>
                </a:tc>
                <a:tc>
                  <a:txBody>
                    <a:bodyPr/>
                    <a:lstStyle/>
                    <a:p>
                      <a:pPr algn="ctr">
                        <a:spcAft>
                          <a:spcPts val="0"/>
                        </a:spcAft>
                      </a:pPr>
                      <a:r>
                        <a:rPr lang="en-US" altLang="ja-JP" sz="1400" kern="100" dirty="0">
                          <a:effectLst/>
                        </a:rPr>
                        <a:t>1.4</a:t>
                      </a:r>
                      <a:r>
                        <a:rPr lang="ja-JP" altLang="en-US" sz="1400" kern="100" dirty="0">
                          <a:effectLst/>
                        </a:rPr>
                        <a:t>ｋｍ</a:t>
                      </a:r>
                      <a:endParaRPr lang="en-US" altLang="ja-JP" sz="1400" kern="100" dirty="0">
                        <a:effectLs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400" kern="100" dirty="0">
                          <a:effectLst/>
                        </a:rPr>
                        <a:t>（</a:t>
                      </a:r>
                      <a:r>
                        <a:rPr lang="en-US" altLang="ja-JP" sz="1400" kern="100" dirty="0">
                          <a:effectLst/>
                        </a:rPr>
                        <a:t>2.3</a:t>
                      </a:r>
                      <a:r>
                        <a:rPr lang="ja-JP" altLang="en-US" sz="1400" kern="100" dirty="0">
                          <a:effectLst/>
                        </a:rPr>
                        <a:t>ｋｍ）</a:t>
                      </a:r>
                      <a:endParaRPr lang="ja-JP" altLang="ja-JP" sz="1400" kern="100" dirty="0">
                        <a:effectLst/>
                        <a:latin typeface="+mn-ea"/>
                        <a:ea typeface="+mn-ea"/>
                        <a:cs typeface="Times New Roman" panose="02020603050405020304" pitchFamily="18" charset="0"/>
                      </a:endParaRPr>
                    </a:p>
                  </a:txBody>
                  <a:tcPr marL="72000" marR="68580" marT="0" marB="0" anchor="ctr"/>
                </a:tc>
                <a:extLst>
                  <a:ext uri="{0D108BD9-81ED-4DB2-BD59-A6C34878D82A}">
                    <a16:rowId xmlns:a16="http://schemas.microsoft.com/office/drawing/2014/main" val="2454421952"/>
                  </a:ext>
                </a:extLst>
              </a:tr>
            </a:tbl>
          </a:graphicData>
        </a:graphic>
      </p:graphicFrame>
      <p:sp>
        <p:nvSpPr>
          <p:cNvPr id="14" name="テキスト プレースホルダー 17">
            <a:extLst>
              <a:ext uri="{FF2B5EF4-FFF2-40B4-BE49-F238E27FC236}">
                <a16:creationId xmlns:a16="http://schemas.microsoft.com/office/drawing/2014/main" id="{5CAB8736-9A0D-4F2D-8C00-4E2B137DB31C}"/>
              </a:ext>
            </a:extLst>
          </p:cNvPr>
          <p:cNvSpPr txBox="1">
            <a:spLocks/>
          </p:cNvSpPr>
          <p:nvPr/>
        </p:nvSpPr>
        <p:spPr>
          <a:xfrm>
            <a:off x="949651" y="4563864"/>
            <a:ext cx="10153775" cy="1498436"/>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rPr>
              <a:t>　そのような中、令和６年１月に発生した能登半島地震を受けて、上下水道の早期復旧や管路の耐震化が注目された。</a:t>
            </a:r>
            <a:endParaRPr lang="en-US" altLang="ja-JP" sz="1800" dirty="0">
              <a:solidFill>
                <a:schemeClr val="tx1"/>
              </a:solidFill>
            </a:endParaRPr>
          </a:p>
          <a:p>
            <a:pPr>
              <a:spcBef>
                <a:spcPts val="0"/>
              </a:spcBef>
            </a:pPr>
            <a:r>
              <a:rPr lang="ja-JP" altLang="en-US" sz="1800" dirty="0">
                <a:solidFill>
                  <a:schemeClr val="tx1"/>
                </a:solidFill>
              </a:rPr>
              <a:t>　耐震化の指標として通常示される「基幹管路（上水道）の耐震適合率」については、倉吉市は１２．６％（Ｒ３末）であるのに対し、県平均は２６．６％、全国平均は４１．２％であり、それらと比べて低い状況にあることから、耐震化事業を早期に進めていく必要がある。</a:t>
            </a:r>
            <a:endParaRPr lang="en-US" altLang="ja-JP" sz="1800" dirty="0">
              <a:solidFill>
                <a:schemeClr val="tx1"/>
              </a:solidFill>
            </a:endParaRPr>
          </a:p>
        </p:txBody>
      </p:sp>
      <p:sp>
        <p:nvSpPr>
          <p:cNvPr id="7" name="タイトル 6">
            <a:extLst>
              <a:ext uri="{FF2B5EF4-FFF2-40B4-BE49-F238E27FC236}">
                <a16:creationId xmlns:a16="http://schemas.microsoft.com/office/drawing/2014/main" id="{8D6361D6-CB09-4B09-9B06-6E0246C14404}"/>
              </a:ext>
            </a:extLst>
          </p:cNvPr>
          <p:cNvSpPr txBox="1">
            <a:spLocks/>
          </p:cNvSpPr>
          <p:nvPr/>
        </p:nvSpPr>
        <p:spPr>
          <a:xfrm>
            <a:off x="1001261" y="321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（２）水道施設の耐震化・老朽化対策</a:t>
            </a:r>
          </a:p>
        </p:txBody>
      </p:sp>
    </p:spTree>
    <p:extLst>
      <p:ext uri="{BB962C8B-B14F-4D97-AF65-F5344CB8AC3E}">
        <p14:creationId xmlns:p14="http://schemas.microsoft.com/office/powerpoint/2010/main" val="150692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EEC9E5-D700-4A5B-8AB6-285F6CF02C81}"/>
              </a:ext>
            </a:extLst>
          </p:cNvPr>
          <p:cNvSpPr>
            <a:spLocks noGrp="1"/>
          </p:cNvSpPr>
          <p:nvPr>
            <p:ph type="sldNum" sz="quarter" idx="12"/>
          </p:nvPr>
        </p:nvSpPr>
        <p:spPr/>
        <p:txBody>
          <a:bodyPr/>
          <a:lstStyle/>
          <a:p>
            <a:r>
              <a:rPr kumimoji="1" lang="ja-JP" altLang="en-US" dirty="0">
                <a:solidFill>
                  <a:schemeClr val="bg1"/>
                </a:solidFill>
              </a:rPr>
              <a:t>７</a:t>
            </a:r>
          </a:p>
        </p:txBody>
      </p:sp>
      <p:sp>
        <p:nvSpPr>
          <p:cNvPr id="9" name="テキスト プレースホルダー 17">
            <a:extLst>
              <a:ext uri="{FF2B5EF4-FFF2-40B4-BE49-F238E27FC236}">
                <a16:creationId xmlns:a16="http://schemas.microsoft.com/office/drawing/2014/main" id="{D230DBA8-7B9E-444F-BE5A-992396FE11F9}"/>
              </a:ext>
            </a:extLst>
          </p:cNvPr>
          <p:cNvSpPr txBox="1">
            <a:spLocks/>
          </p:cNvSpPr>
          <p:nvPr/>
        </p:nvSpPr>
        <p:spPr>
          <a:xfrm>
            <a:off x="788892" y="852746"/>
            <a:ext cx="10055613" cy="2505697"/>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kumimoji="1" sz="1600" b="1" i="0" kern="1200">
                <a:solidFill>
                  <a:schemeClr val="tx1"/>
                </a:solidFill>
                <a:latin typeface="+mj-lt"/>
                <a:ea typeface="+mj-ea"/>
                <a:cs typeface="+mj-cs"/>
              </a:defRPr>
            </a:lvl9pPr>
          </a:lstStyle>
          <a:p>
            <a:pPr>
              <a:spcBef>
                <a:spcPts val="0"/>
              </a:spcBef>
            </a:pPr>
            <a:r>
              <a:rPr lang="ja-JP" altLang="en-US" sz="1800" dirty="0">
                <a:solidFill>
                  <a:schemeClr val="tx1"/>
                </a:solidFill>
              </a:rPr>
              <a:t>　</a:t>
            </a:r>
            <a:endParaRPr lang="en-US" altLang="ja-JP" sz="1800" dirty="0">
              <a:solidFill>
                <a:schemeClr val="tx1"/>
              </a:solidFill>
            </a:endParaRPr>
          </a:p>
          <a:p>
            <a:pPr>
              <a:spcBef>
                <a:spcPts val="0"/>
              </a:spcBef>
            </a:pPr>
            <a:r>
              <a:rPr lang="ja-JP" altLang="en-US" sz="1800" dirty="0">
                <a:solidFill>
                  <a:schemeClr val="tx1"/>
                </a:solidFill>
                <a:latin typeface="+mn-ea"/>
              </a:rPr>
              <a:t>（</a:t>
            </a:r>
            <a:r>
              <a:rPr lang="en-US" altLang="ja-JP" sz="1800" dirty="0">
                <a:solidFill>
                  <a:schemeClr val="tx1"/>
                </a:solidFill>
                <a:latin typeface="+mn-ea"/>
              </a:rPr>
              <a:t>Ⅳ</a:t>
            </a:r>
            <a:r>
              <a:rPr lang="ja-JP" altLang="en-US" sz="1800" dirty="0">
                <a:solidFill>
                  <a:schemeClr val="tx1"/>
                </a:solidFill>
                <a:latin typeface="+mn-ea"/>
              </a:rPr>
              <a:t>）耐震化（耐震適合率）の推移予測及び事業費の試算</a:t>
            </a:r>
            <a:endParaRPr lang="en-US" altLang="ja-JP" sz="1800" dirty="0">
              <a:solidFill>
                <a:schemeClr val="tx1"/>
              </a:solidFill>
            </a:endParaRPr>
          </a:p>
          <a:p>
            <a:pPr>
              <a:spcBef>
                <a:spcPts val="0"/>
              </a:spcBef>
            </a:pPr>
            <a:r>
              <a:rPr lang="ja-JP" altLang="en-US" sz="1800" dirty="0">
                <a:solidFill>
                  <a:schemeClr val="tx1"/>
                </a:solidFill>
              </a:rPr>
              <a:t>　　令和６年度以降、現在の物価を基準として仮に①２億円</a:t>
            </a:r>
            <a:r>
              <a:rPr lang="en-US" altLang="ja-JP" sz="1800" dirty="0">
                <a:solidFill>
                  <a:schemeClr val="tx1"/>
                </a:solidFill>
              </a:rPr>
              <a:t>/</a:t>
            </a:r>
            <a:r>
              <a:rPr lang="ja-JP" altLang="en-US" sz="1800" dirty="0">
                <a:solidFill>
                  <a:schemeClr val="tx1"/>
                </a:solidFill>
              </a:rPr>
              <a:t>年（当初計画値）、②３億円</a:t>
            </a:r>
            <a:r>
              <a:rPr lang="en-US" altLang="ja-JP" sz="1800" dirty="0">
                <a:solidFill>
                  <a:schemeClr val="tx1"/>
                </a:solidFill>
              </a:rPr>
              <a:t>/</a:t>
            </a:r>
            <a:r>
              <a:rPr lang="ja-JP" altLang="en-US" sz="1800" dirty="0">
                <a:solidFill>
                  <a:schemeClr val="tx1"/>
                </a:solidFill>
              </a:rPr>
              <a:t>年</a:t>
            </a:r>
            <a:endParaRPr lang="en-US" altLang="ja-JP" sz="1800" dirty="0">
              <a:solidFill>
                <a:schemeClr val="tx1"/>
              </a:solidFill>
            </a:endParaRPr>
          </a:p>
          <a:p>
            <a:pPr>
              <a:spcBef>
                <a:spcPts val="0"/>
              </a:spcBef>
            </a:pPr>
            <a:r>
              <a:rPr lang="ja-JP" altLang="en-US" sz="1800" dirty="0">
                <a:solidFill>
                  <a:schemeClr val="tx1"/>
                </a:solidFill>
              </a:rPr>
              <a:t>　（≒実績値）と更新事業を進めた場合の耐震適合率の推移を下図に示し、乖離の状況が今後ど</a:t>
            </a:r>
            <a:endParaRPr lang="en-US" altLang="ja-JP" sz="1800" dirty="0">
              <a:solidFill>
                <a:schemeClr val="tx1"/>
              </a:solidFill>
            </a:endParaRPr>
          </a:p>
          <a:p>
            <a:pPr>
              <a:spcBef>
                <a:spcPts val="0"/>
              </a:spcBef>
            </a:pPr>
            <a:r>
              <a:rPr lang="ja-JP" altLang="en-US" sz="1800" dirty="0">
                <a:solidFill>
                  <a:schemeClr val="tx1"/>
                </a:solidFill>
              </a:rPr>
              <a:t>　うなっていくかを予測した。</a:t>
            </a:r>
            <a:endParaRPr lang="en-US" altLang="ja-JP" sz="1800" dirty="0">
              <a:solidFill>
                <a:schemeClr val="tx1"/>
              </a:solidFill>
            </a:endParaRPr>
          </a:p>
          <a:p>
            <a:pPr>
              <a:spcBef>
                <a:spcPts val="0"/>
              </a:spcBef>
            </a:pPr>
            <a:r>
              <a:rPr lang="ja-JP" altLang="en-US" sz="1800" dirty="0">
                <a:solidFill>
                  <a:schemeClr val="tx1"/>
                </a:solidFill>
              </a:rPr>
              <a:t>　　耐震化計画の最終年度における計画値との乖離は、①の場合およそ１０％、②の場合およ</a:t>
            </a:r>
            <a:endParaRPr lang="en-US" altLang="ja-JP" sz="1800" dirty="0">
              <a:solidFill>
                <a:schemeClr val="tx1"/>
              </a:solidFill>
            </a:endParaRPr>
          </a:p>
          <a:p>
            <a:pPr>
              <a:spcBef>
                <a:spcPts val="0"/>
              </a:spcBef>
            </a:pPr>
            <a:r>
              <a:rPr lang="ja-JP" altLang="en-US" sz="1800" dirty="0">
                <a:solidFill>
                  <a:schemeClr val="tx1"/>
                </a:solidFill>
              </a:rPr>
              <a:t>　そ３％の見込みとなった。少なくとも、現在よりも計画と実績を乖離させないためには、年</a:t>
            </a:r>
            <a:endParaRPr lang="en-US" altLang="ja-JP" sz="1800" dirty="0">
              <a:solidFill>
                <a:schemeClr val="tx1"/>
              </a:solidFill>
            </a:endParaRPr>
          </a:p>
          <a:p>
            <a:pPr>
              <a:spcBef>
                <a:spcPts val="0"/>
              </a:spcBef>
            </a:pPr>
            <a:r>
              <a:rPr lang="ja-JP" altLang="en-US" sz="1800" dirty="0">
                <a:solidFill>
                  <a:schemeClr val="tx1"/>
                </a:solidFill>
              </a:rPr>
              <a:t>　間３億円程度の事業費で進めていく必要がある。</a:t>
            </a:r>
            <a:endParaRPr lang="en-US" altLang="ja-JP" sz="1800" dirty="0">
              <a:solidFill>
                <a:schemeClr val="tx1"/>
              </a:solidFill>
            </a:endParaRPr>
          </a:p>
          <a:p>
            <a:pPr>
              <a:spcBef>
                <a:spcPts val="0"/>
              </a:spcBef>
            </a:pPr>
            <a:r>
              <a:rPr lang="ja-JP" altLang="en-US" sz="1800" dirty="0">
                <a:solidFill>
                  <a:schemeClr val="tx1"/>
                </a:solidFill>
              </a:rPr>
              <a:t>　　なお、令和２２年度末に耐震適合率を計画目標値である４０％に到達させるために必要な事</a:t>
            </a:r>
            <a:endParaRPr lang="en-US" altLang="ja-JP" sz="1800" dirty="0">
              <a:solidFill>
                <a:schemeClr val="tx1"/>
              </a:solidFill>
            </a:endParaRPr>
          </a:p>
          <a:p>
            <a:pPr>
              <a:spcBef>
                <a:spcPts val="0"/>
              </a:spcBef>
            </a:pPr>
            <a:r>
              <a:rPr lang="ja-JP" altLang="en-US" sz="1800" dirty="0">
                <a:solidFill>
                  <a:schemeClr val="tx1"/>
                </a:solidFill>
              </a:rPr>
              <a:t>　業費は、３．２８億円</a:t>
            </a:r>
            <a:r>
              <a:rPr lang="en-US" altLang="ja-JP" sz="1800" dirty="0">
                <a:solidFill>
                  <a:schemeClr val="tx1"/>
                </a:solidFill>
              </a:rPr>
              <a:t>/</a:t>
            </a:r>
            <a:r>
              <a:rPr lang="ja-JP" altLang="en-US" sz="1800" dirty="0">
                <a:solidFill>
                  <a:schemeClr val="tx1"/>
                </a:solidFill>
              </a:rPr>
              <a:t>年と試算した。</a:t>
            </a:r>
            <a:endParaRPr lang="en-US" altLang="ja-JP" sz="1800" dirty="0">
              <a:solidFill>
                <a:schemeClr val="tx1"/>
              </a:solidFill>
            </a:endParaRPr>
          </a:p>
        </p:txBody>
      </p:sp>
      <p:graphicFrame>
        <p:nvGraphicFramePr>
          <p:cNvPr id="7" name="グラフ 6">
            <a:extLst>
              <a:ext uri="{FF2B5EF4-FFF2-40B4-BE49-F238E27FC236}">
                <a16:creationId xmlns:a16="http://schemas.microsoft.com/office/drawing/2014/main" id="{2E59C293-52B3-4D32-8B6B-313141BD6D5E}"/>
              </a:ext>
            </a:extLst>
          </p:cNvPr>
          <p:cNvGraphicFramePr>
            <a:graphicFrameLocks/>
          </p:cNvGraphicFramePr>
          <p:nvPr>
            <p:extLst>
              <p:ext uri="{D42A27DB-BD31-4B8C-83A1-F6EECF244321}">
                <p14:modId xmlns:p14="http://schemas.microsoft.com/office/powerpoint/2010/main" val="1964731647"/>
              </p:ext>
            </p:extLst>
          </p:nvPr>
        </p:nvGraphicFramePr>
        <p:xfrm>
          <a:off x="1001261" y="3340512"/>
          <a:ext cx="9950823" cy="3451916"/>
        </p:xfrm>
        <a:graphic>
          <a:graphicData uri="http://schemas.openxmlformats.org/drawingml/2006/chart">
            <c:chart xmlns:c="http://schemas.openxmlformats.org/drawingml/2006/chart" xmlns:r="http://schemas.openxmlformats.org/officeDocument/2006/relationships" r:id="rId2"/>
          </a:graphicData>
        </a:graphic>
      </p:graphicFrame>
      <p:sp>
        <p:nvSpPr>
          <p:cNvPr id="8" name="タイトル 6">
            <a:extLst>
              <a:ext uri="{FF2B5EF4-FFF2-40B4-BE49-F238E27FC236}">
                <a16:creationId xmlns:a16="http://schemas.microsoft.com/office/drawing/2014/main" id="{6B52573D-95CE-453B-A294-A5A4A74BC422}"/>
              </a:ext>
            </a:extLst>
          </p:cNvPr>
          <p:cNvSpPr txBox="1">
            <a:spLocks/>
          </p:cNvSpPr>
          <p:nvPr/>
        </p:nvSpPr>
        <p:spPr>
          <a:xfrm>
            <a:off x="1001261" y="67129"/>
            <a:ext cx="8825659" cy="76768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i="0" kern="1200" cap="none">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（２）水道施設の耐震化・老朽化対策</a:t>
            </a:r>
          </a:p>
        </p:txBody>
      </p:sp>
    </p:spTree>
    <p:extLst>
      <p:ext uri="{BB962C8B-B14F-4D97-AF65-F5344CB8AC3E}">
        <p14:creationId xmlns:p14="http://schemas.microsoft.com/office/powerpoint/2010/main" val="1688096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15289</TotalTime>
  <Words>3349</Words>
  <Application>Microsoft Office PowerPoint</Application>
  <PresentationFormat>ワイド画面</PresentationFormat>
  <Paragraphs>430</Paragraphs>
  <Slides>20</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メイリオ</vt:lpstr>
      <vt:lpstr>游ゴシック</vt:lpstr>
      <vt:lpstr>游明朝</vt:lpstr>
      <vt:lpstr>Arial</vt:lpstr>
      <vt:lpstr>Calibri</vt:lpstr>
      <vt:lpstr>Wingdings 3</vt:lpstr>
      <vt:lpstr>イオン</vt:lpstr>
      <vt:lpstr>倉吉市水道事業運営審議会</vt:lpstr>
      <vt:lpstr>目次</vt:lpstr>
      <vt:lpstr>（１）倉吉市水道事業の沿革・施設概要 （２）水道施設の耐震化・老朽化対策 （３）給水人口・有収水量の推移と見込み （４）水道料金収入・調定件数の推移と見込み （５）損益の推移と見込み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（１）料金収入で回収すべき金額の考え方  （２）耐震化事業に必要な財源の試算</vt:lpstr>
      <vt:lpstr>PowerPoint プレゼンテーション</vt:lpstr>
      <vt:lpstr>PowerPoint プレゼンテーション</vt:lpstr>
      <vt:lpstr>PowerPoint プレゼンテーション</vt:lpstr>
      <vt:lpstr>（１）料金改定の必要性  （２）料金改定率の試算</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令和４年度  倉吉市下水道事業運営審議会</dc:title>
  <dc:creator>大本 るみ</dc:creator>
  <cp:lastModifiedBy>川福 高弘</cp:lastModifiedBy>
  <cp:revision>930</cp:revision>
  <cp:lastPrinted>2024-09-05T09:12:01Z</cp:lastPrinted>
  <dcterms:created xsi:type="dcterms:W3CDTF">2022-12-14T02:28:03Z</dcterms:created>
  <dcterms:modified xsi:type="dcterms:W3CDTF">2024-09-23T23:44:29Z</dcterms:modified>
</cp:coreProperties>
</file>