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2.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charts/chart19.xml" ContentType="application/vnd.openxmlformats-officedocument.drawingml.chart+xml"/>
  <Override PartName="/ppt/charts/style19.xml" ContentType="application/vnd.ms-office.chartstyle+xml"/>
  <Override PartName="/ppt/charts/colors19.xml" ContentType="application/vnd.ms-office.chartcolorstyle+xml"/>
  <Override PartName="/ppt/charts/chart20.xml" ContentType="application/vnd.openxmlformats-officedocument.drawingml.chart+xml"/>
  <Override PartName="/ppt/charts/style20.xml" ContentType="application/vnd.ms-office.chartstyle+xml"/>
  <Override PartName="/ppt/charts/colors20.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202" r:id="rId1"/>
  </p:sldMasterIdLst>
  <p:notesMasterIdLst>
    <p:notesMasterId r:id="rId28"/>
  </p:notesMasterIdLst>
  <p:handoutMasterIdLst>
    <p:handoutMasterId r:id="rId29"/>
  </p:handoutMasterIdLst>
  <p:sldIdLst>
    <p:sldId id="379" r:id="rId2"/>
    <p:sldId id="265" r:id="rId3"/>
    <p:sldId id="445" r:id="rId4"/>
    <p:sldId id="442" r:id="rId5"/>
    <p:sldId id="404" r:id="rId6"/>
    <p:sldId id="412" r:id="rId7"/>
    <p:sldId id="397" r:id="rId8"/>
    <p:sldId id="444" r:id="rId9"/>
    <p:sldId id="432" r:id="rId10"/>
    <p:sldId id="398" r:id="rId11"/>
    <p:sldId id="409" r:id="rId12"/>
    <p:sldId id="440" r:id="rId13"/>
    <p:sldId id="394" r:id="rId14"/>
    <p:sldId id="439" r:id="rId15"/>
    <p:sldId id="413" r:id="rId16"/>
    <p:sldId id="441" r:id="rId17"/>
    <p:sldId id="429" r:id="rId18"/>
    <p:sldId id="430" r:id="rId19"/>
    <p:sldId id="431" r:id="rId20"/>
    <p:sldId id="451" r:id="rId21"/>
    <p:sldId id="446" r:id="rId22"/>
    <p:sldId id="453" r:id="rId23"/>
    <p:sldId id="418" r:id="rId24"/>
    <p:sldId id="419" r:id="rId25"/>
    <p:sldId id="420" r:id="rId26"/>
    <p:sldId id="421" r:id="rId27"/>
  </p:sldIdLst>
  <p:sldSz cx="12192000" cy="6858000"/>
  <p:notesSz cx="7102475" cy="102330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57B16096-850E-4E90-9979-AF991868259C}">
          <p14:sldIdLst>
            <p14:sldId id="379"/>
            <p14:sldId id="265"/>
            <p14:sldId id="445"/>
            <p14:sldId id="442"/>
            <p14:sldId id="404"/>
            <p14:sldId id="412"/>
            <p14:sldId id="397"/>
            <p14:sldId id="444"/>
            <p14:sldId id="432"/>
            <p14:sldId id="398"/>
            <p14:sldId id="409"/>
            <p14:sldId id="440"/>
            <p14:sldId id="394"/>
            <p14:sldId id="439"/>
            <p14:sldId id="413"/>
            <p14:sldId id="441"/>
            <p14:sldId id="429"/>
            <p14:sldId id="430"/>
            <p14:sldId id="431"/>
            <p14:sldId id="451"/>
            <p14:sldId id="446"/>
            <p14:sldId id="453"/>
            <p14:sldId id="418"/>
            <p14:sldId id="419"/>
            <p14:sldId id="420"/>
            <p14:sldId id="421"/>
          </p14:sldIdLst>
        </p14:section>
      </p14:sectionLst>
    </p:ext>
    <p:ext uri="{EFAFB233-063F-42B5-8137-9DF3F51BA10A}">
      <p15:sldGuideLst xmlns:p15="http://schemas.microsoft.com/office/powerpoint/2012/main">
        <p15:guide id="1" pos="3885" userDrawn="1">
          <p15:clr>
            <a:srgbClr val="A4A3A4"/>
          </p15:clr>
        </p15:guide>
        <p15:guide id="2" orient="horz" pos="2228"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大本 るみ" initials="大本" lastIdx="1" clrIdx="0">
    <p:extLst>
      <p:ext uri="{19B8F6BF-5375-455C-9EA6-DF929625EA0E}">
        <p15:presenceInfo xmlns:p15="http://schemas.microsoft.com/office/powerpoint/2012/main" userId="S-1-5-21-1690036600-3149277932-1583818433-1536" providerId="AD"/>
      </p:ext>
    </p:extLst>
  </p:cmAuthor>
  <p:cmAuthor id="2" name="川福 高弘" initials="川福" lastIdx="1" clrIdx="1">
    <p:extLst>
      <p:ext uri="{19B8F6BF-5375-455C-9EA6-DF929625EA0E}">
        <p15:presenceInfo xmlns:p15="http://schemas.microsoft.com/office/powerpoint/2012/main" userId="S-1-5-21-1690036600-3149277932-1583818433-205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a:srgbClr val="023CBE"/>
    <a:srgbClr val="E3992D"/>
    <a:srgbClr val="80ABE0"/>
    <a:srgbClr val="789BE8"/>
    <a:srgbClr val="66B4F4"/>
    <a:srgbClr val="669CF4"/>
    <a:srgbClr val="BDDEF5"/>
    <a:srgbClr val="FFC9FF"/>
    <a:srgbClr val="E307C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294" autoAdjust="0"/>
    <p:restoredTop sz="94659" autoAdjust="0"/>
  </p:normalViewPr>
  <p:slideViewPr>
    <p:cSldViewPr snapToGrid="0">
      <p:cViewPr varScale="1">
        <p:scale>
          <a:sx n="85" d="100"/>
          <a:sy n="85" d="100"/>
        </p:scale>
        <p:origin x="270" y="90"/>
      </p:cViewPr>
      <p:guideLst>
        <p:guide pos="3885"/>
        <p:guide orient="horz" pos="2228"/>
      </p:guideLst>
    </p:cSldViewPr>
  </p:slideViewPr>
  <p:outlineViewPr>
    <p:cViewPr>
      <p:scale>
        <a:sx n="33" d="100"/>
        <a:sy n="33" d="100"/>
      </p:scale>
      <p:origin x="0" y="-23760"/>
    </p:cViewPr>
  </p:outlineViewPr>
  <p:notesTextViewPr>
    <p:cViewPr>
      <p:scale>
        <a:sx n="1" d="1"/>
        <a:sy n="1" d="1"/>
      </p:scale>
      <p:origin x="0" y="0"/>
    </p:cViewPr>
  </p:notesTextViewPr>
  <p:sorterViewPr>
    <p:cViewPr varScale="1">
      <p:scale>
        <a:sx n="100" d="100"/>
        <a:sy n="100" d="100"/>
      </p:scale>
      <p:origin x="0" y="0"/>
    </p:cViewPr>
  </p:sorterViewPr>
  <p:notesViewPr>
    <p:cSldViewPr snapToGrid="0" showGuides="1">
      <p:cViewPr varScale="1">
        <p:scale>
          <a:sx n="92" d="100"/>
          <a:sy n="92" d="100"/>
        </p:scale>
        <p:origin x="1398" y="7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oleObject" Target="file:///C:\Users\kawafukut\Desktop\&#24180;&#38291;&#25512;&#35336;\&#12464;&#12521;&#12501;&#24046;&#12375;&#36796;&#12415;&#29992;&#12487;&#12540;&#12479;\&#29992;&#36884;&#21029;&#26009;&#37329;&#12398;&#32047;&#36914;&#24230;.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C:\Users\kawafukut\Desktop\&#24180;&#38291;&#25512;&#35336;\&#22522;&#26412;&#27700;&#37327;&#12398;&#21336;&#20385;.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file:///\\suidou-shd01\&#12521;&#12452;&#12502;&#12521;&#12522;\04&#32076;&#21942;\15&#23529;&#35696;&#20250;\&#12304;&#27700;&#36947;&#12305;\R6\&#20316;&#25104;&#20013;&#65297;&#65288;&#65374;R5.9.21&#65289;\&#35519;&#23450;&#20214;&#25968;&#12398;&#21106;&#21512;\&#27700;&#37327;&#21029;&#12288;&#35519;&#23450;&#20214;&#25968;.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file:///\\suidou-shd01\&#12521;&#12452;&#12502;&#12521;&#12522;\04&#32076;&#21942;\15&#23529;&#35696;&#20250;\&#12304;&#27700;&#36947;&#12305;\R6\&#20316;&#25104;&#20013;&#12539;&#24029;&#31119;&#65288;R5.9.15&#65289;\&#20182;&#22243;&#20307;&#26009;&#37329;&#27604;&#36611;&#65288;&#39006;&#20284;&#22243;&#20307;&#12398;&#36883;&#22679;&#24230;&#21547;&#12416;&#65289;.xlsx"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oleObject" Target="file:///C:\Users\kawafukut\Desktop\&#24180;&#38291;&#25512;&#35336;\&#20182;&#22243;&#20307;&#26009;&#37329;&#27604;&#36611;.xlsx" TargetMode="External"/><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oleObject" Target="file:///C:\Users\kawafukut\Desktop\&#24180;&#38291;&#25512;&#35336;\&#20182;&#22243;&#20307;&#26009;&#37329;&#27604;&#36611;.xlsx" TargetMode="External"/><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oleObject" Target="file:///C:\Users\kawafukut\Desktop\&#24180;&#38291;&#25512;&#35336;\&#20182;&#22243;&#20307;&#26009;&#37329;&#27604;&#36611;.xlsx" TargetMode="External"/><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oleObject" Target="file:///C:\Users\kawafukut\Desktop\&#24180;&#38291;&#25512;&#35336;\&#20182;&#22243;&#20307;&#26009;&#37329;&#27604;&#36611;.xlsx" TargetMode="External"/><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oleObject" Target="file:///C:\Users\kawafukut\Desktop\&#24180;&#38291;&#25512;&#35336;\&#20182;&#22243;&#20307;&#26009;&#37329;&#27604;&#36611;.xlsx" TargetMode="External"/><Relationship Id="rId2" Type="http://schemas.microsoft.com/office/2011/relationships/chartColorStyle" Target="colors17.xml"/><Relationship Id="rId1" Type="http://schemas.microsoft.com/office/2011/relationships/chartStyle" Target="style17.xml"/></Relationships>
</file>

<file path=ppt/charts/_rels/chart18.xml.rels><?xml version="1.0" encoding="UTF-8" standalone="yes"?>
<Relationships xmlns="http://schemas.openxmlformats.org/package/2006/relationships"><Relationship Id="rId3" Type="http://schemas.openxmlformats.org/officeDocument/2006/relationships/oleObject" Target="file:///C:\Users\kawafukut\Desktop\&#24180;&#38291;&#25512;&#35336;\&#20182;&#22243;&#20307;&#26009;&#37329;&#27604;&#36611;.xlsx" TargetMode="External"/><Relationship Id="rId2" Type="http://schemas.microsoft.com/office/2011/relationships/chartColorStyle" Target="colors18.xml"/><Relationship Id="rId1" Type="http://schemas.microsoft.com/office/2011/relationships/chartStyle" Target="style18.xml"/></Relationships>
</file>

<file path=ppt/charts/_rels/chart19.xml.rels><?xml version="1.0" encoding="UTF-8" standalone="yes"?>
<Relationships xmlns="http://schemas.openxmlformats.org/package/2006/relationships"><Relationship Id="rId3" Type="http://schemas.openxmlformats.org/officeDocument/2006/relationships/oleObject" Target="file:///C:\Users\kawafukut\Desktop\&#24180;&#38291;&#25512;&#35336;\&#20182;&#22243;&#20307;&#26009;&#37329;&#27604;&#36611;.xlsx" TargetMode="External"/><Relationship Id="rId2" Type="http://schemas.microsoft.com/office/2011/relationships/chartColorStyle" Target="colors19.xml"/><Relationship Id="rId1" Type="http://schemas.microsoft.com/office/2011/relationships/chartStyle" Target="style19.xml"/></Relationships>
</file>

<file path=ppt/charts/_rels/chart2.xml.rels><?xml version="1.0" encoding="UTF-8" standalone="yes"?>
<Relationships xmlns="http://schemas.openxmlformats.org/package/2006/relationships"><Relationship Id="rId3" Type="http://schemas.openxmlformats.org/officeDocument/2006/relationships/oleObject" Target="file:///C:\Users\kawafukut\Desktop\&#24180;&#38291;&#25512;&#35336;\&#29992;&#36884;&#21029;&#26009;&#37329;&#12398;&#32047;&#36914;&#24230;%20-%20&#12467;&#12500;&#12540;.xlsx" TargetMode="External"/><Relationship Id="rId2" Type="http://schemas.microsoft.com/office/2011/relationships/chartColorStyle" Target="colors2.xml"/><Relationship Id="rId1" Type="http://schemas.microsoft.com/office/2011/relationships/chartStyle" Target="style2.xml"/></Relationships>
</file>

<file path=ppt/charts/_rels/chart20.xml.rels><?xml version="1.0" encoding="UTF-8" standalone="yes"?>
<Relationships xmlns="http://schemas.openxmlformats.org/package/2006/relationships"><Relationship Id="rId3" Type="http://schemas.openxmlformats.org/officeDocument/2006/relationships/oleObject" Target="file:///C:\Users\kawafukut\Desktop\&#24180;&#38291;&#25512;&#35336;\&#20182;&#22243;&#20307;&#26009;&#37329;&#27604;&#36611;.xlsx" TargetMode="External"/><Relationship Id="rId2" Type="http://schemas.microsoft.com/office/2011/relationships/chartColorStyle" Target="colors20.xml"/><Relationship Id="rId1" Type="http://schemas.microsoft.com/office/2011/relationships/chartStyle" Target="style20.xml"/></Relationships>
</file>

<file path=ppt/charts/_rels/chart3.xml.rels><?xml version="1.0" encoding="UTF-8" standalone="yes"?>
<Relationships xmlns="http://schemas.openxmlformats.org/package/2006/relationships"><Relationship Id="rId3" Type="http://schemas.openxmlformats.org/officeDocument/2006/relationships/oleObject" Target="file:///C:\Users\kawafukut\Desktop\&#27770;&#31639;&#32113;&#35336;&#25244;&#20986;.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suidou-shd01\&#12521;&#12452;&#12502;&#12521;&#12522;\04&#32076;&#21942;\15&#23529;&#35696;&#20250;\&#12304;&#27700;&#36947;&#12305;\R6\&#20316;&#25104;&#20013;&#65299;\&#25512;&#35336;&#29992;&#36039;&#26009;\&#29992;&#36884;&#21029;&#12539;&#21475;&#24452;&#21029;&#25505;&#29992;&#12398;&#21106;&#21512;&#38598;&#35336;.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suidou-shd01\&#12521;&#12452;&#12502;&#12521;&#12522;\04&#32076;&#21942;\15&#23529;&#35696;&#20250;\&#12304;&#27700;&#36947;&#12305;\R6\&#20316;&#25104;&#20013;&#65299;\&#25512;&#35336;&#29992;&#36039;&#26009;\&#29992;&#36884;&#21029;&#12539;&#21475;&#24452;&#21029;&#25505;&#29992;&#12398;&#21106;&#21512;&#38598;&#35336;.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kawafukut\Desktop\&#24180;&#38291;&#25512;&#35336;\&#35519;&#23450;&#20214;&#25968;&#12398;&#21106;&#21512;\&#27700;&#37327;&#21029;&#12288;&#35519;&#23450;&#20214;&#25968;.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suidou-shd01\&#12521;&#12452;&#12502;&#12521;&#12522;\04&#32076;&#21942;\15&#23529;&#35696;&#20250;\&#12304;&#27700;&#36947;&#12305;\R6\&#20316;&#25104;&#20013;&#65297;&#65288;&#65374;R5.9.21&#65289;\&#35519;&#23450;&#20214;&#25968;&#12398;&#21106;&#21512;\&#27700;&#37327;&#21029;&#12288;&#35519;&#23450;&#20214;&#25968;.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suidou-shd01\&#12521;&#12452;&#12502;&#12521;&#12522;\04&#32076;&#21942;\15&#23529;&#35696;&#20250;\&#12304;&#27700;&#36947;&#12305;\R6\&#20316;&#25104;&#20013;&#65297;&#65288;&#65374;R5.9.21&#65289;\&#35519;&#23450;&#20214;&#25968;&#12398;&#21106;&#21512;\&#27700;&#37327;&#21029;&#12288;&#35519;&#23450;&#20214;&#25968;.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C:\Users\kawafukut\Desktop\&#24180;&#38291;&#25512;&#35336;\&#22522;&#26412;&#27700;&#37327;&#12398;&#21336;&#20385;.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0429027506141893E-2"/>
          <c:y val="4.6018464043998529E-2"/>
          <c:w val="0.93914194498771619"/>
          <c:h val="0.70331069413763636"/>
        </c:manualLayout>
      </c:layout>
      <c:lineChart>
        <c:grouping val="standard"/>
        <c:varyColors val="0"/>
        <c:ser>
          <c:idx val="1"/>
          <c:order val="0"/>
          <c:tx>
            <c:strRef>
              <c:f>'逓増、逓減、均一のイメージ'!$B$3</c:f>
              <c:strCache>
                <c:ptCount val="1"/>
                <c:pt idx="0">
                  <c:v>逓増型</c:v>
                </c:pt>
              </c:strCache>
            </c:strRef>
          </c:tx>
          <c:spPr>
            <a:ln w="28575" cap="rnd">
              <a:solidFill>
                <a:srgbClr val="FF0000"/>
              </a:solidFill>
              <a:round/>
            </a:ln>
            <a:effectLst/>
          </c:spPr>
          <c:marker>
            <c:symbol val="none"/>
          </c:marker>
          <c:val>
            <c:numRef>
              <c:f>'逓増、逓減、均一のイメージ'!$C$3:$EW$3</c:f>
              <c:numCache>
                <c:formatCode>#,##0_);[Red]\(#,##0\)</c:formatCode>
                <c:ptCount val="151"/>
                <c:pt idx="0">
                  <c:v>670</c:v>
                </c:pt>
                <c:pt idx="1">
                  <c:v>670</c:v>
                </c:pt>
                <c:pt idx="2">
                  <c:v>670</c:v>
                </c:pt>
                <c:pt idx="3">
                  <c:v>670</c:v>
                </c:pt>
                <c:pt idx="4">
                  <c:v>670</c:v>
                </c:pt>
                <c:pt idx="5">
                  <c:v>670</c:v>
                </c:pt>
                <c:pt idx="6">
                  <c:v>670</c:v>
                </c:pt>
                <c:pt idx="7">
                  <c:v>670</c:v>
                </c:pt>
                <c:pt idx="8">
                  <c:v>670</c:v>
                </c:pt>
                <c:pt idx="9">
                  <c:v>786</c:v>
                </c:pt>
                <c:pt idx="10">
                  <c:v>902</c:v>
                </c:pt>
                <c:pt idx="11">
                  <c:v>1018</c:v>
                </c:pt>
                <c:pt idx="12">
                  <c:v>1134</c:v>
                </c:pt>
                <c:pt idx="13">
                  <c:v>1250</c:v>
                </c:pt>
                <c:pt idx="14">
                  <c:v>1366</c:v>
                </c:pt>
                <c:pt idx="15">
                  <c:v>1482</c:v>
                </c:pt>
                <c:pt idx="16">
                  <c:v>1598</c:v>
                </c:pt>
                <c:pt idx="17">
                  <c:v>1714</c:v>
                </c:pt>
                <c:pt idx="18">
                  <c:v>1830</c:v>
                </c:pt>
                <c:pt idx="19">
                  <c:v>1946</c:v>
                </c:pt>
                <c:pt idx="20">
                  <c:v>2062</c:v>
                </c:pt>
                <c:pt idx="21">
                  <c:v>2222</c:v>
                </c:pt>
                <c:pt idx="22">
                  <c:v>2382</c:v>
                </c:pt>
                <c:pt idx="23">
                  <c:v>2542</c:v>
                </c:pt>
                <c:pt idx="24">
                  <c:v>2702</c:v>
                </c:pt>
                <c:pt idx="25">
                  <c:v>2862</c:v>
                </c:pt>
                <c:pt idx="26">
                  <c:v>3022</c:v>
                </c:pt>
                <c:pt idx="27">
                  <c:v>3182</c:v>
                </c:pt>
                <c:pt idx="28">
                  <c:v>3342</c:v>
                </c:pt>
                <c:pt idx="29">
                  <c:v>3502</c:v>
                </c:pt>
                <c:pt idx="30">
                  <c:v>3662</c:v>
                </c:pt>
                <c:pt idx="31">
                  <c:v>3822</c:v>
                </c:pt>
                <c:pt idx="32">
                  <c:v>3982</c:v>
                </c:pt>
                <c:pt idx="33">
                  <c:v>4142</c:v>
                </c:pt>
                <c:pt idx="34">
                  <c:v>4302</c:v>
                </c:pt>
                <c:pt idx="35">
                  <c:v>4462</c:v>
                </c:pt>
                <c:pt idx="36">
                  <c:v>4622</c:v>
                </c:pt>
                <c:pt idx="37">
                  <c:v>4782</c:v>
                </c:pt>
                <c:pt idx="38">
                  <c:v>4942</c:v>
                </c:pt>
                <c:pt idx="39">
                  <c:v>5102</c:v>
                </c:pt>
                <c:pt idx="40">
                  <c:v>5262</c:v>
                </c:pt>
                <c:pt idx="41">
                  <c:v>5422</c:v>
                </c:pt>
                <c:pt idx="42">
                  <c:v>5582</c:v>
                </c:pt>
                <c:pt idx="43">
                  <c:v>5742</c:v>
                </c:pt>
                <c:pt idx="44">
                  <c:v>5902</c:v>
                </c:pt>
                <c:pt idx="45">
                  <c:v>6062</c:v>
                </c:pt>
                <c:pt idx="46">
                  <c:v>6222</c:v>
                </c:pt>
                <c:pt idx="47">
                  <c:v>6382</c:v>
                </c:pt>
                <c:pt idx="48">
                  <c:v>6542</c:v>
                </c:pt>
                <c:pt idx="49">
                  <c:v>6702</c:v>
                </c:pt>
                <c:pt idx="50">
                  <c:v>6862</c:v>
                </c:pt>
                <c:pt idx="51">
                  <c:v>7022</c:v>
                </c:pt>
                <c:pt idx="52">
                  <c:v>7182</c:v>
                </c:pt>
                <c:pt idx="53">
                  <c:v>7342</c:v>
                </c:pt>
                <c:pt idx="54">
                  <c:v>7502</c:v>
                </c:pt>
                <c:pt idx="55">
                  <c:v>7662</c:v>
                </c:pt>
                <c:pt idx="56">
                  <c:v>7822</c:v>
                </c:pt>
                <c:pt idx="57">
                  <c:v>7982</c:v>
                </c:pt>
                <c:pt idx="58">
                  <c:v>8142</c:v>
                </c:pt>
                <c:pt idx="59">
                  <c:v>8302</c:v>
                </c:pt>
                <c:pt idx="60">
                  <c:v>8462</c:v>
                </c:pt>
                <c:pt idx="61">
                  <c:v>8622</c:v>
                </c:pt>
                <c:pt idx="62">
                  <c:v>8782</c:v>
                </c:pt>
                <c:pt idx="63">
                  <c:v>8942</c:v>
                </c:pt>
                <c:pt idx="64">
                  <c:v>9102</c:v>
                </c:pt>
                <c:pt idx="65">
                  <c:v>9262</c:v>
                </c:pt>
                <c:pt idx="66">
                  <c:v>9422</c:v>
                </c:pt>
                <c:pt idx="67">
                  <c:v>9582</c:v>
                </c:pt>
                <c:pt idx="68">
                  <c:v>9742</c:v>
                </c:pt>
                <c:pt idx="69">
                  <c:v>9902</c:v>
                </c:pt>
                <c:pt idx="70">
                  <c:v>10062</c:v>
                </c:pt>
                <c:pt idx="71">
                  <c:v>10222</c:v>
                </c:pt>
                <c:pt idx="72">
                  <c:v>10382</c:v>
                </c:pt>
                <c:pt idx="73">
                  <c:v>10542</c:v>
                </c:pt>
                <c:pt idx="74">
                  <c:v>10702</c:v>
                </c:pt>
                <c:pt idx="75">
                  <c:v>10862</c:v>
                </c:pt>
                <c:pt idx="76">
                  <c:v>11022</c:v>
                </c:pt>
                <c:pt idx="77">
                  <c:v>11182</c:v>
                </c:pt>
                <c:pt idx="78">
                  <c:v>11342</c:v>
                </c:pt>
                <c:pt idx="79">
                  <c:v>11502</c:v>
                </c:pt>
                <c:pt idx="80">
                  <c:v>11662</c:v>
                </c:pt>
                <c:pt idx="81">
                  <c:v>11822</c:v>
                </c:pt>
                <c:pt idx="82">
                  <c:v>11982</c:v>
                </c:pt>
                <c:pt idx="83">
                  <c:v>12142</c:v>
                </c:pt>
                <c:pt idx="84">
                  <c:v>12302</c:v>
                </c:pt>
                <c:pt idx="85">
                  <c:v>12462</c:v>
                </c:pt>
                <c:pt idx="86">
                  <c:v>12622</c:v>
                </c:pt>
                <c:pt idx="87">
                  <c:v>12782</c:v>
                </c:pt>
                <c:pt idx="88">
                  <c:v>12942</c:v>
                </c:pt>
                <c:pt idx="89">
                  <c:v>13102</c:v>
                </c:pt>
                <c:pt idx="90">
                  <c:v>13262</c:v>
                </c:pt>
                <c:pt idx="91">
                  <c:v>13422</c:v>
                </c:pt>
                <c:pt idx="92">
                  <c:v>13582</c:v>
                </c:pt>
                <c:pt idx="93">
                  <c:v>13742</c:v>
                </c:pt>
                <c:pt idx="94">
                  <c:v>13902</c:v>
                </c:pt>
                <c:pt idx="95">
                  <c:v>14062</c:v>
                </c:pt>
                <c:pt idx="96">
                  <c:v>14222</c:v>
                </c:pt>
                <c:pt idx="97">
                  <c:v>14382</c:v>
                </c:pt>
                <c:pt idx="98">
                  <c:v>14542</c:v>
                </c:pt>
                <c:pt idx="99">
                  <c:v>14702</c:v>
                </c:pt>
                <c:pt idx="100">
                  <c:v>14862</c:v>
                </c:pt>
                <c:pt idx="101">
                  <c:v>15062</c:v>
                </c:pt>
                <c:pt idx="102">
                  <c:v>15262</c:v>
                </c:pt>
                <c:pt idx="103">
                  <c:v>15462</c:v>
                </c:pt>
                <c:pt idx="104">
                  <c:v>15662</c:v>
                </c:pt>
                <c:pt idx="105">
                  <c:v>15862</c:v>
                </c:pt>
                <c:pt idx="106">
                  <c:v>16062</c:v>
                </c:pt>
                <c:pt idx="107">
                  <c:v>16262</c:v>
                </c:pt>
                <c:pt idx="108">
                  <c:v>16462</c:v>
                </c:pt>
                <c:pt idx="109">
                  <c:v>16662</c:v>
                </c:pt>
                <c:pt idx="110">
                  <c:v>16862</c:v>
                </c:pt>
                <c:pt idx="111">
                  <c:v>17062</c:v>
                </c:pt>
                <c:pt idx="112">
                  <c:v>17262</c:v>
                </c:pt>
                <c:pt idx="113">
                  <c:v>17462</c:v>
                </c:pt>
                <c:pt idx="114">
                  <c:v>17662</c:v>
                </c:pt>
                <c:pt idx="115">
                  <c:v>17862</c:v>
                </c:pt>
                <c:pt idx="116">
                  <c:v>18062</c:v>
                </c:pt>
                <c:pt idx="117">
                  <c:v>18262</c:v>
                </c:pt>
                <c:pt idx="118">
                  <c:v>18462</c:v>
                </c:pt>
                <c:pt idx="119">
                  <c:v>18662</c:v>
                </c:pt>
                <c:pt idx="120">
                  <c:v>18862</c:v>
                </c:pt>
                <c:pt idx="121">
                  <c:v>19062</c:v>
                </c:pt>
                <c:pt idx="122">
                  <c:v>19262</c:v>
                </c:pt>
                <c:pt idx="123">
                  <c:v>19462</c:v>
                </c:pt>
                <c:pt idx="124">
                  <c:v>19662</c:v>
                </c:pt>
                <c:pt idx="125">
                  <c:v>19862</c:v>
                </c:pt>
                <c:pt idx="126">
                  <c:v>20062</c:v>
                </c:pt>
                <c:pt idx="127">
                  <c:v>20262</c:v>
                </c:pt>
                <c:pt idx="128">
                  <c:v>20462</c:v>
                </c:pt>
                <c:pt idx="129">
                  <c:v>20662</c:v>
                </c:pt>
                <c:pt idx="130">
                  <c:v>20862</c:v>
                </c:pt>
                <c:pt idx="131">
                  <c:v>21062</c:v>
                </c:pt>
                <c:pt idx="132">
                  <c:v>21262</c:v>
                </c:pt>
                <c:pt idx="133">
                  <c:v>21462</c:v>
                </c:pt>
                <c:pt idx="134">
                  <c:v>21662</c:v>
                </c:pt>
                <c:pt idx="135">
                  <c:v>21862</c:v>
                </c:pt>
                <c:pt idx="136">
                  <c:v>22062</c:v>
                </c:pt>
                <c:pt idx="137">
                  <c:v>22262</c:v>
                </c:pt>
                <c:pt idx="138">
                  <c:v>22462</c:v>
                </c:pt>
                <c:pt idx="139">
                  <c:v>22662</c:v>
                </c:pt>
                <c:pt idx="140">
                  <c:v>22862</c:v>
                </c:pt>
                <c:pt idx="141">
                  <c:v>23062</c:v>
                </c:pt>
                <c:pt idx="142">
                  <c:v>23262</c:v>
                </c:pt>
                <c:pt idx="143">
                  <c:v>23462</c:v>
                </c:pt>
                <c:pt idx="144">
                  <c:v>23662</c:v>
                </c:pt>
                <c:pt idx="145">
                  <c:v>23862</c:v>
                </c:pt>
                <c:pt idx="146">
                  <c:v>24062</c:v>
                </c:pt>
                <c:pt idx="147">
                  <c:v>24262</c:v>
                </c:pt>
                <c:pt idx="148">
                  <c:v>24462</c:v>
                </c:pt>
                <c:pt idx="149">
                  <c:v>24662</c:v>
                </c:pt>
                <c:pt idx="150">
                  <c:v>24862</c:v>
                </c:pt>
              </c:numCache>
            </c:numRef>
          </c:val>
          <c:smooth val="0"/>
          <c:extLst>
            <c:ext xmlns:c16="http://schemas.microsoft.com/office/drawing/2014/chart" uri="{C3380CC4-5D6E-409C-BE32-E72D297353CC}">
              <c16:uniqueId val="{00000000-CA62-472E-87B5-B4D96B3B49C2}"/>
            </c:ext>
          </c:extLst>
        </c:ser>
        <c:ser>
          <c:idx val="2"/>
          <c:order val="1"/>
          <c:tx>
            <c:strRef>
              <c:f>'逓増、逓減、均一のイメージ'!$B$4</c:f>
              <c:strCache>
                <c:ptCount val="1"/>
                <c:pt idx="0">
                  <c:v>逓減型</c:v>
                </c:pt>
              </c:strCache>
            </c:strRef>
          </c:tx>
          <c:spPr>
            <a:ln w="28575" cap="rnd">
              <a:solidFill>
                <a:srgbClr val="339933"/>
              </a:solidFill>
              <a:round/>
            </a:ln>
            <a:effectLst/>
          </c:spPr>
          <c:marker>
            <c:symbol val="none"/>
          </c:marker>
          <c:val>
            <c:numRef>
              <c:f>'逓増、逓減、均一のイメージ'!$C$4:$EW$4</c:f>
              <c:numCache>
                <c:formatCode>#,##0_);[Red]\(#,##0\)</c:formatCode>
                <c:ptCount val="151"/>
                <c:pt idx="0">
                  <c:v>670</c:v>
                </c:pt>
                <c:pt idx="1">
                  <c:v>670</c:v>
                </c:pt>
                <c:pt idx="2">
                  <c:v>670</c:v>
                </c:pt>
                <c:pt idx="3">
                  <c:v>670</c:v>
                </c:pt>
                <c:pt idx="4">
                  <c:v>670</c:v>
                </c:pt>
                <c:pt idx="5">
                  <c:v>670</c:v>
                </c:pt>
                <c:pt idx="6">
                  <c:v>670</c:v>
                </c:pt>
                <c:pt idx="7">
                  <c:v>670</c:v>
                </c:pt>
                <c:pt idx="8">
                  <c:v>670</c:v>
                </c:pt>
                <c:pt idx="9">
                  <c:v>786</c:v>
                </c:pt>
                <c:pt idx="10">
                  <c:v>902</c:v>
                </c:pt>
                <c:pt idx="11">
                  <c:v>1018</c:v>
                </c:pt>
                <c:pt idx="12">
                  <c:v>1134</c:v>
                </c:pt>
                <c:pt idx="13">
                  <c:v>1250</c:v>
                </c:pt>
                <c:pt idx="14">
                  <c:v>1366</c:v>
                </c:pt>
                <c:pt idx="15">
                  <c:v>1482</c:v>
                </c:pt>
                <c:pt idx="16">
                  <c:v>1598</c:v>
                </c:pt>
                <c:pt idx="17">
                  <c:v>1714</c:v>
                </c:pt>
                <c:pt idx="18">
                  <c:v>1830</c:v>
                </c:pt>
                <c:pt idx="19">
                  <c:v>1946</c:v>
                </c:pt>
                <c:pt idx="20">
                  <c:v>2062</c:v>
                </c:pt>
                <c:pt idx="21">
                  <c:v>2149</c:v>
                </c:pt>
                <c:pt idx="22">
                  <c:v>2206</c:v>
                </c:pt>
                <c:pt idx="23">
                  <c:v>2278</c:v>
                </c:pt>
                <c:pt idx="24">
                  <c:v>2350</c:v>
                </c:pt>
                <c:pt idx="25">
                  <c:v>2422</c:v>
                </c:pt>
                <c:pt idx="26">
                  <c:v>2494</c:v>
                </c:pt>
                <c:pt idx="27">
                  <c:v>2566</c:v>
                </c:pt>
                <c:pt idx="28">
                  <c:v>2638</c:v>
                </c:pt>
                <c:pt idx="29">
                  <c:v>2710</c:v>
                </c:pt>
                <c:pt idx="30">
                  <c:v>2782</c:v>
                </c:pt>
                <c:pt idx="31">
                  <c:v>2854</c:v>
                </c:pt>
                <c:pt idx="32">
                  <c:v>2926</c:v>
                </c:pt>
                <c:pt idx="33">
                  <c:v>2998</c:v>
                </c:pt>
                <c:pt idx="34">
                  <c:v>3070</c:v>
                </c:pt>
                <c:pt idx="35">
                  <c:v>3142</c:v>
                </c:pt>
                <c:pt idx="36">
                  <c:v>3214</c:v>
                </c:pt>
                <c:pt idx="37">
                  <c:v>3286</c:v>
                </c:pt>
                <c:pt idx="38">
                  <c:v>3358</c:v>
                </c:pt>
                <c:pt idx="39">
                  <c:v>3430</c:v>
                </c:pt>
                <c:pt idx="40">
                  <c:v>3502</c:v>
                </c:pt>
                <c:pt idx="41">
                  <c:v>3574</c:v>
                </c:pt>
                <c:pt idx="42">
                  <c:v>3646</c:v>
                </c:pt>
                <c:pt idx="43">
                  <c:v>3718</c:v>
                </c:pt>
                <c:pt idx="44">
                  <c:v>3790</c:v>
                </c:pt>
                <c:pt idx="45">
                  <c:v>3862</c:v>
                </c:pt>
                <c:pt idx="46">
                  <c:v>3934</c:v>
                </c:pt>
                <c:pt idx="47">
                  <c:v>4006</c:v>
                </c:pt>
                <c:pt idx="48">
                  <c:v>4078</c:v>
                </c:pt>
                <c:pt idx="49">
                  <c:v>4150</c:v>
                </c:pt>
                <c:pt idx="50">
                  <c:v>4222</c:v>
                </c:pt>
                <c:pt idx="51">
                  <c:v>4294</c:v>
                </c:pt>
                <c:pt idx="52">
                  <c:v>4366</c:v>
                </c:pt>
                <c:pt idx="53">
                  <c:v>4438</c:v>
                </c:pt>
                <c:pt idx="54">
                  <c:v>4510</c:v>
                </c:pt>
                <c:pt idx="55">
                  <c:v>4582</c:v>
                </c:pt>
                <c:pt idx="56">
                  <c:v>4654</c:v>
                </c:pt>
                <c:pt idx="57">
                  <c:v>4726</c:v>
                </c:pt>
                <c:pt idx="58">
                  <c:v>4798</c:v>
                </c:pt>
                <c:pt idx="59">
                  <c:v>4870</c:v>
                </c:pt>
                <c:pt idx="60">
                  <c:v>4942</c:v>
                </c:pt>
                <c:pt idx="61">
                  <c:v>5014</c:v>
                </c:pt>
                <c:pt idx="62">
                  <c:v>5086</c:v>
                </c:pt>
                <c:pt idx="63">
                  <c:v>5158</c:v>
                </c:pt>
                <c:pt idx="64">
                  <c:v>5230</c:v>
                </c:pt>
                <c:pt idx="65">
                  <c:v>5302</c:v>
                </c:pt>
                <c:pt idx="66">
                  <c:v>5374</c:v>
                </c:pt>
                <c:pt idx="67">
                  <c:v>5446</c:v>
                </c:pt>
                <c:pt idx="68">
                  <c:v>5518</c:v>
                </c:pt>
                <c:pt idx="69">
                  <c:v>5590</c:v>
                </c:pt>
                <c:pt idx="70">
                  <c:v>5662</c:v>
                </c:pt>
                <c:pt idx="71">
                  <c:v>5734</c:v>
                </c:pt>
                <c:pt idx="72">
                  <c:v>5806</c:v>
                </c:pt>
                <c:pt idx="73">
                  <c:v>5878</c:v>
                </c:pt>
                <c:pt idx="74">
                  <c:v>5950</c:v>
                </c:pt>
                <c:pt idx="75">
                  <c:v>6022</c:v>
                </c:pt>
                <c:pt idx="76">
                  <c:v>6094</c:v>
                </c:pt>
                <c:pt idx="77">
                  <c:v>6166</c:v>
                </c:pt>
                <c:pt idx="78">
                  <c:v>6238</c:v>
                </c:pt>
                <c:pt idx="79">
                  <c:v>6310</c:v>
                </c:pt>
                <c:pt idx="80">
                  <c:v>6382</c:v>
                </c:pt>
                <c:pt idx="81">
                  <c:v>6454</c:v>
                </c:pt>
                <c:pt idx="82">
                  <c:v>6526</c:v>
                </c:pt>
                <c:pt idx="83">
                  <c:v>6598</c:v>
                </c:pt>
                <c:pt idx="84">
                  <c:v>6670</c:v>
                </c:pt>
                <c:pt idx="85">
                  <c:v>6742</c:v>
                </c:pt>
                <c:pt idx="86">
                  <c:v>6814</c:v>
                </c:pt>
                <c:pt idx="87">
                  <c:v>6886</c:v>
                </c:pt>
                <c:pt idx="88">
                  <c:v>6958</c:v>
                </c:pt>
                <c:pt idx="89">
                  <c:v>7030</c:v>
                </c:pt>
                <c:pt idx="90">
                  <c:v>7102</c:v>
                </c:pt>
                <c:pt idx="91">
                  <c:v>7174</c:v>
                </c:pt>
                <c:pt idx="92">
                  <c:v>7246</c:v>
                </c:pt>
                <c:pt idx="93">
                  <c:v>7318</c:v>
                </c:pt>
                <c:pt idx="94">
                  <c:v>7390</c:v>
                </c:pt>
                <c:pt idx="95">
                  <c:v>7462</c:v>
                </c:pt>
                <c:pt idx="96">
                  <c:v>7534</c:v>
                </c:pt>
                <c:pt idx="97">
                  <c:v>7606</c:v>
                </c:pt>
                <c:pt idx="98">
                  <c:v>7678</c:v>
                </c:pt>
                <c:pt idx="99">
                  <c:v>7750</c:v>
                </c:pt>
                <c:pt idx="100">
                  <c:v>7822</c:v>
                </c:pt>
                <c:pt idx="101">
                  <c:v>7857</c:v>
                </c:pt>
                <c:pt idx="102">
                  <c:v>7892</c:v>
                </c:pt>
                <c:pt idx="103">
                  <c:v>7927</c:v>
                </c:pt>
                <c:pt idx="104">
                  <c:v>7962</c:v>
                </c:pt>
                <c:pt idx="105">
                  <c:v>7997</c:v>
                </c:pt>
                <c:pt idx="106">
                  <c:v>8032</c:v>
                </c:pt>
                <c:pt idx="107">
                  <c:v>8067</c:v>
                </c:pt>
                <c:pt idx="108">
                  <c:v>8102</c:v>
                </c:pt>
                <c:pt idx="109">
                  <c:v>8137</c:v>
                </c:pt>
                <c:pt idx="110">
                  <c:v>8172</c:v>
                </c:pt>
                <c:pt idx="111">
                  <c:v>8207</c:v>
                </c:pt>
                <c:pt idx="112">
                  <c:v>8242</c:v>
                </c:pt>
                <c:pt idx="113">
                  <c:v>8277</c:v>
                </c:pt>
                <c:pt idx="114">
                  <c:v>8312</c:v>
                </c:pt>
                <c:pt idx="115">
                  <c:v>8347</c:v>
                </c:pt>
                <c:pt idx="116">
                  <c:v>8382</c:v>
                </c:pt>
                <c:pt idx="117">
                  <c:v>8417</c:v>
                </c:pt>
                <c:pt idx="118">
                  <c:v>8452</c:v>
                </c:pt>
                <c:pt idx="119">
                  <c:v>8487</c:v>
                </c:pt>
                <c:pt idx="120">
                  <c:v>8522</c:v>
                </c:pt>
                <c:pt idx="121">
                  <c:v>8557</c:v>
                </c:pt>
                <c:pt idx="122">
                  <c:v>8592</c:v>
                </c:pt>
                <c:pt idx="123">
                  <c:v>8627</c:v>
                </c:pt>
                <c:pt idx="124">
                  <c:v>8662</c:v>
                </c:pt>
                <c:pt idx="125">
                  <c:v>8697</c:v>
                </c:pt>
                <c:pt idx="126">
                  <c:v>8732</c:v>
                </c:pt>
                <c:pt idx="127">
                  <c:v>8767</c:v>
                </c:pt>
                <c:pt idx="128">
                  <c:v>8802</c:v>
                </c:pt>
                <c:pt idx="129">
                  <c:v>8837</c:v>
                </c:pt>
                <c:pt idx="130">
                  <c:v>8872</c:v>
                </c:pt>
                <c:pt idx="131">
                  <c:v>8907</c:v>
                </c:pt>
                <c:pt idx="132">
                  <c:v>8942</c:v>
                </c:pt>
                <c:pt idx="133">
                  <c:v>8977</c:v>
                </c:pt>
                <c:pt idx="134">
                  <c:v>9012</c:v>
                </c:pt>
                <c:pt idx="135">
                  <c:v>9047</c:v>
                </c:pt>
                <c:pt idx="136">
                  <c:v>9082</c:v>
                </c:pt>
                <c:pt idx="137">
                  <c:v>9117</c:v>
                </c:pt>
                <c:pt idx="138">
                  <c:v>9152</c:v>
                </c:pt>
                <c:pt idx="139">
                  <c:v>9187</c:v>
                </c:pt>
                <c:pt idx="140">
                  <c:v>9222</c:v>
                </c:pt>
                <c:pt idx="141">
                  <c:v>9257</c:v>
                </c:pt>
                <c:pt idx="142">
                  <c:v>9292</c:v>
                </c:pt>
                <c:pt idx="143">
                  <c:v>9327</c:v>
                </c:pt>
                <c:pt idx="144">
                  <c:v>9362</c:v>
                </c:pt>
                <c:pt idx="145">
                  <c:v>9397</c:v>
                </c:pt>
                <c:pt idx="146">
                  <c:v>9432</c:v>
                </c:pt>
                <c:pt idx="147">
                  <c:v>9467</c:v>
                </c:pt>
                <c:pt idx="148">
                  <c:v>9502</c:v>
                </c:pt>
                <c:pt idx="149">
                  <c:v>9537</c:v>
                </c:pt>
                <c:pt idx="150">
                  <c:v>9572</c:v>
                </c:pt>
              </c:numCache>
            </c:numRef>
          </c:val>
          <c:smooth val="0"/>
          <c:extLst>
            <c:ext xmlns:c16="http://schemas.microsoft.com/office/drawing/2014/chart" uri="{C3380CC4-5D6E-409C-BE32-E72D297353CC}">
              <c16:uniqueId val="{00000001-CA62-472E-87B5-B4D96B3B49C2}"/>
            </c:ext>
          </c:extLst>
        </c:ser>
        <c:ser>
          <c:idx val="0"/>
          <c:order val="2"/>
          <c:tx>
            <c:strRef>
              <c:f>'逓増、逓減、均一のイメージ'!$B$5</c:f>
              <c:strCache>
                <c:ptCount val="1"/>
                <c:pt idx="0">
                  <c:v>単純均一制</c:v>
                </c:pt>
              </c:strCache>
            </c:strRef>
          </c:tx>
          <c:spPr>
            <a:ln w="28575" cap="rnd">
              <a:solidFill>
                <a:srgbClr val="0070C0"/>
              </a:solidFill>
              <a:round/>
            </a:ln>
            <a:effectLst/>
          </c:spPr>
          <c:marker>
            <c:symbol val="none"/>
          </c:marker>
          <c:val>
            <c:numRef>
              <c:f>'逓増、逓減、均一のイメージ'!$C$5:$EW$5</c:f>
              <c:numCache>
                <c:formatCode>#,##0_);[Red]\(#,##0\)</c:formatCode>
                <c:ptCount val="151"/>
                <c:pt idx="0">
                  <c:v>670</c:v>
                </c:pt>
                <c:pt idx="1">
                  <c:v>670</c:v>
                </c:pt>
                <c:pt idx="2">
                  <c:v>670</c:v>
                </c:pt>
                <c:pt idx="3">
                  <c:v>670</c:v>
                </c:pt>
                <c:pt idx="4">
                  <c:v>670</c:v>
                </c:pt>
                <c:pt idx="5">
                  <c:v>670</c:v>
                </c:pt>
                <c:pt idx="6">
                  <c:v>670</c:v>
                </c:pt>
                <c:pt idx="7">
                  <c:v>670</c:v>
                </c:pt>
                <c:pt idx="8">
                  <c:v>670</c:v>
                </c:pt>
                <c:pt idx="9">
                  <c:v>786</c:v>
                </c:pt>
                <c:pt idx="10">
                  <c:v>902</c:v>
                </c:pt>
                <c:pt idx="11">
                  <c:v>1018</c:v>
                </c:pt>
                <c:pt idx="12">
                  <c:v>1134</c:v>
                </c:pt>
                <c:pt idx="13">
                  <c:v>1250</c:v>
                </c:pt>
                <c:pt idx="14">
                  <c:v>1366</c:v>
                </c:pt>
                <c:pt idx="15">
                  <c:v>1482</c:v>
                </c:pt>
                <c:pt idx="16">
                  <c:v>1598</c:v>
                </c:pt>
                <c:pt idx="17">
                  <c:v>1714</c:v>
                </c:pt>
                <c:pt idx="18">
                  <c:v>1830</c:v>
                </c:pt>
                <c:pt idx="19">
                  <c:v>1946</c:v>
                </c:pt>
                <c:pt idx="20">
                  <c:v>2062</c:v>
                </c:pt>
                <c:pt idx="21">
                  <c:v>2178</c:v>
                </c:pt>
                <c:pt idx="22">
                  <c:v>2294</c:v>
                </c:pt>
                <c:pt idx="23">
                  <c:v>2410</c:v>
                </c:pt>
                <c:pt idx="24">
                  <c:v>2526</c:v>
                </c:pt>
                <c:pt idx="25">
                  <c:v>2642</c:v>
                </c:pt>
                <c:pt idx="26">
                  <c:v>2758</c:v>
                </c:pt>
                <c:pt idx="27">
                  <c:v>2874</c:v>
                </c:pt>
                <c:pt idx="28">
                  <c:v>2990</c:v>
                </c:pt>
                <c:pt idx="29">
                  <c:v>3106</c:v>
                </c:pt>
                <c:pt idx="30">
                  <c:v>3222</c:v>
                </c:pt>
                <c:pt idx="31">
                  <c:v>3338</c:v>
                </c:pt>
                <c:pt idx="32">
                  <c:v>3454</c:v>
                </c:pt>
                <c:pt idx="33">
                  <c:v>3570</c:v>
                </c:pt>
                <c:pt idx="34">
                  <c:v>3686</c:v>
                </c:pt>
                <c:pt idx="35">
                  <c:v>3802</c:v>
                </c:pt>
                <c:pt idx="36">
                  <c:v>3918</c:v>
                </c:pt>
                <c:pt idx="37">
                  <c:v>4034</c:v>
                </c:pt>
                <c:pt idx="38">
                  <c:v>4150</c:v>
                </c:pt>
                <c:pt idx="39">
                  <c:v>4266</c:v>
                </c:pt>
                <c:pt idx="40">
                  <c:v>4382</c:v>
                </c:pt>
                <c:pt idx="41">
                  <c:v>4498</c:v>
                </c:pt>
                <c:pt idx="42">
                  <c:v>4614</c:v>
                </c:pt>
                <c:pt idx="43">
                  <c:v>4730</c:v>
                </c:pt>
                <c:pt idx="44">
                  <c:v>4846</c:v>
                </c:pt>
                <c:pt idx="45">
                  <c:v>4962</c:v>
                </c:pt>
                <c:pt idx="46">
                  <c:v>5078</c:v>
                </c:pt>
                <c:pt idx="47">
                  <c:v>5194</c:v>
                </c:pt>
                <c:pt idx="48">
                  <c:v>5310</c:v>
                </c:pt>
                <c:pt idx="49">
                  <c:v>5426</c:v>
                </c:pt>
                <c:pt idx="50">
                  <c:v>5542</c:v>
                </c:pt>
                <c:pt idx="51">
                  <c:v>5658</c:v>
                </c:pt>
                <c:pt idx="52">
                  <c:v>5774</c:v>
                </c:pt>
                <c:pt idx="53">
                  <c:v>5890</c:v>
                </c:pt>
                <c:pt idx="54">
                  <c:v>6006</c:v>
                </c:pt>
                <c:pt idx="55">
                  <c:v>6122</c:v>
                </c:pt>
                <c:pt idx="56">
                  <c:v>6238</c:v>
                </c:pt>
                <c:pt idx="57">
                  <c:v>6354</c:v>
                </c:pt>
                <c:pt idx="58">
                  <c:v>6470</c:v>
                </c:pt>
                <c:pt idx="59">
                  <c:v>6586</c:v>
                </c:pt>
                <c:pt idx="60">
                  <c:v>6702</c:v>
                </c:pt>
                <c:pt idx="61">
                  <c:v>6818</c:v>
                </c:pt>
                <c:pt idx="62">
                  <c:v>6934</c:v>
                </c:pt>
                <c:pt idx="63">
                  <c:v>7050</c:v>
                </c:pt>
                <c:pt idx="64">
                  <c:v>7166</c:v>
                </c:pt>
                <c:pt idx="65">
                  <c:v>7282</c:v>
                </c:pt>
                <c:pt idx="66">
                  <c:v>7398</c:v>
                </c:pt>
                <c:pt idx="67">
                  <c:v>7514</c:v>
                </c:pt>
                <c:pt idx="68">
                  <c:v>7630</c:v>
                </c:pt>
                <c:pt idx="69">
                  <c:v>7746</c:v>
                </c:pt>
                <c:pt idx="70">
                  <c:v>7862</c:v>
                </c:pt>
                <c:pt idx="71">
                  <c:v>7978</c:v>
                </c:pt>
                <c:pt idx="72">
                  <c:v>8094</c:v>
                </c:pt>
                <c:pt idx="73">
                  <c:v>8210</c:v>
                </c:pt>
                <c:pt idx="74">
                  <c:v>8326</c:v>
                </c:pt>
                <c:pt idx="75">
                  <c:v>8442</c:v>
                </c:pt>
                <c:pt idx="76">
                  <c:v>8558</c:v>
                </c:pt>
                <c:pt idx="77">
                  <c:v>8674</c:v>
                </c:pt>
                <c:pt idx="78">
                  <c:v>8790</c:v>
                </c:pt>
                <c:pt idx="79">
                  <c:v>8906</c:v>
                </c:pt>
                <c:pt idx="80">
                  <c:v>9022</c:v>
                </c:pt>
                <c:pt idx="81">
                  <c:v>9138</c:v>
                </c:pt>
                <c:pt idx="82">
                  <c:v>9254</c:v>
                </c:pt>
                <c:pt idx="83">
                  <c:v>9370</c:v>
                </c:pt>
                <c:pt idx="84">
                  <c:v>9486</c:v>
                </c:pt>
                <c:pt idx="85">
                  <c:v>9602</c:v>
                </c:pt>
                <c:pt idx="86">
                  <c:v>9718</c:v>
                </c:pt>
                <c:pt idx="87">
                  <c:v>9834</c:v>
                </c:pt>
                <c:pt idx="88">
                  <c:v>9950</c:v>
                </c:pt>
                <c:pt idx="89">
                  <c:v>10066</c:v>
                </c:pt>
                <c:pt idx="90">
                  <c:v>10182</c:v>
                </c:pt>
                <c:pt idx="91">
                  <c:v>10298</c:v>
                </c:pt>
                <c:pt idx="92">
                  <c:v>10414</c:v>
                </c:pt>
                <c:pt idx="93">
                  <c:v>10530</c:v>
                </c:pt>
                <c:pt idx="94">
                  <c:v>10646</c:v>
                </c:pt>
                <c:pt idx="95">
                  <c:v>10762</c:v>
                </c:pt>
                <c:pt idx="96">
                  <c:v>10878</c:v>
                </c:pt>
                <c:pt idx="97">
                  <c:v>10994</c:v>
                </c:pt>
                <c:pt idx="98">
                  <c:v>11110</c:v>
                </c:pt>
                <c:pt idx="99">
                  <c:v>11226</c:v>
                </c:pt>
                <c:pt idx="100">
                  <c:v>11342</c:v>
                </c:pt>
                <c:pt idx="101">
                  <c:v>11458</c:v>
                </c:pt>
                <c:pt idx="102">
                  <c:v>11574</c:v>
                </c:pt>
                <c:pt idx="103">
                  <c:v>11690</c:v>
                </c:pt>
                <c:pt idx="104">
                  <c:v>11806</c:v>
                </c:pt>
                <c:pt idx="105">
                  <c:v>11922</c:v>
                </c:pt>
                <c:pt idx="106">
                  <c:v>12038</c:v>
                </c:pt>
                <c:pt idx="107">
                  <c:v>12154</c:v>
                </c:pt>
                <c:pt idx="108">
                  <c:v>12270</c:v>
                </c:pt>
                <c:pt idx="109">
                  <c:v>12386</c:v>
                </c:pt>
                <c:pt idx="110">
                  <c:v>12502</c:v>
                </c:pt>
                <c:pt idx="111">
                  <c:v>12618</c:v>
                </c:pt>
                <c:pt idx="112">
                  <c:v>12734</c:v>
                </c:pt>
                <c:pt idx="113">
                  <c:v>12850</c:v>
                </c:pt>
                <c:pt idx="114">
                  <c:v>12966</c:v>
                </c:pt>
                <c:pt idx="115">
                  <c:v>13082</c:v>
                </c:pt>
                <c:pt idx="116">
                  <c:v>13198</c:v>
                </c:pt>
                <c:pt idx="117">
                  <c:v>13314</c:v>
                </c:pt>
                <c:pt idx="118">
                  <c:v>13430</c:v>
                </c:pt>
                <c:pt idx="119">
                  <c:v>13546</c:v>
                </c:pt>
                <c:pt idx="120">
                  <c:v>13662</c:v>
                </c:pt>
                <c:pt idx="121">
                  <c:v>13778</c:v>
                </c:pt>
                <c:pt idx="122">
                  <c:v>13894</c:v>
                </c:pt>
                <c:pt idx="123">
                  <c:v>14010</c:v>
                </c:pt>
                <c:pt idx="124">
                  <c:v>14126</c:v>
                </c:pt>
                <c:pt idx="125">
                  <c:v>14242</c:v>
                </c:pt>
                <c:pt idx="126">
                  <c:v>14358</c:v>
                </c:pt>
                <c:pt idx="127">
                  <c:v>14474</c:v>
                </c:pt>
                <c:pt idx="128">
                  <c:v>14590</c:v>
                </c:pt>
                <c:pt idx="129">
                  <c:v>14706</c:v>
                </c:pt>
                <c:pt idx="130">
                  <c:v>14822</c:v>
                </c:pt>
                <c:pt idx="131">
                  <c:v>14938</c:v>
                </c:pt>
                <c:pt idx="132">
                  <c:v>15054</c:v>
                </c:pt>
                <c:pt idx="133">
                  <c:v>15170</c:v>
                </c:pt>
                <c:pt idx="134">
                  <c:v>15286</c:v>
                </c:pt>
                <c:pt idx="135">
                  <c:v>15402</c:v>
                </c:pt>
                <c:pt idx="136">
                  <c:v>15518</c:v>
                </c:pt>
                <c:pt idx="137">
                  <c:v>15634</c:v>
                </c:pt>
                <c:pt idx="138">
                  <c:v>15750</c:v>
                </c:pt>
                <c:pt idx="139">
                  <c:v>15866</c:v>
                </c:pt>
                <c:pt idx="140">
                  <c:v>15982</c:v>
                </c:pt>
                <c:pt idx="141">
                  <c:v>16098</c:v>
                </c:pt>
                <c:pt idx="142">
                  <c:v>16214</c:v>
                </c:pt>
                <c:pt idx="143">
                  <c:v>16330</c:v>
                </c:pt>
                <c:pt idx="144">
                  <c:v>16446</c:v>
                </c:pt>
                <c:pt idx="145">
                  <c:v>16562</c:v>
                </c:pt>
                <c:pt idx="146">
                  <c:v>16678</c:v>
                </c:pt>
                <c:pt idx="147">
                  <c:v>16794</c:v>
                </c:pt>
                <c:pt idx="148">
                  <c:v>16910</c:v>
                </c:pt>
                <c:pt idx="149">
                  <c:v>17026</c:v>
                </c:pt>
                <c:pt idx="150">
                  <c:v>17142</c:v>
                </c:pt>
              </c:numCache>
            </c:numRef>
          </c:val>
          <c:smooth val="0"/>
          <c:extLst>
            <c:ext xmlns:c16="http://schemas.microsoft.com/office/drawing/2014/chart" uri="{C3380CC4-5D6E-409C-BE32-E72D297353CC}">
              <c16:uniqueId val="{00000002-CA62-472E-87B5-B4D96B3B49C2}"/>
            </c:ext>
          </c:extLst>
        </c:ser>
        <c:dLbls>
          <c:showLegendKey val="0"/>
          <c:showVal val="0"/>
          <c:showCatName val="0"/>
          <c:showSerName val="0"/>
          <c:showPercent val="0"/>
          <c:showBubbleSize val="0"/>
        </c:dLbls>
        <c:smooth val="0"/>
        <c:axId val="813679055"/>
        <c:axId val="736965183"/>
      </c:lineChart>
      <c:catAx>
        <c:axId val="813679055"/>
        <c:scaling>
          <c:orientation val="minMax"/>
        </c:scaling>
        <c:delete val="1"/>
        <c:axPos val="b"/>
        <c:numFmt formatCode="General" sourceLinked="1"/>
        <c:majorTickMark val="none"/>
        <c:minorTickMark val="none"/>
        <c:tickLblPos val="nextTo"/>
        <c:crossAx val="736965183"/>
        <c:crosses val="autoZero"/>
        <c:auto val="1"/>
        <c:lblAlgn val="ctr"/>
        <c:lblOffset val="100"/>
        <c:noMultiLvlLbl val="0"/>
      </c:catAx>
      <c:valAx>
        <c:axId val="736965183"/>
        <c:scaling>
          <c:orientation val="minMax"/>
        </c:scaling>
        <c:delete val="1"/>
        <c:axPos val="l"/>
        <c:majorGridlines>
          <c:spPr>
            <a:ln w="9525" cap="flat" cmpd="sng" algn="ctr">
              <a:solidFill>
                <a:schemeClr val="tx1">
                  <a:lumMod val="15000"/>
                  <a:lumOff val="85000"/>
                </a:schemeClr>
              </a:solidFill>
              <a:round/>
            </a:ln>
            <a:effectLst/>
          </c:spPr>
        </c:majorGridlines>
        <c:numFmt formatCode="#,##0_);[Red]\(#,##0\)" sourceLinked="1"/>
        <c:majorTickMark val="none"/>
        <c:minorTickMark val="none"/>
        <c:tickLblPos val="nextTo"/>
        <c:crossAx val="81367905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baseline="0">
                <a:solidFill>
                  <a:schemeClr val="tx2"/>
                </a:solidFill>
                <a:latin typeface="+mn-lt"/>
                <a:ea typeface="+mn-ea"/>
                <a:cs typeface="+mn-cs"/>
              </a:defRPr>
            </a:pPr>
            <a:r>
              <a:rPr lang="ja-JP" sz="1400" b="0" dirty="0"/>
              <a:t>１㎥あたり</a:t>
            </a:r>
            <a:r>
              <a:rPr lang="ja-JP" altLang="en-US" sz="1400" b="0" dirty="0"/>
              <a:t>の使用</a:t>
            </a:r>
            <a:r>
              <a:rPr lang="ja-JP" sz="1400" b="0" dirty="0"/>
              <a:t>単価</a:t>
            </a:r>
            <a:r>
              <a:rPr lang="ja-JP" altLang="en-US" sz="1400" b="0" dirty="0"/>
              <a:t>（基本水量以下）</a:t>
            </a:r>
            <a:endParaRPr lang="ja-JP" sz="1400" b="0" dirty="0"/>
          </a:p>
        </c:rich>
      </c:tx>
      <c:overlay val="0"/>
      <c:spPr>
        <a:noFill/>
        <a:ln>
          <a:noFill/>
        </a:ln>
        <a:effectLst/>
      </c:spPr>
      <c:txPr>
        <a:bodyPr rot="0" spcFirstLastPara="1" vertOverflow="ellipsis" vert="horz" wrap="square" anchor="ctr" anchorCtr="1"/>
        <a:lstStyle/>
        <a:p>
          <a:pPr>
            <a:defRPr sz="1400" b="0" i="0" u="none" strike="noStrike" kern="1200" baseline="0">
              <a:solidFill>
                <a:schemeClr val="tx2"/>
              </a:solidFill>
              <a:latin typeface="+mn-lt"/>
              <a:ea typeface="+mn-ea"/>
              <a:cs typeface="+mn-cs"/>
            </a:defRPr>
          </a:pPr>
          <a:endParaRPr lang="ja-JP"/>
        </a:p>
      </c:txPr>
    </c:title>
    <c:autoTitleDeleted val="0"/>
    <c:plotArea>
      <c:layout/>
      <c:barChart>
        <c:barDir val="col"/>
        <c:grouping val="clustered"/>
        <c:varyColors val="0"/>
        <c:ser>
          <c:idx val="0"/>
          <c:order val="0"/>
          <c:spPr>
            <a:solidFill>
              <a:schemeClr val="accent1">
                <a:lumMod val="60000"/>
                <a:lumOff val="40000"/>
              </a:schemeClr>
            </a:solidFill>
            <a:ln>
              <a:solidFill>
                <a:schemeClr val="tx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2"/>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Sheet1!$C$7:$C$14</c:f>
              <c:strCache>
                <c:ptCount val="8"/>
                <c:pt idx="0">
                  <c:v>1㎥</c:v>
                </c:pt>
                <c:pt idx="1">
                  <c:v>2㎥</c:v>
                </c:pt>
                <c:pt idx="2">
                  <c:v>3㎥</c:v>
                </c:pt>
                <c:pt idx="3">
                  <c:v>4㎥</c:v>
                </c:pt>
                <c:pt idx="4">
                  <c:v>5㎥</c:v>
                </c:pt>
                <c:pt idx="5">
                  <c:v>6㎥</c:v>
                </c:pt>
                <c:pt idx="6">
                  <c:v>7㎥</c:v>
                </c:pt>
                <c:pt idx="7">
                  <c:v>8㎥</c:v>
                </c:pt>
              </c:strCache>
            </c:strRef>
          </c:cat>
          <c:val>
            <c:numRef>
              <c:f>Sheet1!$D$7:$D$14</c:f>
              <c:numCache>
                <c:formatCode>0.0</c:formatCode>
                <c:ptCount val="8"/>
                <c:pt idx="0">
                  <c:v>670</c:v>
                </c:pt>
                <c:pt idx="1">
                  <c:v>335</c:v>
                </c:pt>
                <c:pt idx="2">
                  <c:v>223.3</c:v>
                </c:pt>
                <c:pt idx="3">
                  <c:v>167.5</c:v>
                </c:pt>
                <c:pt idx="4">
                  <c:v>134</c:v>
                </c:pt>
                <c:pt idx="5">
                  <c:v>111.7</c:v>
                </c:pt>
                <c:pt idx="6">
                  <c:v>95.7</c:v>
                </c:pt>
                <c:pt idx="7">
                  <c:v>83.8</c:v>
                </c:pt>
              </c:numCache>
            </c:numRef>
          </c:val>
          <c:extLst>
            <c:ext xmlns:c16="http://schemas.microsoft.com/office/drawing/2014/chart" uri="{C3380CC4-5D6E-409C-BE32-E72D297353CC}">
              <c16:uniqueId val="{00000000-F13B-4536-843A-47CAC7028FDC}"/>
            </c:ext>
          </c:extLst>
        </c:ser>
        <c:dLbls>
          <c:showLegendKey val="0"/>
          <c:showVal val="0"/>
          <c:showCatName val="0"/>
          <c:showSerName val="0"/>
          <c:showPercent val="0"/>
          <c:showBubbleSize val="0"/>
        </c:dLbls>
        <c:gapWidth val="100"/>
        <c:overlap val="-24"/>
        <c:axId val="622238096"/>
        <c:axId val="626912688"/>
      </c:barChart>
      <c:catAx>
        <c:axId val="622238096"/>
        <c:scaling>
          <c:orientation val="minMax"/>
        </c:scaling>
        <c:delete val="0"/>
        <c:axPos val="b"/>
        <c:title>
          <c:tx>
            <c:rich>
              <a:bodyPr rot="0" spcFirstLastPara="1" vertOverflow="ellipsis" vert="horz" wrap="square" anchor="ctr" anchorCtr="1"/>
              <a:lstStyle/>
              <a:p>
                <a:pPr>
                  <a:defRPr sz="1400" b="0" i="0" u="none" strike="noStrike" kern="1200" baseline="0">
                    <a:solidFill>
                      <a:schemeClr val="tx2"/>
                    </a:solidFill>
                    <a:latin typeface="+mn-lt"/>
                    <a:ea typeface="+mn-ea"/>
                    <a:cs typeface="+mn-cs"/>
                  </a:defRPr>
                </a:pPr>
                <a:r>
                  <a:rPr lang="ja-JP" sz="1400" b="0" dirty="0"/>
                  <a:t>１か月あたりの使用水量</a:t>
                </a:r>
              </a:p>
            </c:rich>
          </c:tx>
          <c:overlay val="0"/>
          <c:spPr>
            <a:noFill/>
            <a:ln>
              <a:noFill/>
            </a:ln>
            <a:effectLst/>
          </c:spPr>
          <c:txPr>
            <a:bodyPr rot="0" spcFirstLastPara="1" vertOverflow="ellipsis" vert="horz" wrap="square" anchor="ctr" anchorCtr="1"/>
            <a:lstStyle/>
            <a:p>
              <a:pPr>
                <a:defRPr sz="1400" b="0" i="0" u="none" strike="noStrike" kern="1200" baseline="0">
                  <a:solidFill>
                    <a:schemeClr val="tx2"/>
                  </a:solidFill>
                  <a:latin typeface="+mn-lt"/>
                  <a:ea typeface="+mn-ea"/>
                  <a:cs typeface="+mn-cs"/>
                </a:defRPr>
              </a:pPr>
              <a:endParaRPr lang="ja-JP"/>
            </a:p>
          </c:txPr>
        </c:title>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2"/>
                </a:solidFill>
                <a:latin typeface="+mn-lt"/>
                <a:ea typeface="+mn-ea"/>
                <a:cs typeface="+mn-cs"/>
              </a:defRPr>
            </a:pPr>
            <a:endParaRPr lang="ja-JP"/>
          </a:p>
        </c:txPr>
        <c:crossAx val="626912688"/>
        <c:crosses val="autoZero"/>
        <c:auto val="1"/>
        <c:lblAlgn val="ctr"/>
        <c:lblOffset val="100"/>
        <c:noMultiLvlLbl val="0"/>
      </c:catAx>
      <c:valAx>
        <c:axId val="626912688"/>
        <c:scaling>
          <c:orientation val="minMax"/>
        </c:scaling>
        <c:delete val="0"/>
        <c:axPos val="l"/>
        <c:majorGridlines>
          <c:spPr>
            <a:ln w="9525" cap="flat" cmpd="sng" algn="ctr">
              <a:solidFill>
                <a:schemeClr val="tx2">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2"/>
                    </a:solidFill>
                    <a:latin typeface="+mn-lt"/>
                    <a:ea typeface="+mn-ea"/>
                    <a:cs typeface="+mn-cs"/>
                  </a:defRPr>
                </a:pPr>
                <a:r>
                  <a:rPr lang="ja-JP" sz="1400" b="0"/>
                  <a:t>１㎥あたりの使用単価　円／㎥</a:t>
                </a:r>
                <a:endParaRPr lang="en-US" sz="1400" b="0"/>
              </a:p>
            </c:rich>
          </c:tx>
          <c:overlay val="0"/>
          <c:spPr>
            <a:noFill/>
            <a:ln>
              <a:noFill/>
            </a:ln>
            <a:effectLst/>
          </c:spPr>
          <c:txPr>
            <a:bodyPr rot="-5400000" spcFirstLastPara="1" vertOverflow="ellipsis" vert="horz" wrap="square" anchor="ctr" anchorCtr="1"/>
            <a:lstStyle/>
            <a:p>
              <a:pPr>
                <a:defRPr sz="1400" b="0" i="0" u="none" strike="noStrike" kern="1200" baseline="0">
                  <a:solidFill>
                    <a:schemeClr val="tx2"/>
                  </a:solidFill>
                  <a:latin typeface="+mn-lt"/>
                  <a:ea typeface="+mn-ea"/>
                  <a:cs typeface="+mn-cs"/>
                </a:defRPr>
              </a:pPr>
              <a:endParaRPr lang="ja-JP"/>
            </a:p>
          </c:txPr>
        </c:title>
        <c:numFmt formatCode="#,##0_);[Red]\(#,##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2"/>
                </a:solidFill>
                <a:latin typeface="+mn-lt"/>
                <a:ea typeface="+mn-ea"/>
                <a:cs typeface="+mn-cs"/>
              </a:defRPr>
            </a:pPr>
            <a:endParaRPr lang="ja-JP"/>
          </a:p>
        </c:txPr>
        <c:crossAx val="62223809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ja-JP" altLang="en-US" sz="1400" baseline="0" dirty="0"/>
              <a:t>使用水量</a:t>
            </a:r>
            <a:r>
              <a:rPr lang="en-US" altLang="ja-JP" sz="1400" baseline="0" dirty="0"/>
              <a:t>8</a:t>
            </a:r>
            <a:r>
              <a:rPr lang="ja-JP" altLang="en-US" sz="1400" baseline="0" dirty="0"/>
              <a:t>㎥以下の使用者のうち</a:t>
            </a:r>
            <a:endParaRPr lang="en-US" altLang="ja-JP" sz="1400" baseline="0" dirty="0"/>
          </a:p>
          <a:p>
            <a:pPr>
              <a:defRPr/>
            </a:pPr>
            <a:r>
              <a:rPr lang="ja-JP" altLang="en-US" sz="1400" baseline="0" dirty="0"/>
              <a:t>  使用水量ごとの使用者割合（</a:t>
            </a:r>
            <a:r>
              <a:rPr lang="en-US" altLang="ja-JP" sz="1400" baseline="0" dirty="0"/>
              <a:t>R5</a:t>
            </a:r>
            <a:r>
              <a:rPr lang="ja-JP" altLang="en-US" sz="1400" baseline="0" dirty="0"/>
              <a:t>）</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pieChart>
        <c:varyColors val="1"/>
        <c:ser>
          <c:idx val="0"/>
          <c:order val="0"/>
          <c:dPt>
            <c:idx val="0"/>
            <c:bubble3D val="0"/>
            <c:spPr>
              <a:solidFill>
                <a:srgbClr val="BDDEF5"/>
              </a:solidFill>
              <a:ln w="19050">
                <a:solidFill>
                  <a:schemeClr val="lt1"/>
                </a:solidFill>
              </a:ln>
              <a:effectLst/>
            </c:spPr>
            <c:extLst>
              <c:ext xmlns:c16="http://schemas.microsoft.com/office/drawing/2014/chart" uri="{C3380CC4-5D6E-409C-BE32-E72D297353CC}">
                <c16:uniqueId val="{00000001-F2E0-48A1-A9A9-3854CA2AF04F}"/>
              </c:ext>
            </c:extLst>
          </c:dPt>
          <c:dPt>
            <c:idx val="1"/>
            <c:bubble3D val="0"/>
            <c:spPr>
              <a:solidFill>
                <a:srgbClr val="FFC9FF"/>
              </a:solidFill>
              <a:ln w="19050">
                <a:solidFill>
                  <a:schemeClr val="lt1"/>
                </a:solidFill>
              </a:ln>
              <a:effectLst/>
            </c:spPr>
            <c:extLst>
              <c:ext xmlns:c16="http://schemas.microsoft.com/office/drawing/2014/chart" uri="{C3380CC4-5D6E-409C-BE32-E72D297353CC}">
                <c16:uniqueId val="{00000003-F2E0-48A1-A9A9-3854CA2AF04F}"/>
              </c:ext>
            </c:extLst>
          </c:dPt>
          <c:dPt>
            <c:idx val="2"/>
            <c:bubble3D val="0"/>
            <c:spPr>
              <a:solidFill>
                <a:srgbClr val="92D050"/>
              </a:solidFill>
              <a:ln w="19050">
                <a:solidFill>
                  <a:schemeClr val="lt1"/>
                </a:solidFill>
              </a:ln>
              <a:effectLst/>
            </c:spPr>
            <c:extLst>
              <c:ext xmlns:c16="http://schemas.microsoft.com/office/drawing/2014/chart" uri="{C3380CC4-5D6E-409C-BE32-E72D297353CC}">
                <c16:uniqueId val="{00000005-F2E0-48A1-A9A9-3854CA2AF04F}"/>
              </c:ext>
            </c:extLst>
          </c:dPt>
          <c:dPt>
            <c:idx val="3"/>
            <c:bubble3D val="0"/>
            <c:spPr>
              <a:solidFill>
                <a:schemeClr val="accent3">
                  <a:lumMod val="40000"/>
                  <a:lumOff val="60000"/>
                </a:schemeClr>
              </a:solidFill>
              <a:ln w="19050">
                <a:solidFill>
                  <a:schemeClr val="lt1"/>
                </a:solidFill>
              </a:ln>
              <a:effectLst/>
            </c:spPr>
            <c:extLst>
              <c:ext xmlns:c16="http://schemas.microsoft.com/office/drawing/2014/chart" uri="{C3380CC4-5D6E-409C-BE32-E72D297353CC}">
                <c16:uniqueId val="{00000007-F2E0-48A1-A9A9-3854CA2AF04F}"/>
              </c:ext>
            </c:extLst>
          </c:dPt>
          <c:dPt>
            <c:idx val="4"/>
            <c:bubble3D val="0"/>
            <c:spPr>
              <a:solidFill>
                <a:srgbClr val="0070C0"/>
              </a:solidFill>
              <a:ln w="19050">
                <a:solidFill>
                  <a:schemeClr val="lt1"/>
                </a:solidFill>
              </a:ln>
              <a:effectLst/>
            </c:spPr>
            <c:extLst>
              <c:ext xmlns:c16="http://schemas.microsoft.com/office/drawing/2014/chart" uri="{C3380CC4-5D6E-409C-BE32-E72D297353CC}">
                <c16:uniqueId val="{00000009-F2E0-48A1-A9A9-3854CA2AF04F}"/>
              </c:ext>
            </c:extLst>
          </c:dPt>
          <c:dPt>
            <c:idx val="5"/>
            <c:bubble3D val="0"/>
            <c:spPr>
              <a:solidFill>
                <a:schemeClr val="accent1">
                  <a:lumMod val="75000"/>
                </a:schemeClr>
              </a:solidFill>
              <a:ln w="19050">
                <a:solidFill>
                  <a:schemeClr val="lt1"/>
                </a:solidFill>
              </a:ln>
              <a:effectLst/>
            </c:spPr>
            <c:extLst>
              <c:ext xmlns:c16="http://schemas.microsoft.com/office/drawing/2014/chart" uri="{C3380CC4-5D6E-409C-BE32-E72D297353CC}">
                <c16:uniqueId val="{0000000B-F2E0-48A1-A9A9-3854CA2AF04F}"/>
              </c:ext>
            </c:extLst>
          </c:dPt>
          <c:dPt>
            <c:idx val="6"/>
            <c:bubble3D val="0"/>
            <c:spPr>
              <a:solidFill>
                <a:srgbClr val="FF0000"/>
              </a:solidFill>
              <a:ln w="19050">
                <a:solidFill>
                  <a:schemeClr val="lt1"/>
                </a:solidFill>
              </a:ln>
              <a:effectLst/>
            </c:spPr>
            <c:extLst>
              <c:ext xmlns:c16="http://schemas.microsoft.com/office/drawing/2014/chart" uri="{C3380CC4-5D6E-409C-BE32-E72D297353CC}">
                <c16:uniqueId val="{0000000D-F2E0-48A1-A9A9-3854CA2AF04F}"/>
              </c:ext>
            </c:extLst>
          </c:dPt>
          <c:dPt>
            <c:idx val="7"/>
            <c:bubble3D val="0"/>
            <c:spPr>
              <a:solidFill>
                <a:schemeClr val="bg1">
                  <a:lumMod val="65000"/>
                </a:schemeClr>
              </a:solidFill>
              <a:ln w="19050">
                <a:solidFill>
                  <a:schemeClr val="lt1"/>
                </a:solidFill>
              </a:ln>
              <a:effectLst/>
            </c:spPr>
            <c:extLst>
              <c:ext xmlns:c16="http://schemas.microsoft.com/office/drawing/2014/chart" uri="{C3380CC4-5D6E-409C-BE32-E72D297353CC}">
                <c16:uniqueId val="{0000000F-F2E0-48A1-A9A9-3854CA2AF04F}"/>
              </c:ext>
            </c:extLst>
          </c:dPt>
          <c:dLbls>
            <c:dLbl>
              <c:idx val="1"/>
              <c:layout>
                <c:manualLayout>
                  <c:x val="-9.499593701971068E-2"/>
                  <c:y val="-0.12135830996184126"/>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F2E0-48A1-A9A9-3854CA2AF04F}"/>
                </c:ext>
              </c:extLst>
            </c:dLbl>
            <c:dLbl>
              <c:idx val="2"/>
              <c:layout>
                <c:manualLayout>
                  <c:x val="-1.1601560402821922E-2"/>
                  <c:y val="-0.1010150897791347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F2E0-48A1-A9A9-3854CA2AF04F}"/>
                </c:ext>
              </c:extLst>
            </c:dLbl>
            <c:dLbl>
              <c:idx val="3"/>
              <c:layout>
                <c:manualLayout>
                  <c:x val="6.1911083974022355E-2"/>
                  <c:y val="-7.421497710422268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F2E0-48A1-A9A9-3854CA2AF04F}"/>
                </c:ext>
              </c:extLst>
            </c:dLbl>
            <c:dLbl>
              <c:idx val="4"/>
              <c:layout>
                <c:manualLayout>
                  <c:x val="-3.1599795076559654E-2"/>
                  <c:y val="-1.000016569840004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F2E0-48A1-A9A9-3854CA2AF04F}"/>
                </c:ext>
              </c:extLst>
            </c:dLbl>
            <c:dLbl>
              <c:idx val="5"/>
              <c:layout>
                <c:manualLayout>
                  <c:x val="-1.8109381071152657E-2"/>
                  <c:y val="-4.9359415330522873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F2E0-48A1-A9A9-3854CA2AF04F}"/>
                </c:ext>
              </c:extLst>
            </c:dLbl>
            <c:dLbl>
              <c:idx val="6"/>
              <c:layout>
                <c:manualLayout>
                  <c:x val="-7.4784771240105324E-2"/>
                  <c:y val="-2.053056627695472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F2E0-48A1-A9A9-3854CA2AF04F}"/>
                </c:ext>
              </c:extLst>
            </c:dLbl>
            <c:dLbl>
              <c:idx val="7"/>
              <c:layout>
                <c:manualLayout>
                  <c:x val="-2.9181343595278079E-2"/>
                  <c:y val="-1.18634709324918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F2E0-48A1-A9A9-3854CA2AF04F}"/>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'集計表（一般のみ）'!$P$17:$P$24</c:f>
              <c:strCache>
                <c:ptCount val="8"/>
                <c:pt idx="0">
                  <c:v>1㎥以下</c:v>
                </c:pt>
                <c:pt idx="1">
                  <c:v>1～2㎥</c:v>
                </c:pt>
                <c:pt idx="2">
                  <c:v>2～3㎥</c:v>
                </c:pt>
                <c:pt idx="3">
                  <c:v>3～4㎥</c:v>
                </c:pt>
                <c:pt idx="4">
                  <c:v>4～5㎥</c:v>
                </c:pt>
                <c:pt idx="5">
                  <c:v>5～6㎥</c:v>
                </c:pt>
                <c:pt idx="6">
                  <c:v>6～7㎥</c:v>
                </c:pt>
                <c:pt idx="7">
                  <c:v>7～8㎥</c:v>
                </c:pt>
              </c:strCache>
            </c:strRef>
          </c:cat>
          <c:val>
            <c:numRef>
              <c:f>'集計表（一般のみ）'!$AA$17:$AA$24</c:f>
              <c:numCache>
                <c:formatCode>0.0%</c:formatCode>
                <c:ptCount val="8"/>
                <c:pt idx="0">
                  <c:v>0.37182058047493405</c:v>
                </c:pt>
                <c:pt idx="1">
                  <c:v>7.6134564643799474E-2</c:v>
                </c:pt>
                <c:pt idx="2">
                  <c:v>8.062005277044855E-2</c:v>
                </c:pt>
                <c:pt idx="3">
                  <c:v>8.9050131926121379E-2</c:v>
                </c:pt>
                <c:pt idx="4">
                  <c:v>9.5092348284960423E-2</c:v>
                </c:pt>
                <c:pt idx="5">
                  <c:v>9.7757255936675461E-2</c:v>
                </c:pt>
                <c:pt idx="6">
                  <c:v>9.6464379947229548E-2</c:v>
                </c:pt>
                <c:pt idx="7">
                  <c:v>9.3060686015831132E-2</c:v>
                </c:pt>
              </c:numCache>
            </c:numRef>
          </c:val>
          <c:extLst>
            <c:ext xmlns:c16="http://schemas.microsoft.com/office/drawing/2014/chart" uri="{C3380CC4-5D6E-409C-BE32-E72D297353CC}">
              <c16:uniqueId val="{00000010-F2E0-48A1-A9A9-3854CA2AF04F}"/>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rtl="0">
            <a:defRPr sz="14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ltLang="ja-JP"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barChart>
        <c:barDir val="col"/>
        <c:grouping val="stacked"/>
        <c:varyColors val="0"/>
        <c:ser>
          <c:idx val="0"/>
          <c:order val="0"/>
          <c:tx>
            <c:strRef>
              <c:f>逓増度計算!$T$3</c:f>
              <c:strCache>
                <c:ptCount val="1"/>
                <c:pt idx="0">
                  <c:v>逓増度</c:v>
                </c:pt>
              </c:strCache>
            </c:strRef>
          </c:tx>
          <c:spPr>
            <a:solidFill>
              <a:srgbClr val="BDDEF5"/>
            </a:solidFill>
            <a:ln>
              <a:solidFill>
                <a:schemeClr val="tx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逓増度計算!$B$22:$B$35</c:f>
              <c:strCache>
                <c:ptCount val="14"/>
                <c:pt idx="0">
                  <c:v>米子市</c:v>
                </c:pt>
                <c:pt idx="1">
                  <c:v>境港市</c:v>
                </c:pt>
                <c:pt idx="2">
                  <c:v>日吉津村</c:v>
                </c:pt>
                <c:pt idx="3">
                  <c:v>倉吉市</c:v>
                </c:pt>
                <c:pt idx="4">
                  <c:v>鳥取市</c:v>
                </c:pt>
                <c:pt idx="5">
                  <c:v>大山町</c:v>
                </c:pt>
                <c:pt idx="6">
                  <c:v>三朝町</c:v>
                </c:pt>
                <c:pt idx="7">
                  <c:v>岩美町</c:v>
                </c:pt>
                <c:pt idx="8">
                  <c:v>北栄町</c:v>
                </c:pt>
                <c:pt idx="9">
                  <c:v>智頭町</c:v>
                </c:pt>
                <c:pt idx="10">
                  <c:v>湯梨浜町</c:v>
                </c:pt>
                <c:pt idx="11">
                  <c:v>琴浦町</c:v>
                </c:pt>
                <c:pt idx="12">
                  <c:v>南部町</c:v>
                </c:pt>
                <c:pt idx="13">
                  <c:v>伯耆町</c:v>
                </c:pt>
              </c:strCache>
            </c:strRef>
          </c:cat>
          <c:val>
            <c:numRef>
              <c:f>逓増度計算!$C$22:$C$35</c:f>
              <c:numCache>
                <c:formatCode>0.00</c:formatCode>
                <c:ptCount val="14"/>
                <c:pt idx="0">
                  <c:v>2.0547945205479454</c:v>
                </c:pt>
                <c:pt idx="1">
                  <c:v>2.0547945205479454</c:v>
                </c:pt>
                <c:pt idx="2">
                  <c:v>2.0547945205479454</c:v>
                </c:pt>
                <c:pt idx="3">
                  <c:v>1.5580448065173116</c:v>
                </c:pt>
                <c:pt idx="4">
                  <c:v>1.4852941176470589</c:v>
                </c:pt>
                <c:pt idx="5">
                  <c:v>1.4444444444444444</c:v>
                </c:pt>
                <c:pt idx="6">
                  <c:v>1.411764705882353</c:v>
                </c:pt>
                <c:pt idx="7">
                  <c:v>1.3093922651933703</c:v>
                </c:pt>
                <c:pt idx="8">
                  <c:v>1.2916666666666667</c:v>
                </c:pt>
                <c:pt idx="9">
                  <c:v>1.1578947368421053</c:v>
                </c:pt>
                <c:pt idx="10">
                  <c:v>1.1538461538461537</c:v>
                </c:pt>
                <c:pt idx="11">
                  <c:v>1.1417322834645669</c:v>
                </c:pt>
                <c:pt idx="12">
                  <c:v>1.0014619883040936</c:v>
                </c:pt>
                <c:pt idx="13">
                  <c:v>1</c:v>
                </c:pt>
              </c:numCache>
            </c:numRef>
          </c:val>
          <c:extLst>
            <c:ext xmlns:c16="http://schemas.microsoft.com/office/drawing/2014/chart" uri="{C3380CC4-5D6E-409C-BE32-E72D297353CC}">
              <c16:uniqueId val="{00000000-4AF9-4FA1-9F8E-13186921918F}"/>
            </c:ext>
          </c:extLst>
        </c:ser>
        <c:dLbls>
          <c:showLegendKey val="0"/>
          <c:showVal val="0"/>
          <c:showCatName val="0"/>
          <c:showSerName val="0"/>
          <c:showPercent val="0"/>
          <c:showBubbleSize val="0"/>
        </c:dLbls>
        <c:gapWidth val="150"/>
        <c:overlap val="100"/>
        <c:axId val="1251749536"/>
        <c:axId val="1251758256"/>
      </c:barChart>
      <c:catAx>
        <c:axId val="12517495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ja-JP"/>
          </a:p>
        </c:txPr>
        <c:crossAx val="1251758256"/>
        <c:crosses val="autoZero"/>
        <c:auto val="1"/>
        <c:lblAlgn val="ctr"/>
        <c:lblOffset val="100"/>
        <c:noMultiLvlLbl val="0"/>
      </c:catAx>
      <c:valAx>
        <c:axId val="1251758256"/>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ja-JP"/>
          </a:p>
        </c:txPr>
        <c:crossAx val="125174953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'４市比較'!$C$5</c:f>
              <c:strCache>
                <c:ptCount val="1"/>
                <c:pt idx="0">
                  <c:v>倉吉市</c:v>
                </c:pt>
              </c:strCache>
            </c:strRef>
          </c:tx>
          <c:spPr>
            <a:solidFill>
              <a:srgbClr val="023CBE"/>
            </a:solidFill>
            <a:ln>
              <a:noFill/>
            </a:ln>
            <a:effectLst/>
          </c:spPr>
          <c:invertIfNegative val="0"/>
          <c:dLbls>
            <c:dLbl>
              <c:idx val="0"/>
              <c:layout>
                <c:manualLayout>
                  <c:x val="-2.8223160039374064E-2"/>
                  <c:y val="-2.405753689862845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5EFB-4A5D-AFB1-3BB8194BB0C1}"/>
                </c:ext>
              </c:extLst>
            </c:dLbl>
            <c:dLbl>
              <c:idx val="1"/>
              <c:layout>
                <c:manualLayout>
                  <c:x val="-2.3113039826543058E-2"/>
                  <c:y val="-3.39414464615106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5EFB-4A5D-AFB1-3BB8194BB0C1}"/>
                </c:ext>
              </c:extLst>
            </c:dLbl>
            <c:dLbl>
              <c:idx val="2"/>
              <c:layout>
                <c:manualLayout>
                  <c:x val="-4.9115209631403887E-2"/>
                  <c:y val="-4.412388039996386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5EFB-4A5D-AFB1-3BB8194BB0C1}"/>
                </c:ext>
              </c:extLst>
            </c:dLbl>
            <c:dLbl>
              <c:idx val="3"/>
              <c:layout>
                <c:manualLayout>
                  <c:x val="-8.6673899349536274E-2"/>
                  <c:y val="-3.054730181535959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5EFB-4A5D-AFB1-3BB8194BB0C1}"/>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'４市比較'!$D$4:$G$4</c:f>
              <c:strCache>
                <c:ptCount val="4"/>
                <c:pt idx="0">
                  <c:v>8㎥</c:v>
                </c:pt>
                <c:pt idx="1">
                  <c:v>20㎥</c:v>
                </c:pt>
                <c:pt idx="2">
                  <c:v>50㎥</c:v>
                </c:pt>
                <c:pt idx="3">
                  <c:v>100㎥</c:v>
                </c:pt>
              </c:strCache>
            </c:strRef>
          </c:cat>
          <c:val>
            <c:numRef>
              <c:f>'４市比較'!$D$5:$G$5</c:f>
              <c:numCache>
                <c:formatCode>#,##0_);[Red]\(#,##0\)</c:formatCode>
                <c:ptCount val="4"/>
                <c:pt idx="0">
                  <c:v>750</c:v>
                </c:pt>
                <c:pt idx="1">
                  <c:v>2142</c:v>
                </c:pt>
                <c:pt idx="2">
                  <c:v>6492</c:v>
                </c:pt>
                <c:pt idx="3">
                  <c:v>13742</c:v>
                </c:pt>
              </c:numCache>
            </c:numRef>
          </c:val>
          <c:extLst>
            <c:ext xmlns:c16="http://schemas.microsoft.com/office/drawing/2014/chart" uri="{C3380CC4-5D6E-409C-BE32-E72D297353CC}">
              <c16:uniqueId val="{00000001-5EFB-4A5D-AFB1-3BB8194BB0C1}"/>
            </c:ext>
          </c:extLst>
        </c:ser>
        <c:ser>
          <c:idx val="1"/>
          <c:order val="1"/>
          <c:tx>
            <c:strRef>
              <c:f>'４市比較'!$C$6</c:f>
              <c:strCache>
                <c:ptCount val="1"/>
                <c:pt idx="0">
                  <c:v>鳥取市</c:v>
                </c:pt>
              </c:strCache>
            </c:strRef>
          </c:tx>
          <c:spPr>
            <a:solidFill>
              <a:schemeClr val="accent2"/>
            </a:solidFill>
            <a:ln>
              <a:noFill/>
            </a:ln>
            <a:effectLst/>
          </c:spPr>
          <c:invertIfNegative val="0"/>
          <c:dLbls>
            <c:dLbl>
              <c:idx val="0"/>
              <c:layout>
                <c:manualLayout>
                  <c:x val="-2.3113039826543058E-2"/>
                  <c:y val="-6.448874827687026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5EFB-4A5D-AFB1-3BB8194BB0C1}"/>
                </c:ext>
              </c:extLst>
            </c:dLbl>
            <c:dLbl>
              <c:idx val="1"/>
              <c:layout>
                <c:manualLayout>
                  <c:x val="-8.6673899349536798E-3"/>
                  <c:y val="-8.82477607999277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5EFB-4A5D-AFB1-3BB8194BB0C1}"/>
                </c:ext>
              </c:extLst>
            </c:dLbl>
            <c:dLbl>
              <c:idx val="2"/>
              <c:layout>
                <c:manualLayout>
                  <c:x val="-5.7782599566357515E-3"/>
                  <c:y val="-7.806532686147453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5EFB-4A5D-AFB1-3BB8194BB0C1}"/>
                </c:ext>
              </c:extLst>
            </c:dLbl>
            <c:dLbl>
              <c:idx val="3"/>
              <c:layout>
                <c:manualLayout>
                  <c:x val="2.8891299783177699E-3"/>
                  <c:y val="-6.8764836020052719E-4"/>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5EFB-4A5D-AFB1-3BB8194BB0C1}"/>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'４市比較'!$D$4:$G$4</c:f>
              <c:strCache>
                <c:ptCount val="4"/>
                <c:pt idx="0">
                  <c:v>8㎥</c:v>
                </c:pt>
                <c:pt idx="1">
                  <c:v>20㎥</c:v>
                </c:pt>
                <c:pt idx="2">
                  <c:v>50㎥</c:v>
                </c:pt>
                <c:pt idx="3">
                  <c:v>100㎥</c:v>
                </c:pt>
              </c:strCache>
            </c:strRef>
          </c:cat>
          <c:val>
            <c:numRef>
              <c:f>'４市比較'!$D$6:$G$6</c:f>
              <c:numCache>
                <c:formatCode>#,##0_);[Red]\(#,##0\)</c:formatCode>
                <c:ptCount val="4"/>
                <c:pt idx="0">
                  <c:v>1256</c:v>
                </c:pt>
                <c:pt idx="1">
                  <c:v>2400</c:v>
                </c:pt>
                <c:pt idx="2">
                  <c:v>6840</c:v>
                </c:pt>
                <c:pt idx="3">
                  <c:v>15140</c:v>
                </c:pt>
              </c:numCache>
            </c:numRef>
          </c:val>
          <c:extLst>
            <c:ext xmlns:c16="http://schemas.microsoft.com/office/drawing/2014/chart" uri="{C3380CC4-5D6E-409C-BE32-E72D297353CC}">
              <c16:uniqueId val="{00000002-5EFB-4A5D-AFB1-3BB8194BB0C1}"/>
            </c:ext>
          </c:extLst>
        </c:ser>
        <c:ser>
          <c:idx val="2"/>
          <c:order val="2"/>
          <c:tx>
            <c:strRef>
              <c:f>'４市比較'!$C$7</c:f>
              <c:strCache>
                <c:ptCount val="1"/>
                <c:pt idx="0">
                  <c:v>米子市</c:v>
                </c:pt>
              </c:strCache>
            </c:strRef>
          </c:tx>
          <c:spPr>
            <a:solidFill>
              <a:schemeClr val="accent3"/>
            </a:solidFill>
            <a:ln>
              <a:noFill/>
            </a:ln>
            <a:effectLst/>
          </c:spPr>
          <c:invertIfNegative val="0"/>
          <c:dLbls>
            <c:dLbl>
              <c:idx val="0"/>
              <c:layout>
                <c:manualLayout>
                  <c:x val="1.1556519913271503E-2"/>
                  <c:y val="-5.770045898456813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5EFB-4A5D-AFB1-3BB8194BB0C1}"/>
                </c:ext>
              </c:extLst>
            </c:dLbl>
            <c:dLbl>
              <c:idx val="1"/>
              <c:layout>
                <c:manualLayout>
                  <c:x val="2.8891299783178757E-2"/>
                  <c:y val="-4.412388039996392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5EFB-4A5D-AFB1-3BB8194BB0C1}"/>
                </c:ext>
              </c:extLst>
            </c:dLbl>
            <c:dLbl>
              <c:idx val="2"/>
              <c:layout>
                <c:manualLayout>
                  <c:x val="3.46695597398144E-2"/>
                  <c:y val="-2.0364867876906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5EFB-4A5D-AFB1-3BB8194BB0C1}"/>
                </c:ext>
              </c:extLst>
            </c:dLbl>
            <c:dLbl>
              <c:idx val="3"/>
              <c:layout>
                <c:manualLayout>
                  <c:x val="3.1780429761496524E-2"/>
                  <c:y val="-1.357657858460426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5EFB-4A5D-AFB1-3BB8194BB0C1}"/>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'４市比較'!$D$4:$G$4</c:f>
              <c:strCache>
                <c:ptCount val="4"/>
                <c:pt idx="0">
                  <c:v>8㎥</c:v>
                </c:pt>
                <c:pt idx="1">
                  <c:v>20㎥</c:v>
                </c:pt>
                <c:pt idx="2">
                  <c:v>50㎥</c:v>
                </c:pt>
                <c:pt idx="3">
                  <c:v>100㎥</c:v>
                </c:pt>
              </c:strCache>
            </c:strRef>
          </c:cat>
          <c:val>
            <c:numRef>
              <c:f>'４市比較'!$D$7:$G$7</c:f>
              <c:numCache>
                <c:formatCode>#,##0_);[Red]\(#,##0\)</c:formatCode>
                <c:ptCount val="4"/>
                <c:pt idx="0">
                  <c:v>820</c:v>
                </c:pt>
                <c:pt idx="1">
                  <c:v>2032</c:v>
                </c:pt>
                <c:pt idx="2">
                  <c:v>6022</c:v>
                </c:pt>
                <c:pt idx="3">
                  <c:v>12672</c:v>
                </c:pt>
              </c:numCache>
            </c:numRef>
          </c:val>
          <c:extLst>
            <c:ext xmlns:c16="http://schemas.microsoft.com/office/drawing/2014/chart" uri="{C3380CC4-5D6E-409C-BE32-E72D297353CC}">
              <c16:uniqueId val="{00000003-5EFB-4A5D-AFB1-3BB8194BB0C1}"/>
            </c:ext>
          </c:extLst>
        </c:ser>
        <c:dLbls>
          <c:showLegendKey val="0"/>
          <c:showVal val="0"/>
          <c:showCatName val="0"/>
          <c:showSerName val="0"/>
          <c:showPercent val="0"/>
          <c:showBubbleSize val="0"/>
        </c:dLbls>
        <c:gapWidth val="219"/>
        <c:overlap val="-27"/>
        <c:axId val="1021900895"/>
        <c:axId val="872260655"/>
      </c:barChart>
      <c:catAx>
        <c:axId val="1021900895"/>
        <c:scaling>
          <c:orientation val="minMax"/>
        </c:scaling>
        <c:delete val="0"/>
        <c:axPos val="b"/>
        <c:title>
          <c:tx>
            <c:rich>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ja-JP" altLang="en-US" sz="1400" dirty="0"/>
                  <a:t>使用水量　</a:t>
                </a:r>
                <a:r>
                  <a:rPr lang="ja-JP" altLang="ja-JP" sz="1400" b="0" i="0" u="none" strike="noStrike" baseline="0" dirty="0">
                    <a:effectLst/>
                  </a:rPr>
                  <a:t>㎥／月</a:t>
                </a:r>
                <a:endParaRPr lang="ja-JP" altLang="en-US" sz="1400" dirty="0"/>
              </a:p>
            </c:rich>
          </c:tx>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crossAx val="872260655"/>
        <c:crosses val="autoZero"/>
        <c:auto val="1"/>
        <c:lblAlgn val="ctr"/>
        <c:lblOffset val="100"/>
        <c:noMultiLvlLbl val="0"/>
      </c:catAx>
      <c:valAx>
        <c:axId val="872260655"/>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ja-JP" altLang="en-US" sz="1400" dirty="0"/>
                  <a:t>料金（量水器使用料含）円</a:t>
                </a:r>
              </a:p>
            </c:rich>
          </c:tx>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title>
        <c:numFmt formatCode="#,##0_);[Red]\(#,##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crossAx val="102190089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'４市比較'!$C$5</c:f>
              <c:strCache>
                <c:ptCount val="1"/>
                <c:pt idx="0">
                  <c:v>倉吉市</c:v>
                </c:pt>
              </c:strCache>
            </c:strRef>
          </c:tx>
          <c:spPr>
            <a:solidFill>
              <a:srgbClr val="023CBE"/>
            </a:solidFill>
            <a:ln>
              <a:noFill/>
            </a:ln>
            <a:effectLst/>
          </c:spPr>
          <c:invertIfNegative val="0"/>
          <c:dLbls>
            <c:dLbl>
              <c:idx val="0"/>
              <c:layout>
                <c:manualLayout>
                  <c:x val="-3.3554816922155062E-2"/>
                  <c:y val="-1.697077624693182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FDE6-40C5-9098-18DBAAD0D89A}"/>
                </c:ext>
              </c:extLst>
            </c:dLbl>
            <c:dLbl>
              <c:idx val="1"/>
              <c:layout>
                <c:manualLayout>
                  <c:x val="-2.9077038186495353E-2"/>
                  <c:y val="-2.715314084158709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FDE6-40C5-9098-18DBAAD0D89A}"/>
                </c:ext>
              </c:extLst>
            </c:dLbl>
            <c:dLbl>
              <c:idx val="2"/>
              <c:layout>
                <c:manualLayout>
                  <c:x val="-4.9115198458160508E-2"/>
                  <c:y val="-4.751802504611493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FDE6-40C5-9098-18DBAAD0D89A}"/>
                </c:ext>
              </c:extLst>
            </c:dLbl>
            <c:dLbl>
              <c:idx val="3"/>
              <c:layout>
                <c:manualLayout>
                  <c:x val="-2.2267349104327278E-2"/>
                  <c:y val="-4.872184961205103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FDE6-40C5-9098-18DBAAD0D89A}"/>
                </c:ext>
              </c:extLst>
            </c:dLbl>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'４市比較'!$H$4:$K$4</c:f>
              <c:strCache>
                <c:ptCount val="4"/>
                <c:pt idx="0">
                  <c:v>250㎥</c:v>
                </c:pt>
                <c:pt idx="1">
                  <c:v>500㎥</c:v>
                </c:pt>
                <c:pt idx="2">
                  <c:v>1000㎥</c:v>
                </c:pt>
                <c:pt idx="3">
                  <c:v>2000㎥</c:v>
                </c:pt>
              </c:strCache>
            </c:strRef>
          </c:cat>
          <c:val>
            <c:numRef>
              <c:f>'４市比較'!$H$5:$K$5</c:f>
              <c:numCache>
                <c:formatCode>#,##0_);[Red]\(#,##0\)</c:formatCode>
                <c:ptCount val="4"/>
                <c:pt idx="0">
                  <c:v>36692</c:v>
                </c:pt>
                <c:pt idx="1">
                  <c:v>74942</c:v>
                </c:pt>
                <c:pt idx="2">
                  <c:v>151442</c:v>
                </c:pt>
                <c:pt idx="3">
                  <c:v>304442</c:v>
                </c:pt>
              </c:numCache>
            </c:numRef>
          </c:val>
          <c:extLst>
            <c:ext xmlns:c16="http://schemas.microsoft.com/office/drawing/2014/chart" uri="{C3380CC4-5D6E-409C-BE32-E72D297353CC}">
              <c16:uniqueId val="{00000000-FDE6-40C5-9098-18DBAAD0D89A}"/>
            </c:ext>
          </c:extLst>
        </c:ser>
        <c:ser>
          <c:idx val="1"/>
          <c:order val="1"/>
          <c:tx>
            <c:strRef>
              <c:f>'４市比較'!$C$6</c:f>
              <c:strCache>
                <c:ptCount val="1"/>
                <c:pt idx="0">
                  <c:v>鳥取市</c:v>
                </c:pt>
              </c:strCache>
            </c:strRef>
          </c:tx>
          <c:spPr>
            <a:solidFill>
              <a:schemeClr val="accent2"/>
            </a:solidFill>
            <a:ln>
              <a:noFill/>
            </a:ln>
            <a:effectLst/>
          </c:spPr>
          <c:invertIfNegative val="0"/>
          <c:dLbls>
            <c:dLbl>
              <c:idx val="0"/>
              <c:layout>
                <c:manualLayout>
                  <c:x val="-2.3772926637951493E-2"/>
                  <c:y val="-7.145964000479466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FDE6-40C5-9098-18DBAAD0D89A}"/>
                </c:ext>
              </c:extLst>
            </c:dLbl>
            <c:dLbl>
              <c:idx val="1"/>
              <c:layout>
                <c:manualLayout>
                  <c:x val="-5.0352660197770689E-3"/>
                  <c:y val="-6.788285210396764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FDE6-40C5-9098-18DBAAD0D89A}"/>
                </c:ext>
              </c:extLst>
            </c:dLbl>
            <c:dLbl>
              <c:idx val="2"/>
              <c:layout>
                <c:manualLayout>
                  <c:x val="-1.7334775926409553E-2"/>
                  <c:y val="-8.82477607999277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FDE6-40C5-9098-18DBAAD0D89A}"/>
                </c:ext>
              </c:extLst>
            </c:dLbl>
            <c:dLbl>
              <c:idx val="3"/>
              <c:layout>
                <c:manualLayout>
                  <c:x val="-7.8006491668842992E-2"/>
                  <c:y val="-1.357657858460426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FDE6-40C5-9098-18DBAAD0D89A}"/>
                </c:ext>
              </c:extLst>
            </c:dLbl>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'４市比較'!$H$4:$K$4</c:f>
              <c:strCache>
                <c:ptCount val="4"/>
                <c:pt idx="0">
                  <c:v>250㎥</c:v>
                </c:pt>
                <c:pt idx="1">
                  <c:v>500㎥</c:v>
                </c:pt>
                <c:pt idx="2">
                  <c:v>1000㎥</c:v>
                </c:pt>
                <c:pt idx="3">
                  <c:v>2000㎥</c:v>
                </c:pt>
              </c:strCache>
            </c:strRef>
          </c:cat>
          <c:val>
            <c:numRef>
              <c:f>'４市比較'!$H$6:$K$6</c:f>
              <c:numCache>
                <c:formatCode>#,##0_);[Red]\(#,##0\)</c:formatCode>
                <c:ptCount val="4"/>
                <c:pt idx="0">
                  <c:v>41840</c:v>
                </c:pt>
                <c:pt idx="1">
                  <c:v>92340</c:v>
                </c:pt>
                <c:pt idx="2">
                  <c:v>193340</c:v>
                </c:pt>
                <c:pt idx="3">
                  <c:v>395340</c:v>
                </c:pt>
              </c:numCache>
            </c:numRef>
          </c:val>
          <c:extLst>
            <c:ext xmlns:c16="http://schemas.microsoft.com/office/drawing/2014/chart" uri="{C3380CC4-5D6E-409C-BE32-E72D297353CC}">
              <c16:uniqueId val="{00000001-FDE6-40C5-9098-18DBAAD0D89A}"/>
            </c:ext>
          </c:extLst>
        </c:ser>
        <c:ser>
          <c:idx val="2"/>
          <c:order val="2"/>
          <c:tx>
            <c:strRef>
              <c:f>'４市比較'!$C$7</c:f>
              <c:strCache>
                <c:ptCount val="1"/>
                <c:pt idx="0">
                  <c:v>米子市</c:v>
                </c:pt>
              </c:strCache>
            </c:strRef>
          </c:tx>
          <c:spPr>
            <a:solidFill>
              <a:schemeClr val="accent3"/>
            </a:solidFill>
            <a:ln>
              <a:noFill/>
            </a:ln>
            <a:effectLst/>
          </c:spPr>
          <c:invertIfNegative val="0"/>
          <c:dLbls>
            <c:dLbl>
              <c:idx val="0"/>
              <c:layout>
                <c:manualLayout>
                  <c:x val="2.09669711666895E-2"/>
                  <c:y val="-1.357657042079357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FDE6-40C5-9098-18DBAAD0D89A}"/>
                </c:ext>
              </c:extLst>
            </c:dLbl>
            <c:dLbl>
              <c:idx val="1"/>
              <c:layout>
                <c:manualLayout>
                  <c:x val="3.1780422531750847E-2"/>
                  <c:y val="-1.697072323075539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FDE6-40C5-9098-18DBAAD0D89A}"/>
                </c:ext>
              </c:extLst>
            </c:dLbl>
            <c:dLbl>
              <c:idx val="2"/>
              <c:layout>
                <c:manualLayout>
                  <c:x val="1.4445646605341296E-2"/>
                  <c:y val="-2.0364867876906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FDE6-40C5-9098-18DBAAD0D89A}"/>
                </c:ext>
              </c:extLst>
            </c:dLbl>
            <c:dLbl>
              <c:idx val="3"/>
              <c:layout>
                <c:manualLayout>
                  <c:x val="2.022390524747792E-2"/>
                  <c:y val="-2.715315716920856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FDE6-40C5-9098-18DBAAD0D89A}"/>
                </c:ext>
              </c:extLst>
            </c:dLbl>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'４市比較'!$H$4:$K$4</c:f>
              <c:strCache>
                <c:ptCount val="4"/>
                <c:pt idx="0">
                  <c:v>250㎥</c:v>
                </c:pt>
                <c:pt idx="1">
                  <c:v>500㎥</c:v>
                </c:pt>
                <c:pt idx="2">
                  <c:v>1000㎥</c:v>
                </c:pt>
                <c:pt idx="3">
                  <c:v>2000㎥</c:v>
                </c:pt>
              </c:strCache>
            </c:strRef>
          </c:cat>
          <c:val>
            <c:numRef>
              <c:f>'４市比較'!$H$7:$K$7</c:f>
              <c:numCache>
                <c:formatCode>#,##0_);[Red]\(#,##0\)</c:formatCode>
                <c:ptCount val="4"/>
                <c:pt idx="0">
                  <c:v>37722</c:v>
                </c:pt>
                <c:pt idx="1">
                  <c:v>85222</c:v>
                </c:pt>
                <c:pt idx="2">
                  <c:v>190222</c:v>
                </c:pt>
                <c:pt idx="3">
                  <c:v>400222</c:v>
                </c:pt>
              </c:numCache>
            </c:numRef>
          </c:val>
          <c:extLst>
            <c:ext xmlns:c16="http://schemas.microsoft.com/office/drawing/2014/chart" uri="{C3380CC4-5D6E-409C-BE32-E72D297353CC}">
              <c16:uniqueId val="{00000002-FDE6-40C5-9098-18DBAAD0D89A}"/>
            </c:ext>
          </c:extLst>
        </c:ser>
        <c:dLbls>
          <c:showLegendKey val="0"/>
          <c:showVal val="0"/>
          <c:showCatName val="0"/>
          <c:showSerName val="0"/>
          <c:showPercent val="0"/>
          <c:showBubbleSize val="0"/>
        </c:dLbls>
        <c:gapWidth val="219"/>
        <c:overlap val="-27"/>
        <c:axId val="1021900895"/>
        <c:axId val="872260655"/>
      </c:barChart>
      <c:catAx>
        <c:axId val="1021900895"/>
        <c:scaling>
          <c:orientation val="minMax"/>
        </c:scaling>
        <c:delete val="0"/>
        <c:axPos val="b"/>
        <c:title>
          <c:tx>
            <c:rich>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ja-JP" sz="1400" dirty="0"/>
                  <a:t>使用水量　</a:t>
                </a:r>
                <a:r>
                  <a:rPr lang="ja-JP" altLang="ja-JP" sz="1400" b="0" i="0" u="none" strike="noStrike" baseline="0" dirty="0">
                    <a:effectLst/>
                  </a:rPr>
                  <a:t>㎥／月</a:t>
                </a:r>
                <a:endParaRPr lang="ja-JP" sz="1400" dirty="0"/>
              </a:p>
            </c:rich>
          </c:tx>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crossAx val="872260655"/>
        <c:crosses val="autoZero"/>
        <c:auto val="1"/>
        <c:lblAlgn val="ctr"/>
        <c:lblOffset val="100"/>
        <c:noMultiLvlLbl val="0"/>
      </c:catAx>
      <c:valAx>
        <c:axId val="872260655"/>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ja-JP" sz="1400" dirty="0"/>
                  <a:t>料金（量水器使用料含）円</a:t>
                </a:r>
              </a:p>
            </c:rich>
          </c:tx>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title>
        <c:numFmt formatCode="#,##0_);[Red]\(#,##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crossAx val="102190089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sz="1400"/>
      </a:pPr>
      <a:endParaRPr lang="ja-JP"/>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'４市比較'!$C$5</c:f>
              <c:strCache>
                <c:ptCount val="1"/>
                <c:pt idx="0">
                  <c:v>倉吉市</c:v>
                </c:pt>
              </c:strCache>
            </c:strRef>
          </c:tx>
          <c:spPr>
            <a:solidFill>
              <a:srgbClr val="023CBE"/>
            </a:solidFill>
            <a:ln>
              <a:noFill/>
            </a:ln>
            <a:effectLst/>
          </c:spPr>
          <c:invertIfNegative val="0"/>
          <c:dLbls>
            <c:dLbl>
              <c:idx val="0"/>
              <c:layout>
                <c:manualLayout>
                  <c:x val="-2.3412453553354504E-2"/>
                  <c:y val="-1.881489496978382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1F12-4654-A007-E84497BE6612}"/>
                </c:ext>
              </c:extLst>
            </c:dLbl>
            <c:dLbl>
              <c:idx val="1"/>
              <c:layout>
                <c:manualLayout>
                  <c:x val="-8.7724056252694218E-3"/>
                  <c:y val="-3.45226182193159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1F12-4654-A007-E84497BE6612}"/>
                </c:ext>
              </c:extLst>
            </c:dLbl>
            <c:dLbl>
              <c:idx val="2"/>
              <c:layout>
                <c:manualLayout>
                  <c:x val="-3.766363635992892E-2"/>
                  <c:y val="-6.7884016058508577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1F12-4654-A007-E84497BE6612}"/>
                </c:ext>
              </c:extLst>
            </c:dLbl>
            <c:dLbl>
              <c:idx val="3"/>
              <c:layout>
                <c:manualLayout>
                  <c:x val="-8.3784769371218495E-2"/>
                  <c:y val="-1.018243393845321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1F12-4654-A007-E84497BE6612}"/>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'４市比較'!$D$4:$G$4</c:f>
              <c:strCache>
                <c:ptCount val="4"/>
                <c:pt idx="0">
                  <c:v>8㎥</c:v>
                </c:pt>
                <c:pt idx="1">
                  <c:v>20㎥</c:v>
                </c:pt>
                <c:pt idx="2">
                  <c:v>50㎥</c:v>
                </c:pt>
                <c:pt idx="3">
                  <c:v>100㎥</c:v>
                </c:pt>
              </c:strCache>
            </c:strRef>
          </c:cat>
          <c:val>
            <c:numRef>
              <c:f>'４市比較'!$D$24:$G$24</c:f>
              <c:numCache>
                <c:formatCode>#,##0_);[Red]\(#,##0\)</c:formatCode>
                <c:ptCount val="4"/>
                <c:pt idx="0">
                  <c:v>830</c:v>
                </c:pt>
                <c:pt idx="1">
                  <c:v>2222</c:v>
                </c:pt>
                <c:pt idx="2">
                  <c:v>6572</c:v>
                </c:pt>
                <c:pt idx="3">
                  <c:v>13822</c:v>
                </c:pt>
              </c:numCache>
            </c:numRef>
          </c:val>
          <c:extLst>
            <c:ext xmlns:c16="http://schemas.microsoft.com/office/drawing/2014/chart" uri="{C3380CC4-5D6E-409C-BE32-E72D297353CC}">
              <c16:uniqueId val="{00000000-1F12-4654-A007-E84497BE6612}"/>
            </c:ext>
          </c:extLst>
        </c:ser>
        <c:ser>
          <c:idx val="1"/>
          <c:order val="1"/>
          <c:tx>
            <c:strRef>
              <c:f>'４市比較'!$C$6</c:f>
              <c:strCache>
                <c:ptCount val="1"/>
                <c:pt idx="0">
                  <c:v>鳥取市</c:v>
                </c:pt>
              </c:strCache>
            </c:strRef>
          </c:tx>
          <c:spPr>
            <a:solidFill>
              <a:schemeClr val="accent2"/>
            </a:solidFill>
            <a:ln>
              <a:noFill/>
            </a:ln>
            <a:effectLst/>
          </c:spPr>
          <c:invertIfNegative val="0"/>
          <c:dLbls>
            <c:dLbl>
              <c:idx val="0"/>
              <c:layout>
                <c:manualLayout>
                  <c:x val="-6.6765714779770209E-3"/>
                  <c:y val="-2.637819949856850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1F12-4654-A007-E84497BE6612}"/>
                </c:ext>
              </c:extLst>
            </c:dLbl>
            <c:dLbl>
              <c:idx val="1"/>
              <c:layout>
                <c:manualLayout>
                  <c:x val="0"/>
                  <c:y val="-5.430631433841706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1F12-4654-A007-E84497BE6612}"/>
                </c:ext>
              </c:extLst>
            </c:dLbl>
            <c:dLbl>
              <c:idx val="2"/>
              <c:layout>
                <c:manualLayout>
                  <c:x val="0"/>
                  <c:y val="-4.16053569354063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3802-4D25-A962-C4879C670146}"/>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'４市比較'!$D$4:$G$4</c:f>
              <c:strCache>
                <c:ptCount val="4"/>
                <c:pt idx="0">
                  <c:v>8㎥</c:v>
                </c:pt>
                <c:pt idx="1">
                  <c:v>20㎥</c:v>
                </c:pt>
                <c:pt idx="2">
                  <c:v>50㎥</c:v>
                </c:pt>
                <c:pt idx="3">
                  <c:v>100㎥</c:v>
                </c:pt>
              </c:strCache>
            </c:strRef>
          </c:cat>
          <c:val>
            <c:numRef>
              <c:f>'４市比較'!$D$25:$G$25</c:f>
              <c:numCache>
                <c:formatCode>#,##0_);[Red]\(#,##0\)</c:formatCode>
                <c:ptCount val="4"/>
                <c:pt idx="0">
                  <c:v>2366</c:v>
                </c:pt>
                <c:pt idx="1">
                  <c:v>3510</c:v>
                </c:pt>
                <c:pt idx="2">
                  <c:v>7950</c:v>
                </c:pt>
                <c:pt idx="3">
                  <c:v>16250</c:v>
                </c:pt>
              </c:numCache>
            </c:numRef>
          </c:val>
          <c:extLst>
            <c:ext xmlns:c16="http://schemas.microsoft.com/office/drawing/2014/chart" uri="{C3380CC4-5D6E-409C-BE32-E72D297353CC}">
              <c16:uniqueId val="{00000001-1F12-4654-A007-E84497BE6612}"/>
            </c:ext>
          </c:extLst>
        </c:ser>
        <c:ser>
          <c:idx val="2"/>
          <c:order val="2"/>
          <c:tx>
            <c:strRef>
              <c:f>'４市比較'!$C$7</c:f>
              <c:strCache>
                <c:ptCount val="1"/>
                <c:pt idx="0">
                  <c:v>米子市</c:v>
                </c:pt>
              </c:strCache>
            </c:strRef>
          </c:tx>
          <c:spPr>
            <a:solidFill>
              <a:schemeClr val="accent3"/>
            </a:solidFill>
            <a:ln>
              <a:noFill/>
            </a:ln>
            <a:effectLst/>
          </c:spPr>
          <c:invertIfNegative val="0"/>
          <c:dLbls>
            <c:dLbl>
              <c:idx val="0"/>
              <c:layout>
                <c:manualLayout>
                  <c:x val="1.8532369605796396E-2"/>
                  <c:y val="-2.375890161857690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1F12-4654-A007-E84497BE6612}"/>
                </c:ext>
              </c:extLst>
            </c:dLbl>
            <c:dLbl>
              <c:idx val="1"/>
              <c:layout>
                <c:manualLayout>
                  <c:x val="1.4850079954910311E-2"/>
                  <c:y val="-2.434026781149024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1F12-4654-A007-E84497BE6612}"/>
                </c:ext>
              </c:extLst>
            </c:dLbl>
            <c:dLbl>
              <c:idx val="2"/>
              <c:layout>
                <c:manualLayout>
                  <c:x val="3.6166699360972464E-2"/>
                  <c:y val="-1.415766540271389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1F12-4654-A007-E84497BE6612}"/>
                </c:ext>
              </c:extLst>
            </c:dLbl>
            <c:dLbl>
              <c:idx val="3"/>
              <c:layout>
                <c:manualLayout>
                  <c:x val="3.4669559739814511E-2"/>
                  <c:y val="-3.054730181535960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1F12-4654-A007-E84497BE6612}"/>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'４市比較'!$D$4:$G$4</c:f>
              <c:strCache>
                <c:ptCount val="4"/>
                <c:pt idx="0">
                  <c:v>8㎥</c:v>
                </c:pt>
                <c:pt idx="1">
                  <c:v>20㎥</c:v>
                </c:pt>
                <c:pt idx="2">
                  <c:v>50㎥</c:v>
                </c:pt>
                <c:pt idx="3">
                  <c:v>100㎥</c:v>
                </c:pt>
              </c:strCache>
            </c:strRef>
          </c:cat>
          <c:val>
            <c:numRef>
              <c:f>'４市比較'!$D$26:$G$26</c:f>
              <c:numCache>
                <c:formatCode>#,##0_);[Red]\(#,##0\)</c:formatCode>
                <c:ptCount val="4"/>
                <c:pt idx="0">
                  <c:v>1280</c:v>
                </c:pt>
                <c:pt idx="1">
                  <c:v>2492</c:v>
                </c:pt>
                <c:pt idx="2">
                  <c:v>6482</c:v>
                </c:pt>
                <c:pt idx="3">
                  <c:v>13132</c:v>
                </c:pt>
              </c:numCache>
            </c:numRef>
          </c:val>
          <c:extLst>
            <c:ext xmlns:c16="http://schemas.microsoft.com/office/drawing/2014/chart" uri="{C3380CC4-5D6E-409C-BE32-E72D297353CC}">
              <c16:uniqueId val="{00000002-1F12-4654-A007-E84497BE6612}"/>
            </c:ext>
          </c:extLst>
        </c:ser>
        <c:dLbls>
          <c:showLegendKey val="0"/>
          <c:showVal val="0"/>
          <c:showCatName val="0"/>
          <c:showSerName val="0"/>
          <c:showPercent val="0"/>
          <c:showBubbleSize val="0"/>
        </c:dLbls>
        <c:gapWidth val="219"/>
        <c:overlap val="-27"/>
        <c:axId val="1021900895"/>
        <c:axId val="872260655"/>
      </c:barChart>
      <c:catAx>
        <c:axId val="1021900895"/>
        <c:scaling>
          <c:orientation val="minMax"/>
        </c:scaling>
        <c:delete val="0"/>
        <c:axPos val="b"/>
        <c:title>
          <c:tx>
            <c:rich>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ja-JP" altLang="en-US" sz="1400" dirty="0"/>
                  <a:t>使用水量　</a:t>
                </a:r>
                <a:r>
                  <a:rPr lang="ja-JP" altLang="ja-JP" sz="1400" b="0" i="0" u="none" strike="noStrike" baseline="0" dirty="0">
                    <a:effectLst/>
                  </a:rPr>
                  <a:t>㎥／月</a:t>
                </a:r>
                <a:endParaRPr lang="ja-JP" altLang="en-US" sz="1400" dirty="0"/>
              </a:p>
            </c:rich>
          </c:tx>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crossAx val="872260655"/>
        <c:crosses val="autoZero"/>
        <c:auto val="1"/>
        <c:lblAlgn val="ctr"/>
        <c:lblOffset val="100"/>
        <c:noMultiLvlLbl val="0"/>
      </c:catAx>
      <c:valAx>
        <c:axId val="872260655"/>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ja-JP" altLang="en-US" sz="1400" dirty="0"/>
                  <a:t>料金（量水器使用料含）円</a:t>
                </a:r>
              </a:p>
            </c:rich>
          </c:tx>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title>
        <c:numFmt formatCode="#,##0_);[Red]\(#,##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crossAx val="102190089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'４市比較'!$C$5</c:f>
              <c:strCache>
                <c:ptCount val="1"/>
                <c:pt idx="0">
                  <c:v>倉吉市</c:v>
                </c:pt>
              </c:strCache>
            </c:strRef>
          </c:tx>
          <c:spPr>
            <a:solidFill>
              <a:srgbClr val="023CBE"/>
            </a:solidFill>
            <a:ln>
              <a:noFill/>
            </a:ln>
            <a:effectLst/>
          </c:spPr>
          <c:invertIfNegative val="0"/>
          <c:dLbls>
            <c:dLbl>
              <c:idx val="0"/>
              <c:layout>
                <c:manualLayout>
                  <c:x val="-2.8891293210682591E-2"/>
                  <c:y val="-1.357657858460426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0074-4CF7-862E-2AC6A21F5371}"/>
                </c:ext>
              </c:extLst>
            </c:dLbl>
            <c:dLbl>
              <c:idx val="1"/>
              <c:layout>
                <c:manualLayout>
                  <c:x val="-1.1556517284273036E-2"/>
                  <c:y val="-3.394144646151073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0074-4CF7-862E-2AC6A21F5371}"/>
                </c:ext>
              </c:extLst>
            </c:dLbl>
            <c:dLbl>
              <c:idx val="2"/>
              <c:layout>
                <c:manualLayout>
                  <c:x val="-4.1346138356484784E-2"/>
                  <c:y val="-5.789420896629687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0074-4CF7-862E-2AC6A21F5371}"/>
                </c:ext>
              </c:extLst>
            </c:dLbl>
            <c:dLbl>
              <c:idx val="3"/>
              <c:layout>
                <c:manualLayout>
                  <c:x val="-5.2004348275585824E-2"/>
                  <c:y val="-3.510374125745482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0074-4CF7-862E-2AC6A21F5371}"/>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'４市比較'!$H$4:$K$4</c:f>
              <c:strCache>
                <c:ptCount val="4"/>
                <c:pt idx="0">
                  <c:v>250㎥</c:v>
                </c:pt>
                <c:pt idx="1">
                  <c:v>500㎥</c:v>
                </c:pt>
                <c:pt idx="2">
                  <c:v>1000㎥</c:v>
                </c:pt>
                <c:pt idx="3">
                  <c:v>2000㎥</c:v>
                </c:pt>
              </c:strCache>
            </c:strRef>
          </c:cat>
          <c:val>
            <c:numRef>
              <c:f>'４市比較'!$H$24:$K$24</c:f>
              <c:numCache>
                <c:formatCode>#,##0_);[Red]\(#,##0\)</c:formatCode>
                <c:ptCount val="4"/>
                <c:pt idx="0">
                  <c:v>36772</c:v>
                </c:pt>
                <c:pt idx="1">
                  <c:v>75022</c:v>
                </c:pt>
                <c:pt idx="2">
                  <c:v>151522</c:v>
                </c:pt>
                <c:pt idx="3">
                  <c:v>304522</c:v>
                </c:pt>
              </c:numCache>
            </c:numRef>
          </c:val>
          <c:extLst>
            <c:ext xmlns:c16="http://schemas.microsoft.com/office/drawing/2014/chart" uri="{C3380CC4-5D6E-409C-BE32-E72D297353CC}">
              <c16:uniqueId val="{00000000-0074-4CF7-862E-2AC6A21F5371}"/>
            </c:ext>
          </c:extLst>
        </c:ser>
        <c:ser>
          <c:idx val="1"/>
          <c:order val="1"/>
          <c:tx>
            <c:strRef>
              <c:f>'４市比較'!$C$6</c:f>
              <c:strCache>
                <c:ptCount val="1"/>
                <c:pt idx="0">
                  <c:v>鳥取市</c:v>
                </c:pt>
              </c:strCache>
            </c:strRef>
          </c:tx>
          <c:spPr>
            <a:solidFill>
              <a:schemeClr val="accent2"/>
            </a:solidFill>
            <a:ln>
              <a:noFill/>
            </a:ln>
            <a:effectLst/>
          </c:spPr>
          <c:invertIfNegative val="0"/>
          <c:dLbls>
            <c:dLbl>
              <c:idx val="0"/>
              <c:layout>
                <c:manualLayout>
                  <c:x val="-8.6673879632048305E-3"/>
                  <c:y val="-6.78828929230213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0074-4CF7-862E-2AC6A21F5371}"/>
                </c:ext>
              </c:extLst>
            </c:dLbl>
            <c:dLbl>
              <c:idx val="1"/>
              <c:layout>
                <c:manualLayout>
                  <c:x val="2.889129321068259E-3"/>
                  <c:y val="-6.788289292302139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0074-4CF7-862E-2AC6A21F5371}"/>
                </c:ext>
              </c:extLst>
            </c:dLbl>
            <c:dLbl>
              <c:idx val="2"/>
              <c:layout>
                <c:manualLayout>
                  <c:x val="-1.7334775926409553E-2"/>
                  <c:y val="-9.164190544607883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0074-4CF7-862E-2AC6A21F5371}"/>
                </c:ext>
              </c:extLst>
            </c:dLbl>
            <c:dLbl>
              <c:idx val="3"/>
              <c:layout>
                <c:manualLayout>
                  <c:x val="-7.4518562654707479E-2"/>
                  <c:y val="-1.5498062364202954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0074-4CF7-862E-2AC6A21F5371}"/>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'４市比較'!$H$4:$K$4</c:f>
              <c:strCache>
                <c:ptCount val="4"/>
                <c:pt idx="0">
                  <c:v>250㎥</c:v>
                </c:pt>
                <c:pt idx="1">
                  <c:v>500㎥</c:v>
                </c:pt>
                <c:pt idx="2">
                  <c:v>1000㎥</c:v>
                </c:pt>
                <c:pt idx="3">
                  <c:v>2000㎥</c:v>
                </c:pt>
              </c:strCache>
            </c:strRef>
          </c:cat>
          <c:val>
            <c:numRef>
              <c:f>'４市比較'!$H$25:$K$25</c:f>
              <c:numCache>
                <c:formatCode>#,##0_);[Red]\(#,##0\)</c:formatCode>
                <c:ptCount val="4"/>
                <c:pt idx="0">
                  <c:v>42950</c:v>
                </c:pt>
                <c:pt idx="1">
                  <c:v>93450</c:v>
                </c:pt>
                <c:pt idx="2">
                  <c:v>194450</c:v>
                </c:pt>
                <c:pt idx="3">
                  <c:v>396450</c:v>
                </c:pt>
              </c:numCache>
            </c:numRef>
          </c:val>
          <c:extLst>
            <c:ext xmlns:c16="http://schemas.microsoft.com/office/drawing/2014/chart" uri="{C3380CC4-5D6E-409C-BE32-E72D297353CC}">
              <c16:uniqueId val="{00000001-0074-4CF7-862E-2AC6A21F5371}"/>
            </c:ext>
          </c:extLst>
        </c:ser>
        <c:ser>
          <c:idx val="2"/>
          <c:order val="2"/>
          <c:tx>
            <c:strRef>
              <c:f>'４市比較'!$C$7</c:f>
              <c:strCache>
                <c:ptCount val="1"/>
                <c:pt idx="0">
                  <c:v>米子市</c:v>
                </c:pt>
              </c:strCache>
            </c:strRef>
          </c:tx>
          <c:spPr>
            <a:solidFill>
              <a:schemeClr val="accent3"/>
            </a:solidFill>
            <a:ln>
              <a:noFill/>
            </a:ln>
            <a:effectLst/>
          </c:spPr>
          <c:invertIfNegative val="0"/>
          <c:dLbls>
            <c:dLbl>
              <c:idx val="0"/>
              <c:layout>
                <c:manualLayout>
                  <c:x val="1.5748326931433455E-2"/>
                  <c:y val="-7.5633064347452109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0074-4CF7-862E-2AC6A21F5371}"/>
                </c:ext>
              </c:extLst>
            </c:dLbl>
            <c:dLbl>
              <c:idx val="1"/>
              <c:layout>
                <c:manualLayout>
                  <c:x val="1.6840901522895638E-2"/>
                  <c:y val="-1.435145775026598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0074-4CF7-862E-2AC6A21F5371}"/>
                </c:ext>
              </c:extLst>
            </c:dLbl>
            <c:dLbl>
              <c:idx val="2"/>
              <c:layout>
                <c:manualLayout>
                  <c:x val="1.7140452115440873E-2"/>
                  <c:y val="-2.298400448763405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0074-4CF7-862E-2AC6A21F5371}"/>
                </c:ext>
              </c:extLst>
            </c:dLbl>
            <c:dLbl>
              <c:idx val="3"/>
              <c:layout>
                <c:manualLayout>
                  <c:x val="1.2155351137935401E-2"/>
                  <c:y val="-3.694813667930199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0074-4CF7-862E-2AC6A21F5371}"/>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'４市比較'!$H$4:$K$4</c:f>
              <c:strCache>
                <c:ptCount val="4"/>
                <c:pt idx="0">
                  <c:v>250㎥</c:v>
                </c:pt>
                <c:pt idx="1">
                  <c:v>500㎥</c:v>
                </c:pt>
                <c:pt idx="2">
                  <c:v>1000㎥</c:v>
                </c:pt>
                <c:pt idx="3">
                  <c:v>2000㎥</c:v>
                </c:pt>
              </c:strCache>
            </c:strRef>
          </c:cat>
          <c:val>
            <c:numRef>
              <c:f>'４市比較'!$H$26:$K$26</c:f>
              <c:numCache>
                <c:formatCode>#,##0_);[Red]\(#,##0\)</c:formatCode>
                <c:ptCount val="4"/>
                <c:pt idx="0">
                  <c:v>38182</c:v>
                </c:pt>
                <c:pt idx="1">
                  <c:v>85682</c:v>
                </c:pt>
                <c:pt idx="2">
                  <c:v>190682</c:v>
                </c:pt>
                <c:pt idx="3">
                  <c:v>400682</c:v>
                </c:pt>
              </c:numCache>
            </c:numRef>
          </c:val>
          <c:extLst>
            <c:ext xmlns:c16="http://schemas.microsoft.com/office/drawing/2014/chart" uri="{C3380CC4-5D6E-409C-BE32-E72D297353CC}">
              <c16:uniqueId val="{00000002-0074-4CF7-862E-2AC6A21F5371}"/>
            </c:ext>
          </c:extLst>
        </c:ser>
        <c:dLbls>
          <c:showLegendKey val="0"/>
          <c:showVal val="0"/>
          <c:showCatName val="0"/>
          <c:showSerName val="0"/>
          <c:showPercent val="0"/>
          <c:showBubbleSize val="0"/>
        </c:dLbls>
        <c:gapWidth val="219"/>
        <c:overlap val="-27"/>
        <c:axId val="1021900895"/>
        <c:axId val="872260655"/>
      </c:barChart>
      <c:catAx>
        <c:axId val="1021900895"/>
        <c:scaling>
          <c:orientation val="minMax"/>
        </c:scaling>
        <c:delete val="0"/>
        <c:axPos val="b"/>
        <c:title>
          <c:tx>
            <c:rich>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ja-JP" altLang="en-US" sz="1400" dirty="0"/>
                  <a:t>使用水量　</a:t>
                </a:r>
                <a:r>
                  <a:rPr lang="ja-JP" altLang="ja-JP" sz="1400" b="0" i="0" u="none" strike="noStrike" baseline="0" dirty="0">
                    <a:effectLst/>
                  </a:rPr>
                  <a:t>㎥／月</a:t>
                </a:r>
                <a:endParaRPr lang="ja-JP" altLang="en-US" sz="1400" dirty="0"/>
              </a:p>
            </c:rich>
          </c:tx>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crossAx val="872260655"/>
        <c:crosses val="autoZero"/>
        <c:auto val="1"/>
        <c:lblAlgn val="ctr"/>
        <c:lblOffset val="100"/>
        <c:noMultiLvlLbl val="0"/>
      </c:catAx>
      <c:valAx>
        <c:axId val="872260655"/>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ja-JP" altLang="en-US" sz="1400"/>
                  <a:t>料金（量水器使用料含）円</a:t>
                </a:r>
              </a:p>
            </c:rich>
          </c:tx>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title>
        <c:numFmt formatCode="#,##0_);[Red]\(#,##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crossAx val="102190089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中部比較!$C$5</c:f>
              <c:strCache>
                <c:ptCount val="1"/>
                <c:pt idx="0">
                  <c:v>倉吉市</c:v>
                </c:pt>
              </c:strCache>
            </c:strRef>
          </c:tx>
          <c:spPr>
            <a:solidFill>
              <a:srgbClr val="023CBE"/>
            </a:solidFill>
            <a:ln>
              <a:noFill/>
            </a:ln>
            <a:effectLst/>
          </c:spPr>
          <c:invertIfNegative val="0"/>
          <c:dLbls>
            <c:dLbl>
              <c:idx val="0"/>
              <c:layout>
                <c:manualLayout>
                  <c:x val="-1.9241700348836904E-2"/>
                  <c:y val="-1.504846978876008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BA2E-4B2C-8073-B8E90C5B2FE8}"/>
                </c:ext>
              </c:extLst>
            </c:dLbl>
            <c:dLbl>
              <c:idx val="1"/>
              <c:layout>
                <c:manualLayout>
                  <c:x val="-5.2004339609721763E-2"/>
                  <c:y val="-0.35638518784586198"/>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7-BA2E-4B2C-8073-B8E90C5B2FE8}"/>
                </c:ext>
              </c:extLst>
            </c:dLbl>
            <c:dLbl>
              <c:idx val="2"/>
              <c:layout>
                <c:manualLayout>
                  <c:x val="-2.8891299783178864E-2"/>
                  <c:y val="-1.357657858460426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BA2E-4B2C-8073-B8E90C5B2FE8}"/>
                </c:ext>
              </c:extLst>
            </c:dLbl>
            <c:dLbl>
              <c:idx val="3"/>
              <c:layout>
                <c:manualLayout>
                  <c:x val="-6.3618455475996732E-2"/>
                  <c:y val="1.677066096338571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BA2E-4B2C-8073-B8E90C5B2FE8}"/>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中部比較!$D$4:$G$4</c:f>
              <c:strCache>
                <c:ptCount val="4"/>
                <c:pt idx="0">
                  <c:v>8㎥</c:v>
                </c:pt>
                <c:pt idx="1">
                  <c:v>20㎥</c:v>
                </c:pt>
                <c:pt idx="2">
                  <c:v>50㎥</c:v>
                </c:pt>
                <c:pt idx="3">
                  <c:v>100㎥</c:v>
                </c:pt>
              </c:strCache>
            </c:strRef>
          </c:cat>
          <c:val>
            <c:numRef>
              <c:f>中部比較!$D$5:$G$5</c:f>
              <c:numCache>
                <c:formatCode>#,##0_);[Red]\(#,##0\)</c:formatCode>
                <c:ptCount val="4"/>
                <c:pt idx="0">
                  <c:v>750</c:v>
                </c:pt>
                <c:pt idx="1">
                  <c:v>2142</c:v>
                </c:pt>
                <c:pt idx="2">
                  <c:v>6492</c:v>
                </c:pt>
                <c:pt idx="3">
                  <c:v>13742</c:v>
                </c:pt>
              </c:numCache>
            </c:numRef>
          </c:val>
          <c:extLst>
            <c:ext xmlns:c16="http://schemas.microsoft.com/office/drawing/2014/chart" uri="{C3380CC4-5D6E-409C-BE32-E72D297353CC}">
              <c16:uniqueId val="{00000000-BA2E-4B2C-8073-B8E90C5B2FE8}"/>
            </c:ext>
          </c:extLst>
        </c:ser>
        <c:ser>
          <c:idx val="1"/>
          <c:order val="1"/>
          <c:tx>
            <c:strRef>
              <c:f>中部比較!$C$6</c:f>
              <c:strCache>
                <c:ptCount val="1"/>
                <c:pt idx="0">
                  <c:v>三朝町</c:v>
                </c:pt>
              </c:strCache>
            </c:strRef>
          </c:tx>
          <c:spPr>
            <a:solidFill>
              <a:schemeClr val="accent2"/>
            </a:solidFill>
            <a:ln>
              <a:noFill/>
            </a:ln>
            <a:effectLst/>
          </c:spPr>
          <c:invertIfNegative val="0"/>
          <c:dLbls>
            <c:dLbl>
              <c:idx val="0"/>
              <c:layout>
                <c:manualLayout>
                  <c:x val="-1.0901606376287967E-2"/>
                  <c:y val="-5.675941440541268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BA2E-4B2C-8073-B8E90C5B2FE8}"/>
                </c:ext>
              </c:extLst>
            </c:dLbl>
            <c:dLbl>
              <c:idx val="1"/>
              <c:layout>
                <c:manualLayout>
                  <c:x val="-3.7558689718132386E-2"/>
                  <c:y val="-0.41408564683043014"/>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6-BA2E-4B2C-8073-B8E90C5B2FE8}"/>
                </c:ext>
              </c:extLst>
            </c:dLbl>
            <c:dLbl>
              <c:idx val="2"/>
              <c:layout>
                <c:manualLayout>
                  <c:x val="-4.0447819696450261E-2"/>
                  <c:y val="-0.10182433938453206"/>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BA2E-4B2C-8073-B8E90C5B2FE8}"/>
                </c:ext>
              </c:extLst>
            </c:dLbl>
            <c:dLbl>
              <c:idx val="3"/>
              <c:layout>
                <c:manualLayout>
                  <c:x val="-8.35149057470745E-2"/>
                  <c:y val="-0.14357535416987954"/>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BA2E-4B2C-8073-B8E90C5B2FE8}"/>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中部比較!$D$4:$G$4</c:f>
              <c:strCache>
                <c:ptCount val="4"/>
                <c:pt idx="0">
                  <c:v>8㎥</c:v>
                </c:pt>
                <c:pt idx="1">
                  <c:v>20㎥</c:v>
                </c:pt>
                <c:pt idx="2">
                  <c:v>50㎥</c:v>
                </c:pt>
                <c:pt idx="3">
                  <c:v>100㎥</c:v>
                </c:pt>
              </c:strCache>
            </c:strRef>
          </c:cat>
          <c:val>
            <c:numRef>
              <c:f>中部比較!$D$6:$G$6</c:f>
              <c:numCache>
                <c:formatCode>#,##0_);[Red]\(#,##0\)</c:formatCode>
                <c:ptCount val="4"/>
                <c:pt idx="0">
                  <c:v>850</c:v>
                </c:pt>
                <c:pt idx="1">
                  <c:v>2050</c:v>
                </c:pt>
                <c:pt idx="2">
                  <c:v>5650</c:v>
                </c:pt>
                <c:pt idx="3">
                  <c:v>11650</c:v>
                </c:pt>
              </c:numCache>
            </c:numRef>
          </c:val>
          <c:extLst>
            <c:ext xmlns:c16="http://schemas.microsoft.com/office/drawing/2014/chart" uri="{C3380CC4-5D6E-409C-BE32-E72D297353CC}">
              <c16:uniqueId val="{00000001-BA2E-4B2C-8073-B8E90C5B2FE8}"/>
            </c:ext>
          </c:extLst>
        </c:ser>
        <c:ser>
          <c:idx val="2"/>
          <c:order val="2"/>
          <c:tx>
            <c:strRef>
              <c:f>中部比較!$C$7</c:f>
              <c:strCache>
                <c:ptCount val="1"/>
                <c:pt idx="0">
                  <c:v>湯梨浜町</c:v>
                </c:pt>
              </c:strCache>
            </c:strRef>
          </c:tx>
          <c:spPr>
            <a:solidFill>
              <a:schemeClr val="accent3"/>
            </a:solidFill>
            <a:ln>
              <a:noFill/>
            </a:ln>
            <a:effectLst/>
          </c:spPr>
          <c:invertIfNegative val="0"/>
          <c:dLbls>
            <c:dLbl>
              <c:idx val="0"/>
              <c:layout>
                <c:manualLayout>
                  <c:x val="-1.6352611274204669E-2"/>
                  <c:y val="-0.12537829444063994"/>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BA2E-4B2C-8073-B8E90C5B2FE8}"/>
                </c:ext>
              </c:extLst>
            </c:dLbl>
            <c:dLbl>
              <c:idx val="1"/>
              <c:layout>
                <c:manualLayout>
                  <c:x val="-2.7311906645489829E-2"/>
                  <c:y val="-0.48196856418447331"/>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8-BA2E-4B2C-8073-B8E90C5B2FE8}"/>
                </c:ext>
              </c:extLst>
            </c:dLbl>
            <c:dLbl>
              <c:idx val="2"/>
              <c:layout>
                <c:manualLayout>
                  <c:x val="-3.1780383240499775E-2"/>
                  <c:y val="-0.19682021920870449"/>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BA2E-4B2C-8073-B8E90C5B2FE8}"/>
                </c:ext>
              </c:extLst>
            </c:dLbl>
            <c:dLbl>
              <c:idx val="3"/>
              <c:layout>
                <c:manualLayout>
                  <c:x val="-9.8712325152926259E-2"/>
                  <c:y val="-0.18410883177122875"/>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BA2E-4B2C-8073-B8E90C5B2FE8}"/>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中部比較!$D$4:$G$4</c:f>
              <c:strCache>
                <c:ptCount val="4"/>
                <c:pt idx="0">
                  <c:v>8㎥</c:v>
                </c:pt>
                <c:pt idx="1">
                  <c:v>20㎥</c:v>
                </c:pt>
                <c:pt idx="2">
                  <c:v>50㎥</c:v>
                </c:pt>
                <c:pt idx="3">
                  <c:v>100㎥</c:v>
                </c:pt>
              </c:strCache>
            </c:strRef>
          </c:cat>
          <c:val>
            <c:numRef>
              <c:f>中部比較!$D$7:$G$7</c:f>
              <c:numCache>
                <c:formatCode>#,##0_);[Red]\(#,##0\)</c:formatCode>
                <c:ptCount val="4"/>
                <c:pt idx="0">
                  <c:v>800</c:v>
                </c:pt>
                <c:pt idx="1">
                  <c:v>2240</c:v>
                </c:pt>
                <c:pt idx="2">
                  <c:v>5840</c:v>
                </c:pt>
                <c:pt idx="3">
                  <c:v>11840</c:v>
                </c:pt>
              </c:numCache>
            </c:numRef>
          </c:val>
          <c:extLst>
            <c:ext xmlns:c16="http://schemas.microsoft.com/office/drawing/2014/chart" uri="{C3380CC4-5D6E-409C-BE32-E72D297353CC}">
              <c16:uniqueId val="{00000002-BA2E-4B2C-8073-B8E90C5B2FE8}"/>
            </c:ext>
          </c:extLst>
        </c:ser>
        <c:ser>
          <c:idx val="3"/>
          <c:order val="3"/>
          <c:tx>
            <c:strRef>
              <c:f>中部比較!$C$8</c:f>
              <c:strCache>
                <c:ptCount val="1"/>
                <c:pt idx="0">
                  <c:v>北栄町</c:v>
                </c:pt>
              </c:strCache>
            </c:strRef>
          </c:tx>
          <c:spPr>
            <a:solidFill>
              <a:srgbClr val="339933"/>
            </a:solidFill>
            <a:ln>
              <a:noFill/>
            </a:ln>
            <a:effectLst/>
          </c:spPr>
          <c:invertIfNegative val="0"/>
          <c:dLbls>
            <c:dLbl>
              <c:idx val="0"/>
              <c:layout>
                <c:manualLayout>
                  <c:x val="7.6851423405353133E-3"/>
                  <c:y val="-8.002783870214330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5-BA2E-4B2C-8073-B8E90C5B2FE8}"/>
                </c:ext>
              </c:extLst>
            </c:dLbl>
            <c:dLbl>
              <c:idx val="1"/>
              <c:layout>
                <c:manualLayout>
                  <c:x val="-9.919481492926643E-3"/>
                  <c:y val="-0.4208739190436260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BA2E-4B2C-8073-B8E90C5B2FE8}"/>
                </c:ext>
              </c:extLst>
            </c:dLbl>
            <c:dLbl>
              <c:idx val="2"/>
              <c:layout>
                <c:manualLayout>
                  <c:x val="-3.5440407066459063E-3"/>
                  <c:y val="-8.554946229254246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BA2E-4B2C-8073-B8E90C5B2FE8}"/>
                </c:ext>
              </c:extLst>
            </c:dLbl>
            <c:dLbl>
              <c:idx val="3"/>
              <c:layout>
                <c:manualLayout>
                  <c:x val="-2.4692503536980957E-2"/>
                  <c:y val="-0.10759132745583321"/>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BA2E-4B2C-8073-B8E90C5B2FE8}"/>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中部比較!$D$4:$G$4</c:f>
              <c:strCache>
                <c:ptCount val="4"/>
                <c:pt idx="0">
                  <c:v>8㎥</c:v>
                </c:pt>
                <c:pt idx="1">
                  <c:v>20㎥</c:v>
                </c:pt>
                <c:pt idx="2">
                  <c:v>50㎥</c:v>
                </c:pt>
                <c:pt idx="3">
                  <c:v>100㎥</c:v>
                </c:pt>
              </c:strCache>
            </c:strRef>
          </c:cat>
          <c:val>
            <c:numRef>
              <c:f>中部比較!$D$8:$G$8</c:f>
              <c:numCache>
                <c:formatCode>#,##0_);[Red]\(#,##0\)</c:formatCode>
                <c:ptCount val="4"/>
                <c:pt idx="0">
                  <c:v>1200</c:v>
                </c:pt>
                <c:pt idx="1">
                  <c:v>2750</c:v>
                </c:pt>
                <c:pt idx="2">
                  <c:v>7400</c:v>
                </c:pt>
                <c:pt idx="3">
                  <c:v>15150</c:v>
                </c:pt>
              </c:numCache>
            </c:numRef>
          </c:val>
          <c:extLst>
            <c:ext xmlns:c16="http://schemas.microsoft.com/office/drawing/2014/chart" uri="{C3380CC4-5D6E-409C-BE32-E72D297353CC}">
              <c16:uniqueId val="{00000003-BA2E-4B2C-8073-B8E90C5B2FE8}"/>
            </c:ext>
          </c:extLst>
        </c:ser>
        <c:ser>
          <c:idx val="4"/>
          <c:order val="4"/>
          <c:tx>
            <c:strRef>
              <c:f>中部比較!$C$9</c:f>
              <c:strCache>
                <c:ptCount val="1"/>
                <c:pt idx="0">
                  <c:v>琴浦町</c:v>
                </c:pt>
              </c:strCache>
            </c:strRef>
          </c:tx>
          <c:spPr>
            <a:solidFill>
              <a:srgbClr val="E20875"/>
            </a:solidFill>
            <a:ln>
              <a:noFill/>
            </a:ln>
            <a:effectLst/>
          </c:spPr>
          <c:invertIfNegative val="0"/>
          <c:dLbls>
            <c:dLbl>
              <c:idx val="0"/>
              <c:layout>
                <c:manualLayout>
                  <c:x val="1.3790897160692898E-2"/>
                  <c:y val="-1.893319356129597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BA2E-4B2C-8073-B8E90C5B2FE8}"/>
                </c:ext>
              </c:extLst>
            </c:dLbl>
            <c:dLbl>
              <c:idx val="1"/>
              <c:layout>
                <c:manualLayout>
                  <c:x val="7.0878797035189072E-3"/>
                  <c:y val="-0.33928951308057009"/>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BA2E-4B2C-8073-B8E90C5B2FE8}"/>
                </c:ext>
              </c:extLst>
            </c:dLbl>
            <c:dLbl>
              <c:idx val="2"/>
              <c:layout>
                <c:manualLayout>
                  <c:x val="2.6599467728251752E-2"/>
                  <c:y val="-2.08956385868015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BA2E-4B2C-8073-B8E90C5B2FE8}"/>
                </c:ext>
              </c:extLst>
            </c:dLbl>
            <c:dLbl>
              <c:idx val="3"/>
              <c:layout>
                <c:manualLayout>
                  <c:x val="1.4426484654525621E-2"/>
                  <c:y val="-1.074100833227132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BA2E-4B2C-8073-B8E90C5B2FE8}"/>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中部比較!$D$4:$G$4</c:f>
              <c:strCache>
                <c:ptCount val="4"/>
                <c:pt idx="0">
                  <c:v>8㎥</c:v>
                </c:pt>
                <c:pt idx="1">
                  <c:v>20㎥</c:v>
                </c:pt>
                <c:pt idx="2">
                  <c:v>50㎥</c:v>
                </c:pt>
                <c:pt idx="3">
                  <c:v>100㎥</c:v>
                </c:pt>
              </c:strCache>
            </c:strRef>
          </c:cat>
          <c:val>
            <c:numRef>
              <c:f>中部比較!$D$9:$G$9</c:f>
              <c:numCache>
                <c:formatCode>#,##0_);[Red]\(#,##0\)</c:formatCode>
                <c:ptCount val="4"/>
                <c:pt idx="0">
                  <c:v>1176</c:v>
                </c:pt>
                <c:pt idx="1">
                  <c:v>3264</c:v>
                </c:pt>
                <c:pt idx="2">
                  <c:v>8484</c:v>
                </c:pt>
                <c:pt idx="3">
                  <c:v>17184</c:v>
                </c:pt>
              </c:numCache>
            </c:numRef>
          </c:val>
          <c:extLst>
            <c:ext xmlns:c16="http://schemas.microsoft.com/office/drawing/2014/chart" uri="{C3380CC4-5D6E-409C-BE32-E72D297353CC}">
              <c16:uniqueId val="{00000004-BA2E-4B2C-8073-B8E90C5B2FE8}"/>
            </c:ext>
          </c:extLst>
        </c:ser>
        <c:dLbls>
          <c:showLegendKey val="0"/>
          <c:showVal val="0"/>
          <c:showCatName val="0"/>
          <c:showSerName val="0"/>
          <c:showPercent val="0"/>
          <c:showBubbleSize val="0"/>
        </c:dLbls>
        <c:gapWidth val="219"/>
        <c:overlap val="-27"/>
        <c:axId val="1021900895"/>
        <c:axId val="872260655"/>
      </c:barChart>
      <c:catAx>
        <c:axId val="1021900895"/>
        <c:scaling>
          <c:orientation val="minMax"/>
        </c:scaling>
        <c:delete val="0"/>
        <c:axPos val="b"/>
        <c:title>
          <c:tx>
            <c:rich>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ja-JP" altLang="en-US" sz="1400" dirty="0"/>
                  <a:t>使用水量　㎥／月</a:t>
                </a:r>
              </a:p>
            </c:rich>
          </c:tx>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crossAx val="872260655"/>
        <c:crosses val="autoZero"/>
        <c:auto val="1"/>
        <c:lblAlgn val="ctr"/>
        <c:lblOffset val="100"/>
        <c:noMultiLvlLbl val="0"/>
      </c:catAx>
      <c:valAx>
        <c:axId val="872260655"/>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ja-JP" altLang="en-US" sz="1400" dirty="0"/>
                  <a:t>料金（量水器使用料含）円</a:t>
                </a:r>
              </a:p>
            </c:rich>
          </c:tx>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title>
        <c:numFmt formatCode="#,##0_);[Red]\(#,##0\)"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ja-JP"/>
          </a:p>
        </c:txPr>
        <c:crossAx val="102190089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881844898961865"/>
          <c:y val="4.2650885120972398E-2"/>
          <c:w val="0.7118155101038135"/>
          <c:h val="0.61757190383697058"/>
        </c:manualLayout>
      </c:layout>
      <c:barChart>
        <c:barDir val="col"/>
        <c:grouping val="clustered"/>
        <c:varyColors val="0"/>
        <c:ser>
          <c:idx val="0"/>
          <c:order val="0"/>
          <c:tx>
            <c:strRef>
              <c:f>中部比較!$C$5</c:f>
              <c:strCache>
                <c:ptCount val="1"/>
                <c:pt idx="0">
                  <c:v>倉吉市</c:v>
                </c:pt>
              </c:strCache>
            </c:strRef>
          </c:tx>
          <c:spPr>
            <a:solidFill>
              <a:srgbClr val="023CBE"/>
            </a:solidFill>
            <a:ln>
              <a:noFill/>
            </a:ln>
            <a:effectLst/>
          </c:spPr>
          <c:invertIfNegative val="0"/>
          <c:dLbls>
            <c:dLbl>
              <c:idx val="0"/>
              <c:layout>
                <c:manualLayout>
                  <c:x val="-2.0223860717232089E-2"/>
                  <c:y val="-1.529368243945181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65E0-4EA1-B09D-3498D9508FCF}"/>
                </c:ext>
              </c:extLst>
            </c:dLbl>
            <c:dLbl>
              <c:idx val="1"/>
              <c:layout>
                <c:manualLayout>
                  <c:x val="-9.7525789084775535E-2"/>
                  <c:y val="-0.20135628133651556"/>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65E0-4EA1-B09D-3498D9508FCF}"/>
                </c:ext>
              </c:extLst>
            </c:dLbl>
            <c:dLbl>
              <c:idx val="2"/>
              <c:layout>
                <c:manualLayout>
                  <c:x val="-4.3284119807026337E-2"/>
                  <c:y val="-2.355380322589762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65E0-4EA1-B09D-3498D9508FCF}"/>
                </c:ext>
              </c:extLst>
            </c:dLbl>
            <c:dLbl>
              <c:idx val="3"/>
              <c:layout>
                <c:manualLayout>
                  <c:x val="-7.5522480540101036E-2"/>
                  <c:y val="1.500830351028479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65E0-4EA1-B09D-3498D9508FCF}"/>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中部比較!$H$4:$K$4</c:f>
              <c:strCache>
                <c:ptCount val="4"/>
                <c:pt idx="0">
                  <c:v>250㎥</c:v>
                </c:pt>
                <c:pt idx="1">
                  <c:v>500㎥</c:v>
                </c:pt>
                <c:pt idx="2">
                  <c:v>1000㎥</c:v>
                </c:pt>
                <c:pt idx="3">
                  <c:v>2000㎥</c:v>
                </c:pt>
              </c:strCache>
            </c:strRef>
          </c:cat>
          <c:val>
            <c:numRef>
              <c:f>中部比較!$H$5:$K$5</c:f>
              <c:numCache>
                <c:formatCode>#,##0_);[Red]\(#,##0\)</c:formatCode>
                <c:ptCount val="4"/>
                <c:pt idx="0">
                  <c:v>36692</c:v>
                </c:pt>
                <c:pt idx="1">
                  <c:v>74942</c:v>
                </c:pt>
                <c:pt idx="2">
                  <c:v>151442</c:v>
                </c:pt>
                <c:pt idx="3">
                  <c:v>304442</c:v>
                </c:pt>
              </c:numCache>
            </c:numRef>
          </c:val>
          <c:extLst>
            <c:ext xmlns:c16="http://schemas.microsoft.com/office/drawing/2014/chart" uri="{C3380CC4-5D6E-409C-BE32-E72D297353CC}">
              <c16:uniqueId val="{00000000-65E0-4EA1-B09D-3498D9508FCF}"/>
            </c:ext>
          </c:extLst>
        </c:ser>
        <c:ser>
          <c:idx val="1"/>
          <c:order val="1"/>
          <c:tx>
            <c:strRef>
              <c:f>中部比較!$C$6</c:f>
              <c:strCache>
                <c:ptCount val="1"/>
                <c:pt idx="0">
                  <c:v>三朝町</c:v>
                </c:pt>
              </c:strCache>
            </c:strRef>
          </c:tx>
          <c:spPr>
            <a:solidFill>
              <a:schemeClr val="accent2"/>
            </a:solidFill>
            <a:ln>
              <a:noFill/>
            </a:ln>
            <a:effectLst/>
          </c:spPr>
          <c:invertIfNegative val="0"/>
          <c:dLbls>
            <c:dLbl>
              <c:idx val="0"/>
              <c:layout>
                <c:manualLayout>
                  <c:x val="-4.3389736626856946E-2"/>
                  <c:y val="-0.1006780166982624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65E0-4EA1-B09D-3498D9508FCF}"/>
                </c:ext>
              </c:extLst>
            </c:dLbl>
            <c:dLbl>
              <c:idx val="1"/>
              <c:layout>
                <c:manualLayout>
                  <c:x val="-0.10827190932913369"/>
                  <c:y val="-0.27798969759751108"/>
                </c:manualLayout>
              </c:layout>
              <c:spPr>
                <a:noFill/>
                <a:ln>
                  <a:noFill/>
                </a:ln>
                <a:effectLst/>
              </c:spPr>
              <c:txPr>
                <a:bodyPr rot="0" spcFirstLastPara="1" vertOverflow="ellipsis" vert="horz" wrap="square" lIns="38100" tIns="19050" rIns="38100" bIns="19050" anchor="ctr" anchorCtr="1">
                  <a:noAutofit/>
                </a:bodyPr>
                <a:lstStyle/>
                <a:p>
                  <a:pPr>
                    <a:defRPr sz="12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9.7855352679987698E-2"/>
                      <c:h val="8.0767691634058406E-2"/>
                    </c:manualLayout>
                  </c15:layout>
                </c:ext>
                <c:ext xmlns:c16="http://schemas.microsoft.com/office/drawing/2014/chart" uri="{C3380CC4-5D6E-409C-BE32-E72D297353CC}">
                  <c16:uniqueId val="{0000000A-65E0-4EA1-B09D-3498D9508FCF}"/>
                </c:ext>
              </c:extLst>
            </c:dLbl>
            <c:dLbl>
              <c:idx val="2"/>
              <c:layout>
                <c:manualLayout>
                  <c:x val="-8.7184728903138026E-2"/>
                  <c:y val="-0.1312254632386814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65E0-4EA1-B09D-3498D9508FCF}"/>
                </c:ext>
              </c:extLst>
            </c:dLbl>
            <c:dLbl>
              <c:idx val="3"/>
              <c:layout>
                <c:manualLayout>
                  <c:x val="-7.7953623263239055E-2"/>
                  <c:y val="-0.16001551112581119"/>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65E0-4EA1-B09D-3498D9508FCF}"/>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中部比較!$H$4:$K$4</c:f>
              <c:strCache>
                <c:ptCount val="4"/>
                <c:pt idx="0">
                  <c:v>250㎥</c:v>
                </c:pt>
                <c:pt idx="1">
                  <c:v>500㎥</c:v>
                </c:pt>
                <c:pt idx="2">
                  <c:v>1000㎥</c:v>
                </c:pt>
                <c:pt idx="3">
                  <c:v>2000㎥</c:v>
                </c:pt>
              </c:strCache>
            </c:strRef>
          </c:cat>
          <c:val>
            <c:numRef>
              <c:f>中部比較!$H$6:$K$6</c:f>
              <c:numCache>
                <c:formatCode>#,##0_);[Red]\(#,##0\)</c:formatCode>
                <c:ptCount val="4"/>
                <c:pt idx="0">
                  <c:v>29650</c:v>
                </c:pt>
                <c:pt idx="1">
                  <c:v>59650</c:v>
                </c:pt>
                <c:pt idx="2">
                  <c:v>119650</c:v>
                </c:pt>
                <c:pt idx="3">
                  <c:v>239650</c:v>
                </c:pt>
              </c:numCache>
            </c:numRef>
          </c:val>
          <c:extLst>
            <c:ext xmlns:c16="http://schemas.microsoft.com/office/drawing/2014/chart" uri="{C3380CC4-5D6E-409C-BE32-E72D297353CC}">
              <c16:uniqueId val="{00000001-65E0-4EA1-B09D-3498D9508FCF}"/>
            </c:ext>
          </c:extLst>
        </c:ser>
        <c:ser>
          <c:idx val="2"/>
          <c:order val="2"/>
          <c:tx>
            <c:strRef>
              <c:f>中部比較!$C$7</c:f>
              <c:strCache>
                <c:ptCount val="1"/>
                <c:pt idx="0">
                  <c:v>湯梨浜町</c:v>
                </c:pt>
              </c:strCache>
            </c:strRef>
          </c:tx>
          <c:spPr>
            <a:solidFill>
              <a:schemeClr val="accent3"/>
            </a:solidFill>
            <a:ln>
              <a:noFill/>
            </a:ln>
            <a:effectLst/>
          </c:spPr>
          <c:invertIfNegative val="0"/>
          <c:dLbls>
            <c:dLbl>
              <c:idx val="0"/>
              <c:layout>
                <c:manualLayout>
                  <c:x val="-2.5244766979957447E-2"/>
                  <c:y val="-0.1603008900549782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65E0-4EA1-B09D-3498D9508FCF}"/>
                </c:ext>
              </c:extLst>
            </c:dLbl>
            <c:dLbl>
              <c:idx val="1"/>
              <c:layout>
                <c:manualLayout>
                  <c:x val="-0.12530731560770161"/>
                  <c:y val="-0.36280339796798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65E0-4EA1-B09D-3498D9508FCF}"/>
                </c:ext>
              </c:extLst>
            </c:dLbl>
            <c:dLbl>
              <c:idx val="2"/>
              <c:layout>
                <c:manualLayout>
                  <c:x val="-0.10999835315995746"/>
                  <c:y val="-0.19788165030841259"/>
                </c:manualLayout>
              </c:layout>
              <c:showLegendKey val="0"/>
              <c:showVal val="1"/>
              <c:showCatName val="0"/>
              <c:showSerName val="0"/>
              <c:showPercent val="0"/>
              <c:showBubbleSize val="0"/>
              <c:extLst>
                <c:ext xmlns:c15="http://schemas.microsoft.com/office/drawing/2012/chart" uri="{CE6537A1-D6FC-4f65-9D91-7224C49458BB}">
                  <c15:layout>
                    <c:manualLayout>
                      <c:w val="0.11295777556895194"/>
                      <c:h val="5.5576988590297513E-2"/>
                    </c:manualLayout>
                  </c15:layout>
                </c:ext>
                <c:ext xmlns:c16="http://schemas.microsoft.com/office/drawing/2014/chart" uri="{C3380CC4-5D6E-409C-BE32-E72D297353CC}">
                  <c16:uniqueId val="{0000000F-65E0-4EA1-B09D-3498D9508FCF}"/>
                </c:ext>
              </c:extLst>
            </c:dLbl>
            <c:dLbl>
              <c:idx val="3"/>
              <c:layout>
                <c:manualLayout>
                  <c:x val="-9.8688552036429109E-2"/>
                  <c:y val="-0.21092750879319178"/>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65E0-4EA1-B09D-3498D9508FCF}"/>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中部比較!$H$4:$K$4</c:f>
              <c:strCache>
                <c:ptCount val="4"/>
                <c:pt idx="0">
                  <c:v>250㎥</c:v>
                </c:pt>
                <c:pt idx="1">
                  <c:v>500㎥</c:v>
                </c:pt>
                <c:pt idx="2">
                  <c:v>1000㎥</c:v>
                </c:pt>
                <c:pt idx="3">
                  <c:v>2000㎥</c:v>
                </c:pt>
              </c:strCache>
            </c:strRef>
          </c:cat>
          <c:val>
            <c:numRef>
              <c:f>中部比較!$H$7:$K$7</c:f>
              <c:numCache>
                <c:formatCode>#,##0_);[Red]\(#,##0\)</c:formatCode>
                <c:ptCount val="4"/>
                <c:pt idx="0">
                  <c:v>29840</c:v>
                </c:pt>
                <c:pt idx="1">
                  <c:v>59840</c:v>
                </c:pt>
                <c:pt idx="2">
                  <c:v>119840</c:v>
                </c:pt>
                <c:pt idx="3">
                  <c:v>239840</c:v>
                </c:pt>
              </c:numCache>
            </c:numRef>
          </c:val>
          <c:extLst>
            <c:ext xmlns:c16="http://schemas.microsoft.com/office/drawing/2014/chart" uri="{C3380CC4-5D6E-409C-BE32-E72D297353CC}">
              <c16:uniqueId val="{00000002-65E0-4EA1-B09D-3498D9508FCF}"/>
            </c:ext>
          </c:extLst>
        </c:ser>
        <c:ser>
          <c:idx val="3"/>
          <c:order val="3"/>
          <c:tx>
            <c:strRef>
              <c:f>中部比較!$C$8</c:f>
              <c:strCache>
                <c:ptCount val="1"/>
                <c:pt idx="0">
                  <c:v>北栄町</c:v>
                </c:pt>
              </c:strCache>
            </c:strRef>
          </c:tx>
          <c:spPr>
            <a:solidFill>
              <a:srgbClr val="339933"/>
            </a:solidFill>
            <a:ln>
              <a:noFill/>
            </a:ln>
            <a:effectLst/>
          </c:spPr>
          <c:invertIfNegative val="0"/>
          <c:dLbls>
            <c:dLbl>
              <c:idx val="0"/>
              <c:layout>
                <c:manualLayout>
                  <c:x val="0"/>
                  <c:y val="-0.10182433938453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65E0-4EA1-B09D-3498D9508FCF}"/>
                </c:ext>
              </c:extLst>
            </c:dLbl>
            <c:dLbl>
              <c:idx val="1"/>
              <c:layout>
                <c:manualLayout>
                  <c:x val="-0.13200166170463201"/>
                  <c:y val="-0.38644199667066181"/>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65E0-4EA1-B09D-3498D9508FCF}"/>
                </c:ext>
              </c:extLst>
            </c:dLbl>
            <c:dLbl>
              <c:idx val="2"/>
              <c:layout>
                <c:manualLayout>
                  <c:x val="-0.12003997009870487"/>
                  <c:y val="-0.21326012822464555"/>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65E0-4EA1-B09D-3498D9508FCF}"/>
                </c:ext>
              </c:extLst>
            </c:dLbl>
            <c:dLbl>
              <c:idx val="3"/>
              <c:layout>
                <c:manualLayout>
                  <c:x val="-7.0465977497358601E-3"/>
                  <c:y val="-5.042157236599711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65E0-4EA1-B09D-3498D9508FCF}"/>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中部比較!$H$4:$K$4</c:f>
              <c:strCache>
                <c:ptCount val="4"/>
                <c:pt idx="0">
                  <c:v>250㎥</c:v>
                </c:pt>
                <c:pt idx="1">
                  <c:v>500㎥</c:v>
                </c:pt>
                <c:pt idx="2">
                  <c:v>1000㎥</c:v>
                </c:pt>
                <c:pt idx="3">
                  <c:v>2000㎥</c:v>
                </c:pt>
              </c:strCache>
            </c:strRef>
          </c:cat>
          <c:val>
            <c:numRef>
              <c:f>中部比較!$H$8:$K$8</c:f>
              <c:numCache>
                <c:formatCode>#,##0_);[Red]\(#,##0\)</c:formatCode>
                <c:ptCount val="4"/>
                <c:pt idx="0">
                  <c:v>38400</c:v>
                </c:pt>
                <c:pt idx="1">
                  <c:v>77150</c:v>
                </c:pt>
                <c:pt idx="2">
                  <c:v>154650</c:v>
                </c:pt>
                <c:pt idx="3">
                  <c:v>309650</c:v>
                </c:pt>
              </c:numCache>
            </c:numRef>
          </c:val>
          <c:extLst>
            <c:ext xmlns:c16="http://schemas.microsoft.com/office/drawing/2014/chart" uri="{C3380CC4-5D6E-409C-BE32-E72D297353CC}">
              <c16:uniqueId val="{00000003-65E0-4EA1-B09D-3498D9508FCF}"/>
            </c:ext>
          </c:extLst>
        </c:ser>
        <c:ser>
          <c:idx val="4"/>
          <c:order val="4"/>
          <c:tx>
            <c:strRef>
              <c:f>中部比較!$C$9</c:f>
              <c:strCache>
                <c:ptCount val="1"/>
                <c:pt idx="0">
                  <c:v>琴浦町</c:v>
                </c:pt>
              </c:strCache>
            </c:strRef>
          </c:tx>
          <c:spPr>
            <a:solidFill>
              <a:srgbClr val="E20875"/>
            </a:solidFill>
            <a:ln>
              <a:noFill/>
            </a:ln>
            <a:effectLst/>
          </c:spPr>
          <c:invertIfNegative val="0"/>
          <c:dLbls>
            <c:dLbl>
              <c:idx val="0"/>
              <c:layout>
                <c:manualLayout>
                  <c:x val="1.6524338222609746E-2"/>
                  <c:y val="-2.837970720270637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5-65E0-4EA1-B09D-3498D9508FCF}"/>
                </c:ext>
              </c:extLst>
            </c:dLbl>
            <c:dLbl>
              <c:idx val="1"/>
              <c:layout>
                <c:manualLayout>
                  <c:x val="-0.14285359435552425"/>
                  <c:y val="-0.42558378710483946"/>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6-65E0-4EA1-B09D-3498D9508FCF}"/>
                </c:ext>
              </c:extLst>
            </c:dLbl>
            <c:dLbl>
              <c:idx val="2"/>
              <c:layout>
                <c:manualLayout>
                  <c:x val="-4.56264661668262E-3"/>
                  <c:y val="-2.1346145549700372E-2"/>
                </c:manualLayout>
              </c:layout>
              <c:showLegendKey val="0"/>
              <c:showVal val="1"/>
              <c:showCatName val="0"/>
              <c:showSerName val="0"/>
              <c:showPercent val="0"/>
              <c:showBubbleSize val="0"/>
              <c:extLst>
                <c:ext xmlns:c15="http://schemas.microsoft.com/office/drawing/2012/chart" uri="{CE6537A1-D6FC-4f65-9D91-7224C49458BB}">
                  <c15:layout>
                    <c:manualLayout>
                      <c:w val="0.11295777556895194"/>
                      <c:h val="5.5576988590297513E-2"/>
                    </c:manualLayout>
                  </c15:layout>
                </c:ext>
                <c:ext xmlns:c16="http://schemas.microsoft.com/office/drawing/2014/chart" uri="{C3380CC4-5D6E-409C-BE32-E72D297353CC}">
                  <c16:uniqueId val="{00000017-65E0-4EA1-B09D-3498D9508FCF}"/>
                </c:ext>
              </c:extLst>
            </c:dLbl>
            <c:dLbl>
              <c:idx val="3"/>
              <c:layout>
                <c:manualLayout>
                  <c:x val="0"/>
                  <c:y val="-5.720992136831138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8-65E0-4EA1-B09D-3498D9508FCF}"/>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中部比較!$H$4:$K$4</c:f>
              <c:strCache>
                <c:ptCount val="4"/>
                <c:pt idx="0">
                  <c:v>250㎥</c:v>
                </c:pt>
                <c:pt idx="1">
                  <c:v>500㎥</c:v>
                </c:pt>
                <c:pt idx="2">
                  <c:v>1000㎥</c:v>
                </c:pt>
                <c:pt idx="3">
                  <c:v>2000㎥</c:v>
                </c:pt>
              </c:strCache>
            </c:strRef>
          </c:cat>
          <c:val>
            <c:numRef>
              <c:f>中部比較!$H$9:$K$9</c:f>
              <c:numCache>
                <c:formatCode>#,##0_);[Red]\(#,##0\)</c:formatCode>
                <c:ptCount val="4"/>
                <c:pt idx="0">
                  <c:v>43284</c:v>
                </c:pt>
                <c:pt idx="1">
                  <c:v>86784</c:v>
                </c:pt>
                <c:pt idx="2">
                  <c:v>173784</c:v>
                </c:pt>
                <c:pt idx="3">
                  <c:v>347784</c:v>
                </c:pt>
              </c:numCache>
            </c:numRef>
          </c:val>
          <c:extLst>
            <c:ext xmlns:c16="http://schemas.microsoft.com/office/drawing/2014/chart" uri="{C3380CC4-5D6E-409C-BE32-E72D297353CC}">
              <c16:uniqueId val="{00000004-65E0-4EA1-B09D-3498D9508FCF}"/>
            </c:ext>
          </c:extLst>
        </c:ser>
        <c:dLbls>
          <c:showLegendKey val="0"/>
          <c:showVal val="0"/>
          <c:showCatName val="0"/>
          <c:showSerName val="0"/>
          <c:showPercent val="0"/>
          <c:showBubbleSize val="0"/>
        </c:dLbls>
        <c:gapWidth val="219"/>
        <c:overlap val="-27"/>
        <c:axId val="1021900895"/>
        <c:axId val="872260655"/>
      </c:barChart>
      <c:catAx>
        <c:axId val="1021900895"/>
        <c:scaling>
          <c:orientation val="minMax"/>
        </c:scaling>
        <c:delete val="0"/>
        <c:axPos val="b"/>
        <c:title>
          <c:tx>
            <c:rich>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ja-JP" altLang="en-US" sz="1400" dirty="0"/>
                  <a:t>使用水量　</a:t>
                </a:r>
                <a:r>
                  <a:rPr lang="ja-JP" altLang="ja-JP" sz="1400" b="0" i="0" u="none" strike="noStrike" baseline="0" dirty="0">
                    <a:effectLst/>
                  </a:rPr>
                  <a:t>㎥／月</a:t>
                </a:r>
                <a:endParaRPr lang="ja-JP" altLang="en-US" sz="1400" dirty="0"/>
              </a:p>
            </c:rich>
          </c:tx>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crossAx val="872260655"/>
        <c:crosses val="autoZero"/>
        <c:auto val="1"/>
        <c:lblAlgn val="ctr"/>
        <c:lblOffset val="100"/>
        <c:noMultiLvlLbl val="0"/>
      </c:catAx>
      <c:valAx>
        <c:axId val="872260655"/>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ja-JP" altLang="en-US" sz="1400"/>
                  <a:t>料金（量水器使用料含）円</a:t>
                </a:r>
              </a:p>
            </c:rich>
          </c:tx>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title>
        <c:numFmt formatCode="#,##0_);[Red]\(#,##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crossAx val="102190089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中部比較!$C$5</c:f>
              <c:strCache>
                <c:ptCount val="1"/>
                <c:pt idx="0">
                  <c:v>倉吉市</c:v>
                </c:pt>
              </c:strCache>
            </c:strRef>
          </c:tx>
          <c:spPr>
            <a:solidFill>
              <a:srgbClr val="023CBE"/>
            </a:solidFill>
            <a:ln>
              <a:noFill/>
            </a:ln>
            <a:effectLst/>
          </c:spPr>
          <c:invertIfNegative val="0"/>
          <c:dLbls>
            <c:dLbl>
              <c:idx val="0"/>
              <c:layout>
                <c:manualLayout>
                  <c:x val="-2.6684117227071365E-2"/>
                  <c:y val="-6.1596125361210348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5EDB-4B1E-938F-1B7F10CD044E}"/>
                </c:ext>
              </c:extLst>
            </c:dLbl>
            <c:dLbl>
              <c:idx val="1"/>
              <c:layout>
                <c:manualLayout>
                  <c:x val="-6.9390297064175599E-2"/>
                  <c:y val="-0.22420431871290289"/>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5EDB-4B1E-938F-1B7F10CD044E}"/>
                </c:ext>
              </c:extLst>
            </c:dLbl>
            <c:dLbl>
              <c:idx val="2"/>
              <c:layout>
                <c:manualLayout>
                  <c:x val="-2.9521995022212782E-2"/>
                  <c:y val="-1.238276123304778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5EDB-4B1E-938F-1B7F10CD044E}"/>
                </c:ext>
              </c:extLst>
            </c:dLbl>
            <c:dLbl>
              <c:idx val="3"/>
              <c:layout>
                <c:manualLayout>
                  <c:x val="-4.5595533813061709E-2"/>
                  <c:y val="-8.3600977389856907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5EDB-4B1E-938F-1B7F10CD044E}"/>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中部比較!$D$23:$G$23</c:f>
              <c:strCache>
                <c:ptCount val="4"/>
                <c:pt idx="0">
                  <c:v>8㎥</c:v>
                </c:pt>
                <c:pt idx="1">
                  <c:v>20㎥</c:v>
                </c:pt>
                <c:pt idx="2">
                  <c:v>50㎥</c:v>
                </c:pt>
                <c:pt idx="3">
                  <c:v>100㎥</c:v>
                </c:pt>
              </c:strCache>
            </c:strRef>
          </c:cat>
          <c:val>
            <c:numRef>
              <c:f>中部比較!$D$24:$G$24</c:f>
              <c:numCache>
                <c:formatCode>#,##0_);[Red]\(#,##0\)</c:formatCode>
                <c:ptCount val="4"/>
                <c:pt idx="0">
                  <c:v>830</c:v>
                </c:pt>
                <c:pt idx="1">
                  <c:v>2222</c:v>
                </c:pt>
                <c:pt idx="2">
                  <c:v>6572</c:v>
                </c:pt>
                <c:pt idx="3">
                  <c:v>13822</c:v>
                </c:pt>
              </c:numCache>
            </c:numRef>
          </c:val>
          <c:extLst>
            <c:ext xmlns:c16="http://schemas.microsoft.com/office/drawing/2014/chart" uri="{C3380CC4-5D6E-409C-BE32-E72D297353CC}">
              <c16:uniqueId val="{00000000-5EDB-4B1E-938F-1B7F10CD044E}"/>
            </c:ext>
          </c:extLst>
        </c:ser>
        <c:ser>
          <c:idx val="1"/>
          <c:order val="1"/>
          <c:tx>
            <c:strRef>
              <c:f>中部比較!$C$6</c:f>
              <c:strCache>
                <c:ptCount val="1"/>
                <c:pt idx="0">
                  <c:v>三朝町</c:v>
                </c:pt>
              </c:strCache>
            </c:strRef>
          </c:tx>
          <c:spPr>
            <a:solidFill>
              <a:schemeClr val="accent2"/>
            </a:solidFill>
            <a:ln>
              <a:noFill/>
            </a:ln>
            <a:effectLst/>
          </c:spPr>
          <c:invertIfNegative val="0"/>
          <c:dLbls>
            <c:dLbl>
              <c:idx val="0"/>
              <c:layout>
                <c:manualLayout>
                  <c:x val="-3.7558689718132386E-2"/>
                  <c:y val="-4.412388039996386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5EDB-4B1E-938F-1B7F10CD044E}"/>
                </c:ext>
              </c:extLst>
            </c:dLbl>
            <c:dLbl>
              <c:idx val="1"/>
              <c:layout>
                <c:manualLayout>
                  <c:x val="-9.0662727455307429E-2"/>
                  <c:y val="-0.28900732266378509"/>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5EDB-4B1E-938F-1B7F10CD044E}"/>
                </c:ext>
              </c:extLst>
            </c:dLbl>
            <c:dLbl>
              <c:idx val="2"/>
              <c:layout>
                <c:manualLayout>
                  <c:x val="-3.724342214460713E-2"/>
                  <c:y val="-7.253428770143630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5EDB-4B1E-938F-1B7F10CD044E}"/>
                </c:ext>
              </c:extLst>
            </c:dLbl>
            <c:dLbl>
              <c:idx val="3"/>
              <c:layout>
                <c:manualLayout>
                  <c:x val="-0.10221933271062017"/>
                  <c:y val="-9.843012331835303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5EDB-4B1E-938F-1B7F10CD044E}"/>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中部比較!$D$23:$G$23</c:f>
              <c:strCache>
                <c:ptCount val="4"/>
                <c:pt idx="0">
                  <c:v>8㎥</c:v>
                </c:pt>
                <c:pt idx="1">
                  <c:v>20㎥</c:v>
                </c:pt>
                <c:pt idx="2">
                  <c:v>50㎥</c:v>
                </c:pt>
                <c:pt idx="3">
                  <c:v>100㎥</c:v>
                </c:pt>
              </c:strCache>
            </c:strRef>
          </c:cat>
          <c:val>
            <c:numRef>
              <c:f>中部比較!$D$25:$G$25</c:f>
              <c:numCache>
                <c:formatCode>#,##0_);[Red]\(#,##0\)</c:formatCode>
                <c:ptCount val="4"/>
                <c:pt idx="0">
                  <c:v>2150</c:v>
                </c:pt>
                <c:pt idx="1">
                  <c:v>2150</c:v>
                </c:pt>
                <c:pt idx="2">
                  <c:v>6200</c:v>
                </c:pt>
                <c:pt idx="3">
                  <c:v>12950</c:v>
                </c:pt>
              </c:numCache>
            </c:numRef>
          </c:val>
          <c:extLst>
            <c:ext xmlns:c16="http://schemas.microsoft.com/office/drawing/2014/chart" uri="{C3380CC4-5D6E-409C-BE32-E72D297353CC}">
              <c16:uniqueId val="{00000001-5EDB-4B1E-938F-1B7F10CD044E}"/>
            </c:ext>
          </c:extLst>
        </c:ser>
        <c:ser>
          <c:idx val="2"/>
          <c:order val="2"/>
          <c:tx>
            <c:strRef>
              <c:f>中部比較!$C$7</c:f>
              <c:strCache>
                <c:ptCount val="1"/>
                <c:pt idx="0">
                  <c:v>湯梨浜町</c:v>
                </c:pt>
              </c:strCache>
            </c:strRef>
          </c:tx>
          <c:spPr>
            <a:solidFill>
              <a:schemeClr val="accent3"/>
            </a:solidFill>
            <a:ln>
              <a:noFill/>
            </a:ln>
            <a:effectLst/>
          </c:spPr>
          <c:invertIfNegative val="0"/>
          <c:dLbls>
            <c:dLbl>
              <c:idx val="0"/>
              <c:layout>
                <c:manualLayout>
                  <c:x val="-2.0223909848225183E-2"/>
                  <c:y val="-9.843019473838093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5EDB-4B1E-938F-1B7F10CD044E}"/>
                </c:ext>
              </c:extLst>
            </c:dLbl>
            <c:dLbl>
              <c:idx val="1"/>
              <c:layout>
                <c:manualLayout>
                  <c:x val="-5.0478880478185439E-2"/>
                  <c:y val="-0.37379729927665778"/>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5EDB-4B1E-938F-1B7F10CD044E}"/>
                </c:ext>
              </c:extLst>
            </c:dLbl>
            <c:dLbl>
              <c:idx val="2"/>
              <c:layout>
                <c:manualLayout>
                  <c:x val="-3.3408244011688744E-2"/>
                  <c:y val="-0.14041734042480955"/>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5EDB-4B1E-938F-1B7F10CD044E}"/>
                </c:ext>
              </c:extLst>
            </c:dLbl>
            <c:dLbl>
              <c:idx val="3"/>
              <c:layout>
                <c:manualLayout>
                  <c:x val="-0.11183261080906581"/>
                  <c:y val="-0.1913929842498222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5EDB-4B1E-938F-1B7F10CD044E}"/>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中部比較!$D$23:$G$23</c:f>
              <c:strCache>
                <c:ptCount val="4"/>
                <c:pt idx="0">
                  <c:v>8㎥</c:v>
                </c:pt>
                <c:pt idx="1">
                  <c:v>20㎥</c:v>
                </c:pt>
                <c:pt idx="2">
                  <c:v>50㎥</c:v>
                </c:pt>
                <c:pt idx="3">
                  <c:v>100㎥</c:v>
                </c:pt>
              </c:strCache>
            </c:strRef>
          </c:cat>
          <c:val>
            <c:numRef>
              <c:f>中部比較!$D$26:$G$26</c:f>
              <c:numCache>
                <c:formatCode>#,##0_);[Red]\(#,##0\)</c:formatCode>
                <c:ptCount val="4"/>
                <c:pt idx="0">
                  <c:v>2100</c:v>
                </c:pt>
                <c:pt idx="1">
                  <c:v>2100</c:v>
                </c:pt>
                <c:pt idx="2">
                  <c:v>5700</c:v>
                </c:pt>
                <c:pt idx="3">
                  <c:v>11700</c:v>
                </c:pt>
              </c:numCache>
            </c:numRef>
          </c:val>
          <c:extLst>
            <c:ext xmlns:c16="http://schemas.microsoft.com/office/drawing/2014/chart" uri="{C3380CC4-5D6E-409C-BE32-E72D297353CC}">
              <c16:uniqueId val="{00000002-5EDB-4B1E-938F-1B7F10CD044E}"/>
            </c:ext>
          </c:extLst>
        </c:ser>
        <c:ser>
          <c:idx val="3"/>
          <c:order val="3"/>
          <c:tx>
            <c:strRef>
              <c:f>中部比較!$C$8</c:f>
              <c:strCache>
                <c:ptCount val="1"/>
                <c:pt idx="0">
                  <c:v>北栄町</c:v>
                </c:pt>
              </c:strCache>
            </c:strRef>
          </c:tx>
          <c:spPr>
            <a:solidFill>
              <a:srgbClr val="339933"/>
            </a:solidFill>
            <a:ln>
              <a:noFill/>
            </a:ln>
            <a:effectLst/>
          </c:spPr>
          <c:invertIfNegative val="0"/>
          <c:dLbls>
            <c:dLbl>
              <c:idx val="0"/>
              <c:layout>
                <c:manualLayout>
                  <c:x val="-5.2966771059168615E-17"/>
                  <c:y val="-7.467118221532352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5EDB-4B1E-938F-1B7F10CD044E}"/>
                </c:ext>
              </c:extLst>
            </c:dLbl>
            <c:dLbl>
              <c:idx val="1"/>
              <c:layout>
                <c:manualLayout>
                  <c:x val="-2.0223856534668093E-2"/>
                  <c:y val="-0.416663837448310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5EDB-4B1E-938F-1B7F10CD044E}"/>
                </c:ext>
              </c:extLst>
            </c:dLbl>
            <c:dLbl>
              <c:idx val="2"/>
              <c:layout>
                <c:manualLayout>
                  <c:x val="-5.6623798897558641E-2"/>
                  <c:y val="-0.1371466831699015"/>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5EDB-4B1E-938F-1B7F10CD044E}"/>
                </c:ext>
              </c:extLst>
            </c:dLbl>
            <c:dLbl>
              <c:idx val="3"/>
              <c:layout>
                <c:manualLayout>
                  <c:x val="-9.0714000973994194E-2"/>
                  <c:y val="-0.12086833076440306"/>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5EDB-4B1E-938F-1B7F10CD044E}"/>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中部比較!$D$23:$G$23</c:f>
              <c:strCache>
                <c:ptCount val="4"/>
                <c:pt idx="0">
                  <c:v>8㎥</c:v>
                </c:pt>
                <c:pt idx="1">
                  <c:v>20㎥</c:v>
                </c:pt>
                <c:pt idx="2">
                  <c:v>50㎥</c:v>
                </c:pt>
                <c:pt idx="3">
                  <c:v>100㎥</c:v>
                </c:pt>
              </c:strCache>
            </c:strRef>
          </c:cat>
          <c:val>
            <c:numRef>
              <c:f>中部比較!$D$27:$G$27</c:f>
              <c:numCache>
                <c:formatCode>#,##0_);[Red]\(#,##0\)</c:formatCode>
                <c:ptCount val="4"/>
                <c:pt idx="0">
                  <c:v>1200</c:v>
                </c:pt>
                <c:pt idx="1">
                  <c:v>2750</c:v>
                </c:pt>
                <c:pt idx="2">
                  <c:v>7400</c:v>
                </c:pt>
                <c:pt idx="3">
                  <c:v>15150</c:v>
                </c:pt>
              </c:numCache>
            </c:numRef>
          </c:val>
          <c:extLst>
            <c:ext xmlns:c16="http://schemas.microsoft.com/office/drawing/2014/chart" uri="{C3380CC4-5D6E-409C-BE32-E72D297353CC}">
              <c16:uniqueId val="{00000003-5EDB-4B1E-938F-1B7F10CD044E}"/>
            </c:ext>
          </c:extLst>
        </c:ser>
        <c:ser>
          <c:idx val="4"/>
          <c:order val="4"/>
          <c:tx>
            <c:strRef>
              <c:f>中部比較!$C$9</c:f>
              <c:strCache>
                <c:ptCount val="1"/>
                <c:pt idx="0">
                  <c:v>琴浦町</c:v>
                </c:pt>
              </c:strCache>
            </c:strRef>
          </c:tx>
          <c:spPr>
            <a:solidFill>
              <a:srgbClr val="E20875"/>
            </a:solidFill>
            <a:ln>
              <a:noFill/>
            </a:ln>
            <a:effectLst/>
          </c:spPr>
          <c:invertIfNegative val="0"/>
          <c:dLbls>
            <c:dLbl>
              <c:idx val="0"/>
              <c:layout>
                <c:manualLayout>
                  <c:x val="1.1556519913271503E-2"/>
                  <c:y val="-1.3576578584604267E-2"/>
                </c:manualLayout>
              </c:layout>
              <c:showLegendKey val="0"/>
              <c:showVal val="1"/>
              <c:showCatName val="0"/>
              <c:showSerName val="0"/>
              <c:showPercent val="0"/>
              <c:showBubbleSize val="0"/>
              <c:extLst>
                <c:ext xmlns:c15="http://schemas.microsoft.com/office/drawing/2012/chart" uri="{CE6537A1-D6FC-4f65-9D91-7224C49458BB}">
                  <c15:layout>
                    <c:manualLayout>
                      <c:w val="8.9693153922153185E-2"/>
                      <c:h val="5.5765796536262027E-2"/>
                    </c:manualLayout>
                  </c15:layout>
                </c:ext>
                <c:ext xmlns:c16="http://schemas.microsoft.com/office/drawing/2014/chart" uri="{C3380CC4-5D6E-409C-BE32-E72D297353CC}">
                  <c16:uniqueId val="{00000018-5EDB-4B1E-938F-1B7F10CD044E}"/>
                </c:ext>
              </c:extLst>
            </c:dLbl>
            <c:dLbl>
              <c:idx val="1"/>
              <c:layout>
                <c:manualLayout>
                  <c:x val="-9.4371907970263646E-17"/>
                  <c:y val="-0.33426155945869129"/>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7-5EDB-4B1E-938F-1B7F10CD044E}"/>
                </c:ext>
              </c:extLst>
            </c:dLbl>
            <c:dLbl>
              <c:idx val="2"/>
              <c:layout>
                <c:manualLayout>
                  <c:x val="1.1241262982282669E-2"/>
                  <c:y val="-1.935815867355896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6-5EDB-4B1E-938F-1B7F10CD044E}"/>
                </c:ext>
              </c:extLst>
            </c:dLbl>
            <c:dLbl>
              <c:idx val="3"/>
              <c:layout>
                <c:manualLayout>
                  <c:x val="-3.8862489894759583E-3"/>
                  <c:y val="-1.426871818948131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5-5EDB-4B1E-938F-1B7F10CD044E}"/>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中部比較!$D$23:$G$23</c:f>
              <c:strCache>
                <c:ptCount val="4"/>
                <c:pt idx="0">
                  <c:v>8㎥</c:v>
                </c:pt>
                <c:pt idx="1">
                  <c:v>20㎥</c:v>
                </c:pt>
                <c:pt idx="2">
                  <c:v>50㎥</c:v>
                </c:pt>
                <c:pt idx="3">
                  <c:v>100㎥</c:v>
                </c:pt>
              </c:strCache>
            </c:strRef>
          </c:cat>
          <c:val>
            <c:numRef>
              <c:f>中部比較!$D$28:$G$28</c:f>
              <c:numCache>
                <c:formatCode>#,##0_);[Red]\(#,##0\)</c:formatCode>
                <c:ptCount val="4"/>
                <c:pt idx="0">
                  <c:v>1344</c:v>
                </c:pt>
                <c:pt idx="1">
                  <c:v>3432</c:v>
                </c:pt>
                <c:pt idx="2">
                  <c:v>8652</c:v>
                </c:pt>
                <c:pt idx="3">
                  <c:v>17352</c:v>
                </c:pt>
              </c:numCache>
            </c:numRef>
          </c:val>
          <c:extLst>
            <c:ext xmlns:c16="http://schemas.microsoft.com/office/drawing/2014/chart" uri="{C3380CC4-5D6E-409C-BE32-E72D297353CC}">
              <c16:uniqueId val="{00000004-5EDB-4B1E-938F-1B7F10CD044E}"/>
            </c:ext>
          </c:extLst>
        </c:ser>
        <c:dLbls>
          <c:showLegendKey val="0"/>
          <c:showVal val="0"/>
          <c:showCatName val="0"/>
          <c:showSerName val="0"/>
          <c:showPercent val="0"/>
          <c:showBubbleSize val="0"/>
        </c:dLbls>
        <c:gapWidth val="219"/>
        <c:overlap val="-27"/>
        <c:axId val="1021900895"/>
        <c:axId val="872260655"/>
      </c:barChart>
      <c:catAx>
        <c:axId val="1021900895"/>
        <c:scaling>
          <c:orientation val="minMax"/>
        </c:scaling>
        <c:delete val="0"/>
        <c:axPos val="b"/>
        <c:title>
          <c:tx>
            <c:rich>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ja-JP" altLang="en-US" sz="1400"/>
                  <a:t>使用水量　㎥／月</a:t>
                </a:r>
              </a:p>
            </c:rich>
          </c:tx>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crossAx val="872260655"/>
        <c:crosses val="autoZero"/>
        <c:auto val="1"/>
        <c:lblAlgn val="ctr"/>
        <c:lblOffset val="100"/>
        <c:noMultiLvlLbl val="0"/>
      </c:catAx>
      <c:valAx>
        <c:axId val="872260655"/>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ja-JP" altLang="en-US" sz="1400"/>
                  <a:t>料金（量水器使用料含）円</a:t>
                </a:r>
              </a:p>
            </c:rich>
          </c:tx>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title>
        <c:numFmt formatCode="#,##0_);[Red]\(#,##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crossAx val="102190089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ja-JP" altLang="en-US" sz="1400"/>
              <a:t>用途別水道使用料</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lineChart>
        <c:grouping val="standard"/>
        <c:varyColors val="0"/>
        <c:ser>
          <c:idx val="0"/>
          <c:order val="0"/>
          <c:tx>
            <c:strRef>
              <c:f>Sheet1!$B$3</c:f>
              <c:strCache>
                <c:ptCount val="1"/>
                <c:pt idx="0">
                  <c:v>一般用</c:v>
                </c:pt>
              </c:strCache>
            </c:strRef>
          </c:tx>
          <c:spPr>
            <a:ln w="28575" cap="rnd">
              <a:solidFill>
                <a:srgbClr val="FF0000"/>
              </a:solidFill>
              <a:round/>
            </a:ln>
            <a:effectLst/>
          </c:spPr>
          <c:marker>
            <c:symbol val="none"/>
          </c:marker>
          <c:cat>
            <c:numRef>
              <c:f>Sheet1!$C$2:$KQ$2</c:f>
              <c:numCache>
                <c:formatCode>General</c:formatCode>
                <c:ptCount val="30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pt idx="91">
                  <c:v>91</c:v>
                </c:pt>
                <c:pt idx="92">
                  <c:v>92</c:v>
                </c:pt>
                <c:pt idx="93">
                  <c:v>93</c:v>
                </c:pt>
                <c:pt idx="94">
                  <c:v>94</c:v>
                </c:pt>
                <c:pt idx="95">
                  <c:v>95</c:v>
                </c:pt>
                <c:pt idx="96">
                  <c:v>96</c:v>
                </c:pt>
                <c:pt idx="97">
                  <c:v>97</c:v>
                </c:pt>
                <c:pt idx="98">
                  <c:v>98</c:v>
                </c:pt>
                <c:pt idx="99">
                  <c:v>99</c:v>
                </c:pt>
                <c:pt idx="100">
                  <c:v>100</c:v>
                </c:pt>
                <c:pt idx="101">
                  <c:v>101</c:v>
                </c:pt>
                <c:pt idx="102">
                  <c:v>102</c:v>
                </c:pt>
                <c:pt idx="103">
                  <c:v>103</c:v>
                </c:pt>
                <c:pt idx="104">
                  <c:v>104</c:v>
                </c:pt>
                <c:pt idx="105">
                  <c:v>105</c:v>
                </c:pt>
                <c:pt idx="106">
                  <c:v>106</c:v>
                </c:pt>
                <c:pt idx="107">
                  <c:v>107</c:v>
                </c:pt>
                <c:pt idx="108">
                  <c:v>108</c:v>
                </c:pt>
                <c:pt idx="109">
                  <c:v>109</c:v>
                </c:pt>
                <c:pt idx="110">
                  <c:v>110</c:v>
                </c:pt>
                <c:pt idx="111">
                  <c:v>111</c:v>
                </c:pt>
                <c:pt idx="112">
                  <c:v>112</c:v>
                </c:pt>
                <c:pt idx="113">
                  <c:v>113</c:v>
                </c:pt>
                <c:pt idx="114">
                  <c:v>114</c:v>
                </c:pt>
                <c:pt idx="115">
                  <c:v>115</c:v>
                </c:pt>
                <c:pt idx="116">
                  <c:v>116</c:v>
                </c:pt>
                <c:pt idx="117">
                  <c:v>117</c:v>
                </c:pt>
                <c:pt idx="118">
                  <c:v>118</c:v>
                </c:pt>
                <c:pt idx="119">
                  <c:v>119</c:v>
                </c:pt>
                <c:pt idx="120">
                  <c:v>120</c:v>
                </c:pt>
                <c:pt idx="121">
                  <c:v>121</c:v>
                </c:pt>
                <c:pt idx="122">
                  <c:v>122</c:v>
                </c:pt>
                <c:pt idx="123">
                  <c:v>123</c:v>
                </c:pt>
                <c:pt idx="124">
                  <c:v>124</c:v>
                </c:pt>
                <c:pt idx="125">
                  <c:v>125</c:v>
                </c:pt>
                <c:pt idx="126">
                  <c:v>126</c:v>
                </c:pt>
                <c:pt idx="127">
                  <c:v>127</c:v>
                </c:pt>
                <c:pt idx="128">
                  <c:v>128</c:v>
                </c:pt>
                <c:pt idx="129">
                  <c:v>129</c:v>
                </c:pt>
                <c:pt idx="130">
                  <c:v>130</c:v>
                </c:pt>
                <c:pt idx="131">
                  <c:v>131</c:v>
                </c:pt>
                <c:pt idx="132">
                  <c:v>132</c:v>
                </c:pt>
                <c:pt idx="133">
                  <c:v>133</c:v>
                </c:pt>
                <c:pt idx="134">
                  <c:v>134</c:v>
                </c:pt>
                <c:pt idx="135">
                  <c:v>135</c:v>
                </c:pt>
                <c:pt idx="136">
                  <c:v>136</c:v>
                </c:pt>
                <c:pt idx="137">
                  <c:v>137</c:v>
                </c:pt>
                <c:pt idx="138">
                  <c:v>138</c:v>
                </c:pt>
                <c:pt idx="139">
                  <c:v>139</c:v>
                </c:pt>
                <c:pt idx="140">
                  <c:v>140</c:v>
                </c:pt>
                <c:pt idx="141">
                  <c:v>141</c:v>
                </c:pt>
                <c:pt idx="142">
                  <c:v>142</c:v>
                </c:pt>
                <c:pt idx="143">
                  <c:v>143</c:v>
                </c:pt>
                <c:pt idx="144">
                  <c:v>144</c:v>
                </c:pt>
                <c:pt idx="145">
                  <c:v>145</c:v>
                </c:pt>
                <c:pt idx="146">
                  <c:v>146</c:v>
                </c:pt>
                <c:pt idx="147">
                  <c:v>147</c:v>
                </c:pt>
                <c:pt idx="148">
                  <c:v>148</c:v>
                </c:pt>
                <c:pt idx="149">
                  <c:v>149</c:v>
                </c:pt>
                <c:pt idx="150">
                  <c:v>150</c:v>
                </c:pt>
                <c:pt idx="151">
                  <c:v>151</c:v>
                </c:pt>
                <c:pt idx="152">
                  <c:v>152</c:v>
                </c:pt>
                <c:pt idx="153">
                  <c:v>153</c:v>
                </c:pt>
                <c:pt idx="154">
                  <c:v>154</c:v>
                </c:pt>
                <c:pt idx="155">
                  <c:v>155</c:v>
                </c:pt>
                <c:pt idx="156">
                  <c:v>156</c:v>
                </c:pt>
                <c:pt idx="157">
                  <c:v>157</c:v>
                </c:pt>
                <c:pt idx="158">
                  <c:v>158</c:v>
                </c:pt>
                <c:pt idx="159">
                  <c:v>159</c:v>
                </c:pt>
                <c:pt idx="160">
                  <c:v>160</c:v>
                </c:pt>
                <c:pt idx="161">
                  <c:v>161</c:v>
                </c:pt>
                <c:pt idx="162">
                  <c:v>162</c:v>
                </c:pt>
                <c:pt idx="163">
                  <c:v>163</c:v>
                </c:pt>
                <c:pt idx="164">
                  <c:v>164</c:v>
                </c:pt>
                <c:pt idx="165">
                  <c:v>165</c:v>
                </c:pt>
                <c:pt idx="166">
                  <c:v>166</c:v>
                </c:pt>
                <c:pt idx="167">
                  <c:v>167</c:v>
                </c:pt>
                <c:pt idx="168">
                  <c:v>168</c:v>
                </c:pt>
                <c:pt idx="169">
                  <c:v>169</c:v>
                </c:pt>
                <c:pt idx="170">
                  <c:v>170</c:v>
                </c:pt>
                <c:pt idx="171">
                  <c:v>171</c:v>
                </c:pt>
                <c:pt idx="172">
                  <c:v>172</c:v>
                </c:pt>
                <c:pt idx="173">
                  <c:v>173</c:v>
                </c:pt>
                <c:pt idx="174">
                  <c:v>174</c:v>
                </c:pt>
                <c:pt idx="175">
                  <c:v>175</c:v>
                </c:pt>
                <c:pt idx="176">
                  <c:v>176</c:v>
                </c:pt>
                <c:pt idx="177">
                  <c:v>177</c:v>
                </c:pt>
                <c:pt idx="178">
                  <c:v>178</c:v>
                </c:pt>
                <c:pt idx="179">
                  <c:v>179</c:v>
                </c:pt>
                <c:pt idx="180">
                  <c:v>180</c:v>
                </c:pt>
                <c:pt idx="181">
                  <c:v>181</c:v>
                </c:pt>
                <c:pt idx="182">
                  <c:v>182</c:v>
                </c:pt>
                <c:pt idx="183">
                  <c:v>183</c:v>
                </c:pt>
                <c:pt idx="184">
                  <c:v>184</c:v>
                </c:pt>
                <c:pt idx="185">
                  <c:v>185</c:v>
                </c:pt>
                <c:pt idx="186">
                  <c:v>186</c:v>
                </c:pt>
                <c:pt idx="187">
                  <c:v>187</c:v>
                </c:pt>
                <c:pt idx="188">
                  <c:v>188</c:v>
                </c:pt>
                <c:pt idx="189">
                  <c:v>189</c:v>
                </c:pt>
                <c:pt idx="190">
                  <c:v>190</c:v>
                </c:pt>
                <c:pt idx="191">
                  <c:v>191</c:v>
                </c:pt>
                <c:pt idx="192">
                  <c:v>192</c:v>
                </c:pt>
                <c:pt idx="193">
                  <c:v>193</c:v>
                </c:pt>
                <c:pt idx="194">
                  <c:v>194</c:v>
                </c:pt>
                <c:pt idx="195">
                  <c:v>195</c:v>
                </c:pt>
                <c:pt idx="196">
                  <c:v>196</c:v>
                </c:pt>
                <c:pt idx="197">
                  <c:v>197</c:v>
                </c:pt>
                <c:pt idx="198">
                  <c:v>198</c:v>
                </c:pt>
                <c:pt idx="199">
                  <c:v>199</c:v>
                </c:pt>
                <c:pt idx="200">
                  <c:v>200</c:v>
                </c:pt>
                <c:pt idx="201">
                  <c:v>201</c:v>
                </c:pt>
                <c:pt idx="202">
                  <c:v>202</c:v>
                </c:pt>
                <c:pt idx="203">
                  <c:v>203</c:v>
                </c:pt>
                <c:pt idx="204">
                  <c:v>204</c:v>
                </c:pt>
                <c:pt idx="205">
                  <c:v>205</c:v>
                </c:pt>
                <c:pt idx="206">
                  <c:v>206</c:v>
                </c:pt>
                <c:pt idx="207">
                  <c:v>207</c:v>
                </c:pt>
                <c:pt idx="208">
                  <c:v>208</c:v>
                </c:pt>
                <c:pt idx="209">
                  <c:v>209</c:v>
                </c:pt>
                <c:pt idx="210">
                  <c:v>210</c:v>
                </c:pt>
                <c:pt idx="211">
                  <c:v>211</c:v>
                </c:pt>
                <c:pt idx="212">
                  <c:v>212</c:v>
                </c:pt>
                <c:pt idx="213">
                  <c:v>213</c:v>
                </c:pt>
                <c:pt idx="214">
                  <c:v>214</c:v>
                </c:pt>
                <c:pt idx="215">
                  <c:v>215</c:v>
                </c:pt>
                <c:pt idx="216">
                  <c:v>216</c:v>
                </c:pt>
                <c:pt idx="217">
                  <c:v>217</c:v>
                </c:pt>
                <c:pt idx="218">
                  <c:v>218</c:v>
                </c:pt>
                <c:pt idx="219">
                  <c:v>219</c:v>
                </c:pt>
                <c:pt idx="220">
                  <c:v>220</c:v>
                </c:pt>
                <c:pt idx="221">
                  <c:v>221</c:v>
                </c:pt>
                <c:pt idx="222">
                  <c:v>222</c:v>
                </c:pt>
                <c:pt idx="223">
                  <c:v>223</c:v>
                </c:pt>
                <c:pt idx="224">
                  <c:v>224</c:v>
                </c:pt>
                <c:pt idx="225">
                  <c:v>225</c:v>
                </c:pt>
                <c:pt idx="226">
                  <c:v>226</c:v>
                </c:pt>
                <c:pt idx="227">
                  <c:v>227</c:v>
                </c:pt>
                <c:pt idx="228">
                  <c:v>228</c:v>
                </c:pt>
                <c:pt idx="229">
                  <c:v>229</c:v>
                </c:pt>
                <c:pt idx="230">
                  <c:v>230</c:v>
                </c:pt>
                <c:pt idx="231">
                  <c:v>231</c:v>
                </c:pt>
                <c:pt idx="232">
                  <c:v>232</c:v>
                </c:pt>
                <c:pt idx="233">
                  <c:v>233</c:v>
                </c:pt>
                <c:pt idx="234">
                  <c:v>234</c:v>
                </c:pt>
                <c:pt idx="235">
                  <c:v>235</c:v>
                </c:pt>
                <c:pt idx="236">
                  <c:v>236</c:v>
                </c:pt>
                <c:pt idx="237">
                  <c:v>237</c:v>
                </c:pt>
                <c:pt idx="238">
                  <c:v>238</c:v>
                </c:pt>
                <c:pt idx="239">
                  <c:v>239</c:v>
                </c:pt>
                <c:pt idx="240">
                  <c:v>240</c:v>
                </c:pt>
                <c:pt idx="241">
                  <c:v>241</c:v>
                </c:pt>
                <c:pt idx="242">
                  <c:v>242</c:v>
                </c:pt>
                <c:pt idx="243">
                  <c:v>243</c:v>
                </c:pt>
                <c:pt idx="244">
                  <c:v>244</c:v>
                </c:pt>
                <c:pt idx="245">
                  <c:v>245</c:v>
                </c:pt>
                <c:pt idx="246">
                  <c:v>246</c:v>
                </c:pt>
                <c:pt idx="247">
                  <c:v>247</c:v>
                </c:pt>
                <c:pt idx="248">
                  <c:v>248</c:v>
                </c:pt>
                <c:pt idx="249">
                  <c:v>249</c:v>
                </c:pt>
                <c:pt idx="250">
                  <c:v>250</c:v>
                </c:pt>
                <c:pt idx="251">
                  <c:v>251</c:v>
                </c:pt>
                <c:pt idx="252">
                  <c:v>252</c:v>
                </c:pt>
                <c:pt idx="253">
                  <c:v>253</c:v>
                </c:pt>
                <c:pt idx="254">
                  <c:v>254</c:v>
                </c:pt>
                <c:pt idx="255">
                  <c:v>255</c:v>
                </c:pt>
                <c:pt idx="256">
                  <c:v>256</c:v>
                </c:pt>
                <c:pt idx="257">
                  <c:v>257</c:v>
                </c:pt>
                <c:pt idx="258">
                  <c:v>258</c:v>
                </c:pt>
                <c:pt idx="259">
                  <c:v>259</c:v>
                </c:pt>
                <c:pt idx="260">
                  <c:v>260</c:v>
                </c:pt>
                <c:pt idx="261">
                  <c:v>261</c:v>
                </c:pt>
                <c:pt idx="262">
                  <c:v>262</c:v>
                </c:pt>
                <c:pt idx="263">
                  <c:v>263</c:v>
                </c:pt>
                <c:pt idx="264">
                  <c:v>264</c:v>
                </c:pt>
                <c:pt idx="265">
                  <c:v>265</c:v>
                </c:pt>
                <c:pt idx="266">
                  <c:v>266</c:v>
                </c:pt>
                <c:pt idx="267">
                  <c:v>267</c:v>
                </c:pt>
                <c:pt idx="268">
                  <c:v>268</c:v>
                </c:pt>
                <c:pt idx="269">
                  <c:v>269</c:v>
                </c:pt>
                <c:pt idx="270">
                  <c:v>270</c:v>
                </c:pt>
                <c:pt idx="271">
                  <c:v>271</c:v>
                </c:pt>
                <c:pt idx="272">
                  <c:v>272</c:v>
                </c:pt>
                <c:pt idx="273">
                  <c:v>273</c:v>
                </c:pt>
                <c:pt idx="274">
                  <c:v>274</c:v>
                </c:pt>
                <c:pt idx="275">
                  <c:v>275</c:v>
                </c:pt>
                <c:pt idx="276">
                  <c:v>276</c:v>
                </c:pt>
                <c:pt idx="277">
                  <c:v>277</c:v>
                </c:pt>
                <c:pt idx="278">
                  <c:v>278</c:v>
                </c:pt>
                <c:pt idx="279">
                  <c:v>279</c:v>
                </c:pt>
                <c:pt idx="280">
                  <c:v>280</c:v>
                </c:pt>
                <c:pt idx="281">
                  <c:v>281</c:v>
                </c:pt>
                <c:pt idx="282">
                  <c:v>282</c:v>
                </c:pt>
                <c:pt idx="283">
                  <c:v>283</c:v>
                </c:pt>
                <c:pt idx="284">
                  <c:v>284</c:v>
                </c:pt>
                <c:pt idx="285">
                  <c:v>285</c:v>
                </c:pt>
                <c:pt idx="286">
                  <c:v>286</c:v>
                </c:pt>
                <c:pt idx="287">
                  <c:v>287</c:v>
                </c:pt>
                <c:pt idx="288">
                  <c:v>288</c:v>
                </c:pt>
                <c:pt idx="289">
                  <c:v>289</c:v>
                </c:pt>
                <c:pt idx="290">
                  <c:v>290</c:v>
                </c:pt>
                <c:pt idx="291">
                  <c:v>291</c:v>
                </c:pt>
                <c:pt idx="292">
                  <c:v>292</c:v>
                </c:pt>
                <c:pt idx="293">
                  <c:v>293</c:v>
                </c:pt>
                <c:pt idx="294">
                  <c:v>294</c:v>
                </c:pt>
                <c:pt idx="295">
                  <c:v>295</c:v>
                </c:pt>
                <c:pt idx="296">
                  <c:v>296</c:v>
                </c:pt>
                <c:pt idx="297">
                  <c:v>297</c:v>
                </c:pt>
                <c:pt idx="298">
                  <c:v>298</c:v>
                </c:pt>
                <c:pt idx="299">
                  <c:v>299</c:v>
                </c:pt>
                <c:pt idx="300">
                  <c:v>300</c:v>
                </c:pt>
              </c:numCache>
            </c:numRef>
          </c:cat>
          <c:val>
            <c:numRef>
              <c:f>Sheet1!$C$3:$KQ$3</c:f>
              <c:numCache>
                <c:formatCode>#,##0_);[Red]\(#,##0\)</c:formatCode>
                <c:ptCount val="301"/>
                <c:pt idx="0">
                  <c:v>670</c:v>
                </c:pt>
                <c:pt idx="1">
                  <c:v>670</c:v>
                </c:pt>
                <c:pt idx="2">
                  <c:v>670</c:v>
                </c:pt>
                <c:pt idx="3">
                  <c:v>670</c:v>
                </c:pt>
                <c:pt idx="4">
                  <c:v>670</c:v>
                </c:pt>
                <c:pt idx="5">
                  <c:v>670</c:v>
                </c:pt>
                <c:pt idx="6">
                  <c:v>670</c:v>
                </c:pt>
                <c:pt idx="7">
                  <c:v>670</c:v>
                </c:pt>
                <c:pt idx="8">
                  <c:v>670</c:v>
                </c:pt>
                <c:pt idx="9">
                  <c:v>786</c:v>
                </c:pt>
                <c:pt idx="10">
                  <c:v>902</c:v>
                </c:pt>
                <c:pt idx="11">
                  <c:v>1018</c:v>
                </c:pt>
                <c:pt idx="12">
                  <c:v>1134</c:v>
                </c:pt>
                <c:pt idx="13">
                  <c:v>1250</c:v>
                </c:pt>
                <c:pt idx="14">
                  <c:v>1366</c:v>
                </c:pt>
                <c:pt idx="15">
                  <c:v>1482</c:v>
                </c:pt>
                <c:pt idx="16">
                  <c:v>1598</c:v>
                </c:pt>
                <c:pt idx="17">
                  <c:v>1714</c:v>
                </c:pt>
                <c:pt idx="18">
                  <c:v>1830</c:v>
                </c:pt>
                <c:pt idx="19">
                  <c:v>1946</c:v>
                </c:pt>
                <c:pt idx="20">
                  <c:v>2062</c:v>
                </c:pt>
                <c:pt idx="21">
                  <c:v>2207</c:v>
                </c:pt>
                <c:pt idx="22">
                  <c:v>2352</c:v>
                </c:pt>
                <c:pt idx="23">
                  <c:v>2497</c:v>
                </c:pt>
                <c:pt idx="24">
                  <c:v>2642</c:v>
                </c:pt>
                <c:pt idx="25">
                  <c:v>2787</c:v>
                </c:pt>
                <c:pt idx="26">
                  <c:v>2932</c:v>
                </c:pt>
                <c:pt idx="27">
                  <c:v>3077</c:v>
                </c:pt>
                <c:pt idx="28">
                  <c:v>3222</c:v>
                </c:pt>
                <c:pt idx="29">
                  <c:v>3367</c:v>
                </c:pt>
                <c:pt idx="30">
                  <c:v>3512</c:v>
                </c:pt>
                <c:pt idx="31">
                  <c:v>3657</c:v>
                </c:pt>
                <c:pt idx="32">
                  <c:v>3802</c:v>
                </c:pt>
                <c:pt idx="33">
                  <c:v>3947</c:v>
                </c:pt>
                <c:pt idx="34">
                  <c:v>4092</c:v>
                </c:pt>
                <c:pt idx="35">
                  <c:v>4237</c:v>
                </c:pt>
                <c:pt idx="36">
                  <c:v>4382</c:v>
                </c:pt>
                <c:pt idx="37">
                  <c:v>4527</c:v>
                </c:pt>
                <c:pt idx="38">
                  <c:v>4672</c:v>
                </c:pt>
                <c:pt idx="39">
                  <c:v>4817</c:v>
                </c:pt>
                <c:pt idx="40">
                  <c:v>4962</c:v>
                </c:pt>
                <c:pt idx="41">
                  <c:v>5107</c:v>
                </c:pt>
                <c:pt idx="42">
                  <c:v>5252</c:v>
                </c:pt>
                <c:pt idx="43">
                  <c:v>5397</c:v>
                </c:pt>
                <c:pt idx="44">
                  <c:v>5542</c:v>
                </c:pt>
                <c:pt idx="45">
                  <c:v>5687</c:v>
                </c:pt>
                <c:pt idx="46">
                  <c:v>5832</c:v>
                </c:pt>
                <c:pt idx="47">
                  <c:v>5977</c:v>
                </c:pt>
                <c:pt idx="48">
                  <c:v>6122</c:v>
                </c:pt>
                <c:pt idx="49">
                  <c:v>6267</c:v>
                </c:pt>
                <c:pt idx="50">
                  <c:v>6412</c:v>
                </c:pt>
                <c:pt idx="51">
                  <c:v>6557</c:v>
                </c:pt>
                <c:pt idx="52">
                  <c:v>6702</c:v>
                </c:pt>
                <c:pt idx="53">
                  <c:v>6847</c:v>
                </c:pt>
                <c:pt idx="54">
                  <c:v>6992</c:v>
                </c:pt>
                <c:pt idx="55">
                  <c:v>7137</c:v>
                </c:pt>
                <c:pt idx="56">
                  <c:v>7282</c:v>
                </c:pt>
                <c:pt idx="57">
                  <c:v>7427</c:v>
                </c:pt>
                <c:pt idx="58">
                  <c:v>7572</c:v>
                </c:pt>
                <c:pt idx="59">
                  <c:v>7717</c:v>
                </c:pt>
                <c:pt idx="60">
                  <c:v>7862</c:v>
                </c:pt>
                <c:pt idx="61">
                  <c:v>8007</c:v>
                </c:pt>
                <c:pt idx="62">
                  <c:v>8152</c:v>
                </c:pt>
                <c:pt idx="63">
                  <c:v>8297</c:v>
                </c:pt>
                <c:pt idx="64">
                  <c:v>8442</c:v>
                </c:pt>
                <c:pt idx="65">
                  <c:v>8587</c:v>
                </c:pt>
                <c:pt idx="66">
                  <c:v>8732</c:v>
                </c:pt>
                <c:pt idx="67">
                  <c:v>8877</c:v>
                </c:pt>
                <c:pt idx="68">
                  <c:v>9022</c:v>
                </c:pt>
                <c:pt idx="69">
                  <c:v>9167</c:v>
                </c:pt>
                <c:pt idx="70">
                  <c:v>9312</c:v>
                </c:pt>
                <c:pt idx="71">
                  <c:v>9457</c:v>
                </c:pt>
                <c:pt idx="72">
                  <c:v>9602</c:v>
                </c:pt>
                <c:pt idx="73">
                  <c:v>9747</c:v>
                </c:pt>
                <c:pt idx="74">
                  <c:v>9892</c:v>
                </c:pt>
                <c:pt idx="75">
                  <c:v>10037</c:v>
                </c:pt>
                <c:pt idx="76">
                  <c:v>10182</c:v>
                </c:pt>
                <c:pt idx="77">
                  <c:v>10327</c:v>
                </c:pt>
                <c:pt idx="78">
                  <c:v>10472</c:v>
                </c:pt>
                <c:pt idx="79">
                  <c:v>10617</c:v>
                </c:pt>
                <c:pt idx="80">
                  <c:v>10762</c:v>
                </c:pt>
                <c:pt idx="81">
                  <c:v>10907</c:v>
                </c:pt>
                <c:pt idx="82">
                  <c:v>11052</c:v>
                </c:pt>
                <c:pt idx="83">
                  <c:v>11197</c:v>
                </c:pt>
                <c:pt idx="84">
                  <c:v>11342</c:v>
                </c:pt>
                <c:pt idx="85">
                  <c:v>11487</c:v>
                </c:pt>
                <c:pt idx="86">
                  <c:v>11632</c:v>
                </c:pt>
                <c:pt idx="87">
                  <c:v>11777</c:v>
                </c:pt>
                <c:pt idx="88">
                  <c:v>11922</c:v>
                </c:pt>
                <c:pt idx="89">
                  <c:v>12067</c:v>
                </c:pt>
                <c:pt idx="90">
                  <c:v>12212</c:v>
                </c:pt>
                <c:pt idx="91">
                  <c:v>12357</c:v>
                </c:pt>
                <c:pt idx="92">
                  <c:v>12502</c:v>
                </c:pt>
                <c:pt idx="93">
                  <c:v>12647</c:v>
                </c:pt>
                <c:pt idx="94">
                  <c:v>12792</c:v>
                </c:pt>
                <c:pt idx="95">
                  <c:v>12937</c:v>
                </c:pt>
                <c:pt idx="96">
                  <c:v>13082</c:v>
                </c:pt>
                <c:pt idx="97">
                  <c:v>13227</c:v>
                </c:pt>
                <c:pt idx="98">
                  <c:v>13372</c:v>
                </c:pt>
                <c:pt idx="99">
                  <c:v>13517</c:v>
                </c:pt>
                <c:pt idx="100">
                  <c:v>13662</c:v>
                </c:pt>
                <c:pt idx="101">
                  <c:v>13815</c:v>
                </c:pt>
                <c:pt idx="102">
                  <c:v>13968</c:v>
                </c:pt>
                <c:pt idx="103">
                  <c:v>14121</c:v>
                </c:pt>
                <c:pt idx="104">
                  <c:v>14274</c:v>
                </c:pt>
                <c:pt idx="105">
                  <c:v>14427</c:v>
                </c:pt>
                <c:pt idx="106">
                  <c:v>14580</c:v>
                </c:pt>
                <c:pt idx="107">
                  <c:v>14733</c:v>
                </c:pt>
                <c:pt idx="108">
                  <c:v>14886</c:v>
                </c:pt>
                <c:pt idx="109">
                  <c:v>15039</c:v>
                </c:pt>
                <c:pt idx="110">
                  <c:v>15192</c:v>
                </c:pt>
                <c:pt idx="111">
                  <c:v>15345</c:v>
                </c:pt>
                <c:pt idx="112">
                  <c:v>15498</c:v>
                </c:pt>
                <c:pt idx="113">
                  <c:v>15651</c:v>
                </c:pt>
                <c:pt idx="114">
                  <c:v>15804</c:v>
                </c:pt>
                <c:pt idx="115">
                  <c:v>15957</c:v>
                </c:pt>
                <c:pt idx="116">
                  <c:v>16110</c:v>
                </c:pt>
                <c:pt idx="117">
                  <c:v>16263</c:v>
                </c:pt>
                <c:pt idx="118">
                  <c:v>16416</c:v>
                </c:pt>
                <c:pt idx="119">
                  <c:v>16569</c:v>
                </c:pt>
                <c:pt idx="120">
                  <c:v>16722</c:v>
                </c:pt>
                <c:pt idx="121">
                  <c:v>16875</c:v>
                </c:pt>
                <c:pt idx="122">
                  <c:v>17028</c:v>
                </c:pt>
                <c:pt idx="123">
                  <c:v>17181</c:v>
                </c:pt>
                <c:pt idx="124">
                  <c:v>17334</c:v>
                </c:pt>
                <c:pt idx="125">
                  <c:v>17487</c:v>
                </c:pt>
                <c:pt idx="126">
                  <c:v>17640</c:v>
                </c:pt>
                <c:pt idx="127">
                  <c:v>17793</c:v>
                </c:pt>
                <c:pt idx="128">
                  <c:v>17946</c:v>
                </c:pt>
                <c:pt idx="129">
                  <c:v>18099</c:v>
                </c:pt>
                <c:pt idx="130">
                  <c:v>18252</c:v>
                </c:pt>
                <c:pt idx="131">
                  <c:v>18405</c:v>
                </c:pt>
                <c:pt idx="132">
                  <c:v>18558</c:v>
                </c:pt>
                <c:pt idx="133">
                  <c:v>18711</c:v>
                </c:pt>
                <c:pt idx="134">
                  <c:v>18864</c:v>
                </c:pt>
                <c:pt idx="135">
                  <c:v>19017</c:v>
                </c:pt>
                <c:pt idx="136">
                  <c:v>19170</c:v>
                </c:pt>
                <c:pt idx="137">
                  <c:v>19323</c:v>
                </c:pt>
                <c:pt idx="138">
                  <c:v>19476</c:v>
                </c:pt>
                <c:pt idx="139">
                  <c:v>19629</c:v>
                </c:pt>
                <c:pt idx="140">
                  <c:v>19782</c:v>
                </c:pt>
                <c:pt idx="141">
                  <c:v>19935</c:v>
                </c:pt>
                <c:pt idx="142">
                  <c:v>20088</c:v>
                </c:pt>
                <c:pt idx="143">
                  <c:v>20241</c:v>
                </c:pt>
                <c:pt idx="144">
                  <c:v>20394</c:v>
                </c:pt>
                <c:pt idx="145">
                  <c:v>20547</c:v>
                </c:pt>
                <c:pt idx="146">
                  <c:v>20700</c:v>
                </c:pt>
                <c:pt idx="147">
                  <c:v>20853</c:v>
                </c:pt>
                <c:pt idx="148">
                  <c:v>21006</c:v>
                </c:pt>
                <c:pt idx="149">
                  <c:v>21159</c:v>
                </c:pt>
                <c:pt idx="150">
                  <c:v>21312</c:v>
                </c:pt>
                <c:pt idx="151">
                  <c:v>21465</c:v>
                </c:pt>
                <c:pt idx="152">
                  <c:v>21618</c:v>
                </c:pt>
                <c:pt idx="153">
                  <c:v>21771</c:v>
                </c:pt>
                <c:pt idx="154">
                  <c:v>21924</c:v>
                </c:pt>
                <c:pt idx="155">
                  <c:v>22077</c:v>
                </c:pt>
                <c:pt idx="156">
                  <c:v>22230</c:v>
                </c:pt>
                <c:pt idx="157">
                  <c:v>22383</c:v>
                </c:pt>
                <c:pt idx="158">
                  <c:v>22536</c:v>
                </c:pt>
                <c:pt idx="159">
                  <c:v>22689</c:v>
                </c:pt>
                <c:pt idx="160">
                  <c:v>22842</c:v>
                </c:pt>
                <c:pt idx="161">
                  <c:v>22995</c:v>
                </c:pt>
                <c:pt idx="162">
                  <c:v>23148</c:v>
                </c:pt>
                <c:pt idx="163">
                  <c:v>23301</c:v>
                </c:pt>
                <c:pt idx="164">
                  <c:v>23454</c:v>
                </c:pt>
                <c:pt idx="165">
                  <c:v>23607</c:v>
                </c:pt>
                <c:pt idx="166">
                  <c:v>23760</c:v>
                </c:pt>
                <c:pt idx="167">
                  <c:v>23913</c:v>
                </c:pt>
                <c:pt idx="168">
                  <c:v>24066</c:v>
                </c:pt>
                <c:pt idx="169">
                  <c:v>24219</c:v>
                </c:pt>
                <c:pt idx="170">
                  <c:v>24372</c:v>
                </c:pt>
                <c:pt idx="171">
                  <c:v>24525</c:v>
                </c:pt>
                <c:pt idx="172">
                  <c:v>24678</c:v>
                </c:pt>
                <c:pt idx="173">
                  <c:v>24831</c:v>
                </c:pt>
                <c:pt idx="174">
                  <c:v>24984</c:v>
                </c:pt>
                <c:pt idx="175">
                  <c:v>25137</c:v>
                </c:pt>
                <c:pt idx="176">
                  <c:v>25290</c:v>
                </c:pt>
                <c:pt idx="177">
                  <c:v>25443</c:v>
                </c:pt>
                <c:pt idx="178">
                  <c:v>25596</c:v>
                </c:pt>
                <c:pt idx="179">
                  <c:v>25749</c:v>
                </c:pt>
                <c:pt idx="180">
                  <c:v>25902</c:v>
                </c:pt>
                <c:pt idx="181">
                  <c:v>26055</c:v>
                </c:pt>
                <c:pt idx="182">
                  <c:v>26208</c:v>
                </c:pt>
                <c:pt idx="183">
                  <c:v>26361</c:v>
                </c:pt>
                <c:pt idx="184">
                  <c:v>26514</c:v>
                </c:pt>
                <c:pt idx="185">
                  <c:v>26667</c:v>
                </c:pt>
                <c:pt idx="186">
                  <c:v>26820</c:v>
                </c:pt>
                <c:pt idx="187">
                  <c:v>26973</c:v>
                </c:pt>
                <c:pt idx="188">
                  <c:v>27126</c:v>
                </c:pt>
                <c:pt idx="189">
                  <c:v>27279</c:v>
                </c:pt>
                <c:pt idx="190">
                  <c:v>27432</c:v>
                </c:pt>
                <c:pt idx="191">
                  <c:v>27585</c:v>
                </c:pt>
                <c:pt idx="192">
                  <c:v>27738</c:v>
                </c:pt>
                <c:pt idx="193">
                  <c:v>27891</c:v>
                </c:pt>
                <c:pt idx="194">
                  <c:v>28044</c:v>
                </c:pt>
                <c:pt idx="195">
                  <c:v>28197</c:v>
                </c:pt>
                <c:pt idx="196">
                  <c:v>28350</c:v>
                </c:pt>
                <c:pt idx="197">
                  <c:v>28503</c:v>
                </c:pt>
                <c:pt idx="198">
                  <c:v>28656</c:v>
                </c:pt>
                <c:pt idx="199">
                  <c:v>28809</c:v>
                </c:pt>
                <c:pt idx="200">
                  <c:v>28962</c:v>
                </c:pt>
                <c:pt idx="201">
                  <c:v>29115</c:v>
                </c:pt>
                <c:pt idx="202">
                  <c:v>29268</c:v>
                </c:pt>
                <c:pt idx="203">
                  <c:v>29421</c:v>
                </c:pt>
                <c:pt idx="204">
                  <c:v>29574</c:v>
                </c:pt>
                <c:pt idx="205">
                  <c:v>29727</c:v>
                </c:pt>
                <c:pt idx="206">
                  <c:v>29880</c:v>
                </c:pt>
                <c:pt idx="207">
                  <c:v>30033</c:v>
                </c:pt>
                <c:pt idx="208">
                  <c:v>30186</c:v>
                </c:pt>
                <c:pt idx="209">
                  <c:v>30339</c:v>
                </c:pt>
                <c:pt idx="210">
                  <c:v>30492</c:v>
                </c:pt>
                <c:pt idx="211">
                  <c:v>30645</c:v>
                </c:pt>
                <c:pt idx="212">
                  <c:v>30798</c:v>
                </c:pt>
                <c:pt idx="213">
                  <c:v>30951</c:v>
                </c:pt>
                <c:pt idx="214">
                  <c:v>31104</c:v>
                </c:pt>
                <c:pt idx="215">
                  <c:v>31257</c:v>
                </c:pt>
                <c:pt idx="216">
                  <c:v>31410</c:v>
                </c:pt>
                <c:pt idx="217">
                  <c:v>31563</c:v>
                </c:pt>
                <c:pt idx="218">
                  <c:v>31716</c:v>
                </c:pt>
                <c:pt idx="219">
                  <c:v>31869</c:v>
                </c:pt>
                <c:pt idx="220">
                  <c:v>32022</c:v>
                </c:pt>
                <c:pt idx="221">
                  <c:v>32175</c:v>
                </c:pt>
                <c:pt idx="222">
                  <c:v>32328</c:v>
                </c:pt>
                <c:pt idx="223">
                  <c:v>32481</c:v>
                </c:pt>
                <c:pt idx="224">
                  <c:v>32634</c:v>
                </c:pt>
                <c:pt idx="225">
                  <c:v>32787</c:v>
                </c:pt>
                <c:pt idx="226">
                  <c:v>32940</c:v>
                </c:pt>
                <c:pt idx="227">
                  <c:v>33093</c:v>
                </c:pt>
                <c:pt idx="228">
                  <c:v>33246</c:v>
                </c:pt>
                <c:pt idx="229">
                  <c:v>33399</c:v>
                </c:pt>
                <c:pt idx="230">
                  <c:v>33552</c:v>
                </c:pt>
                <c:pt idx="231">
                  <c:v>33705</c:v>
                </c:pt>
                <c:pt idx="232">
                  <c:v>33858</c:v>
                </c:pt>
                <c:pt idx="233">
                  <c:v>34011</c:v>
                </c:pt>
                <c:pt idx="234">
                  <c:v>34164</c:v>
                </c:pt>
                <c:pt idx="235">
                  <c:v>34317</c:v>
                </c:pt>
                <c:pt idx="236">
                  <c:v>34470</c:v>
                </c:pt>
                <c:pt idx="237">
                  <c:v>34623</c:v>
                </c:pt>
                <c:pt idx="238">
                  <c:v>34776</c:v>
                </c:pt>
                <c:pt idx="239">
                  <c:v>34929</c:v>
                </c:pt>
                <c:pt idx="240">
                  <c:v>35082</c:v>
                </c:pt>
                <c:pt idx="241">
                  <c:v>35235</c:v>
                </c:pt>
                <c:pt idx="242">
                  <c:v>35388</c:v>
                </c:pt>
                <c:pt idx="243">
                  <c:v>35541</c:v>
                </c:pt>
                <c:pt idx="244">
                  <c:v>35694</c:v>
                </c:pt>
                <c:pt idx="245">
                  <c:v>35847</c:v>
                </c:pt>
                <c:pt idx="246">
                  <c:v>36000</c:v>
                </c:pt>
                <c:pt idx="247">
                  <c:v>36153</c:v>
                </c:pt>
                <c:pt idx="248">
                  <c:v>36306</c:v>
                </c:pt>
                <c:pt idx="249">
                  <c:v>36459</c:v>
                </c:pt>
                <c:pt idx="250">
                  <c:v>36612</c:v>
                </c:pt>
                <c:pt idx="251">
                  <c:v>36765</c:v>
                </c:pt>
                <c:pt idx="252">
                  <c:v>36918</c:v>
                </c:pt>
                <c:pt idx="253">
                  <c:v>37071</c:v>
                </c:pt>
                <c:pt idx="254">
                  <c:v>37224</c:v>
                </c:pt>
                <c:pt idx="255">
                  <c:v>37377</c:v>
                </c:pt>
                <c:pt idx="256">
                  <c:v>37530</c:v>
                </c:pt>
                <c:pt idx="257">
                  <c:v>37683</c:v>
                </c:pt>
                <c:pt idx="258">
                  <c:v>37836</c:v>
                </c:pt>
                <c:pt idx="259">
                  <c:v>37989</c:v>
                </c:pt>
                <c:pt idx="260">
                  <c:v>38142</c:v>
                </c:pt>
                <c:pt idx="261">
                  <c:v>38295</c:v>
                </c:pt>
                <c:pt idx="262">
                  <c:v>38448</c:v>
                </c:pt>
                <c:pt idx="263">
                  <c:v>38601</c:v>
                </c:pt>
                <c:pt idx="264">
                  <c:v>38754</c:v>
                </c:pt>
                <c:pt idx="265">
                  <c:v>38907</c:v>
                </c:pt>
                <c:pt idx="266">
                  <c:v>39060</c:v>
                </c:pt>
                <c:pt idx="267">
                  <c:v>39213</c:v>
                </c:pt>
                <c:pt idx="268">
                  <c:v>39366</c:v>
                </c:pt>
                <c:pt idx="269">
                  <c:v>39519</c:v>
                </c:pt>
                <c:pt idx="270">
                  <c:v>39672</c:v>
                </c:pt>
                <c:pt idx="271">
                  <c:v>39825</c:v>
                </c:pt>
                <c:pt idx="272">
                  <c:v>39978</c:v>
                </c:pt>
                <c:pt idx="273">
                  <c:v>40131</c:v>
                </c:pt>
                <c:pt idx="274">
                  <c:v>40284</c:v>
                </c:pt>
                <c:pt idx="275">
                  <c:v>40437</c:v>
                </c:pt>
                <c:pt idx="276">
                  <c:v>40590</c:v>
                </c:pt>
                <c:pt idx="277">
                  <c:v>40743</c:v>
                </c:pt>
                <c:pt idx="278">
                  <c:v>40896</c:v>
                </c:pt>
                <c:pt idx="279">
                  <c:v>41049</c:v>
                </c:pt>
                <c:pt idx="280">
                  <c:v>41202</c:v>
                </c:pt>
                <c:pt idx="281">
                  <c:v>41355</c:v>
                </c:pt>
                <c:pt idx="282">
                  <c:v>41508</c:v>
                </c:pt>
                <c:pt idx="283">
                  <c:v>41661</c:v>
                </c:pt>
                <c:pt idx="284">
                  <c:v>41814</c:v>
                </c:pt>
                <c:pt idx="285">
                  <c:v>41967</c:v>
                </c:pt>
                <c:pt idx="286">
                  <c:v>42120</c:v>
                </c:pt>
                <c:pt idx="287">
                  <c:v>42273</c:v>
                </c:pt>
                <c:pt idx="288">
                  <c:v>42426</c:v>
                </c:pt>
                <c:pt idx="289">
                  <c:v>42579</c:v>
                </c:pt>
                <c:pt idx="290">
                  <c:v>42732</c:v>
                </c:pt>
                <c:pt idx="291">
                  <c:v>42885</c:v>
                </c:pt>
                <c:pt idx="292">
                  <c:v>43038</c:v>
                </c:pt>
                <c:pt idx="293">
                  <c:v>43191</c:v>
                </c:pt>
                <c:pt idx="294">
                  <c:v>43344</c:v>
                </c:pt>
                <c:pt idx="295">
                  <c:v>43497</c:v>
                </c:pt>
                <c:pt idx="296">
                  <c:v>43650</c:v>
                </c:pt>
                <c:pt idx="297">
                  <c:v>43803</c:v>
                </c:pt>
                <c:pt idx="298">
                  <c:v>43956</c:v>
                </c:pt>
                <c:pt idx="299">
                  <c:v>44109</c:v>
                </c:pt>
                <c:pt idx="300">
                  <c:v>44262</c:v>
                </c:pt>
              </c:numCache>
            </c:numRef>
          </c:val>
          <c:smooth val="0"/>
          <c:extLst>
            <c:ext xmlns:c16="http://schemas.microsoft.com/office/drawing/2014/chart" uri="{C3380CC4-5D6E-409C-BE32-E72D297353CC}">
              <c16:uniqueId val="{00000000-F654-4A77-B330-D02A8BAEBB94}"/>
            </c:ext>
          </c:extLst>
        </c:ser>
        <c:ser>
          <c:idx val="1"/>
          <c:order val="1"/>
          <c:tx>
            <c:strRef>
              <c:f>Sheet1!$B$4</c:f>
              <c:strCache>
                <c:ptCount val="1"/>
                <c:pt idx="0">
                  <c:v>団体用</c:v>
                </c:pt>
              </c:strCache>
            </c:strRef>
          </c:tx>
          <c:spPr>
            <a:ln w="28575" cap="rnd">
              <a:solidFill>
                <a:srgbClr val="0070C0"/>
              </a:solidFill>
              <a:round/>
            </a:ln>
            <a:effectLst/>
          </c:spPr>
          <c:marker>
            <c:symbol val="none"/>
          </c:marker>
          <c:cat>
            <c:numRef>
              <c:f>Sheet1!$C$2:$KQ$2</c:f>
              <c:numCache>
                <c:formatCode>General</c:formatCode>
                <c:ptCount val="30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pt idx="91">
                  <c:v>91</c:v>
                </c:pt>
                <c:pt idx="92">
                  <c:v>92</c:v>
                </c:pt>
                <c:pt idx="93">
                  <c:v>93</c:v>
                </c:pt>
                <c:pt idx="94">
                  <c:v>94</c:v>
                </c:pt>
                <c:pt idx="95">
                  <c:v>95</c:v>
                </c:pt>
                <c:pt idx="96">
                  <c:v>96</c:v>
                </c:pt>
                <c:pt idx="97">
                  <c:v>97</c:v>
                </c:pt>
                <c:pt idx="98">
                  <c:v>98</c:v>
                </c:pt>
                <c:pt idx="99">
                  <c:v>99</c:v>
                </c:pt>
                <c:pt idx="100">
                  <c:v>100</c:v>
                </c:pt>
                <c:pt idx="101">
                  <c:v>101</c:v>
                </c:pt>
                <c:pt idx="102">
                  <c:v>102</c:v>
                </c:pt>
                <c:pt idx="103">
                  <c:v>103</c:v>
                </c:pt>
                <c:pt idx="104">
                  <c:v>104</c:v>
                </c:pt>
                <c:pt idx="105">
                  <c:v>105</c:v>
                </c:pt>
                <c:pt idx="106">
                  <c:v>106</c:v>
                </c:pt>
                <c:pt idx="107">
                  <c:v>107</c:v>
                </c:pt>
                <c:pt idx="108">
                  <c:v>108</c:v>
                </c:pt>
                <c:pt idx="109">
                  <c:v>109</c:v>
                </c:pt>
                <c:pt idx="110">
                  <c:v>110</c:v>
                </c:pt>
                <c:pt idx="111">
                  <c:v>111</c:v>
                </c:pt>
                <c:pt idx="112">
                  <c:v>112</c:v>
                </c:pt>
                <c:pt idx="113">
                  <c:v>113</c:v>
                </c:pt>
                <c:pt idx="114">
                  <c:v>114</c:v>
                </c:pt>
                <c:pt idx="115">
                  <c:v>115</c:v>
                </c:pt>
                <c:pt idx="116">
                  <c:v>116</c:v>
                </c:pt>
                <c:pt idx="117">
                  <c:v>117</c:v>
                </c:pt>
                <c:pt idx="118">
                  <c:v>118</c:v>
                </c:pt>
                <c:pt idx="119">
                  <c:v>119</c:v>
                </c:pt>
                <c:pt idx="120">
                  <c:v>120</c:v>
                </c:pt>
                <c:pt idx="121">
                  <c:v>121</c:v>
                </c:pt>
                <c:pt idx="122">
                  <c:v>122</c:v>
                </c:pt>
                <c:pt idx="123">
                  <c:v>123</c:v>
                </c:pt>
                <c:pt idx="124">
                  <c:v>124</c:v>
                </c:pt>
                <c:pt idx="125">
                  <c:v>125</c:v>
                </c:pt>
                <c:pt idx="126">
                  <c:v>126</c:v>
                </c:pt>
                <c:pt idx="127">
                  <c:v>127</c:v>
                </c:pt>
                <c:pt idx="128">
                  <c:v>128</c:v>
                </c:pt>
                <c:pt idx="129">
                  <c:v>129</c:v>
                </c:pt>
                <c:pt idx="130">
                  <c:v>130</c:v>
                </c:pt>
                <c:pt idx="131">
                  <c:v>131</c:v>
                </c:pt>
                <c:pt idx="132">
                  <c:v>132</c:v>
                </c:pt>
                <c:pt idx="133">
                  <c:v>133</c:v>
                </c:pt>
                <c:pt idx="134">
                  <c:v>134</c:v>
                </c:pt>
                <c:pt idx="135">
                  <c:v>135</c:v>
                </c:pt>
                <c:pt idx="136">
                  <c:v>136</c:v>
                </c:pt>
                <c:pt idx="137">
                  <c:v>137</c:v>
                </c:pt>
                <c:pt idx="138">
                  <c:v>138</c:v>
                </c:pt>
                <c:pt idx="139">
                  <c:v>139</c:v>
                </c:pt>
                <c:pt idx="140">
                  <c:v>140</c:v>
                </c:pt>
                <c:pt idx="141">
                  <c:v>141</c:v>
                </c:pt>
                <c:pt idx="142">
                  <c:v>142</c:v>
                </c:pt>
                <c:pt idx="143">
                  <c:v>143</c:v>
                </c:pt>
                <c:pt idx="144">
                  <c:v>144</c:v>
                </c:pt>
                <c:pt idx="145">
                  <c:v>145</c:v>
                </c:pt>
                <c:pt idx="146">
                  <c:v>146</c:v>
                </c:pt>
                <c:pt idx="147">
                  <c:v>147</c:v>
                </c:pt>
                <c:pt idx="148">
                  <c:v>148</c:v>
                </c:pt>
                <c:pt idx="149">
                  <c:v>149</c:v>
                </c:pt>
                <c:pt idx="150">
                  <c:v>150</c:v>
                </c:pt>
                <c:pt idx="151">
                  <c:v>151</c:v>
                </c:pt>
                <c:pt idx="152">
                  <c:v>152</c:v>
                </c:pt>
                <c:pt idx="153">
                  <c:v>153</c:v>
                </c:pt>
                <c:pt idx="154">
                  <c:v>154</c:v>
                </c:pt>
                <c:pt idx="155">
                  <c:v>155</c:v>
                </c:pt>
                <c:pt idx="156">
                  <c:v>156</c:v>
                </c:pt>
                <c:pt idx="157">
                  <c:v>157</c:v>
                </c:pt>
                <c:pt idx="158">
                  <c:v>158</c:v>
                </c:pt>
                <c:pt idx="159">
                  <c:v>159</c:v>
                </c:pt>
                <c:pt idx="160">
                  <c:v>160</c:v>
                </c:pt>
                <c:pt idx="161">
                  <c:v>161</c:v>
                </c:pt>
                <c:pt idx="162">
                  <c:v>162</c:v>
                </c:pt>
                <c:pt idx="163">
                  <c:v>163</c:v>
                </c:pt>
                <c:pt idx="164">
                  <c:v>164</c:v>
                </c:pt>
                <c:pt idx="165">
                  <c:v>165</c:v>
                </c:pt>
                <c:pt idx="166">
                  <c:v>166</c:v>
                </c:pt>
                <c:pt idx="167">
                  <c:v>167</c:v>
                </c:pt>
                <c:pt idx="168">
                  <c:v>168</c:v>
                </c:pt>
                <c:pt idx="169">
                  <c:v>169</c:v>
                </c:pt>
                <c:pt idx="170">
                  <c:v>170</c:v>
                </c:pt>
                <c:pt idx="171">
                  <c:v>171</c:v>
                </c:pt>
                <c:pt idx="172">
                  <c:v>172</c:v>
                </c:pt>
                <c:pt idx="173">
                  <c:v>173</c:v>
                </c:pt>
                <c:pt idx="174">
                  <c:v>174</c:v>
                </c:pt>
                <c:pt idx="175">
                  <c:v>175</c:v>
                </c:pt>
                <c:pt idx="176">
                  <c:v>176</c:v>
                </c:pt>
                <c:pt idx="177">
                  <c:v>177</c:v>
                </c:pt>
                <c:pt idx="178">
                  <c:v>178</c:v>
                </c:pt>
                <c:pt idx="179">
                  <c:v>179</c:v>
                </c:pt>
                <c:pt idx="180">
                  <c:v>180</c:v>
                </c:pt>
                <c:pt idx="181">
                  <c:v>181</c:v>
                </c:pt>
                <c:pt idx="182">
                  <c:v>182</c:v>
                </c:pt>
                <c:pt idx="183">
                  <c:v>183</c:v>
                </c:pt>
                <c:pt idx="184">
                  <c:v>184</c:v>
                </c:pt>
                <c:pt idx="185">
                  <c:v>185</c:v>
                </c:pt>
                <c:pt idx="186">
                  <c:v>186</c:v>
                </c:pt>
                <c:pt idx="187">
                  <c:v>187</c:v>
                </c:pt>
                <c:pt idx="188">
                  <c:v>188</c:v>
                </c:pt>
                <c:pt idx="189">
                  <c:v>189</c:v>
                </c:pt>
                <c:pt idx="190">
                  <c:v>190</c:v>
                </c:pt>
                <c:pt idx="191">
                  <c:v>191</c:v>
                </c:pt>
                <c:pt idx="192">
                  <c:v>192</c:v>
                </c:pt>
                <c:pt idx="193">
                  <c:v>193</c:v>
                </c:pt>
                <c:pt idx="194">
                  <c:v>194</c:v>
                </c:pt>
                <c:pt idx="195">
                  <c:v>195</c:v>
                </c:pt>
                <c:pt idx="196">
                  <c:v>196</c:v>
                </c:pt>
                <c:pt idx="197">
                  <c:v>197</c:v>
                </c:pt>
                <c:pt idx="198">
                  <c:v>198</c:v>
                </c:pt>
                <c:pt idx="199">
                  <c:v>199</c:v>
                </c:pt>
                <c:pt idx="200">
                  <c:v>200</c:v>
                </c:pt>
                <c:pt idx="201">
                  <c:v>201</c:v>
                </c:pt>
                <c:pt idx="202">
                  <c:v>202</c:v>
                </c:pt>
                <c:pt idx="203">
                  <c:v>203</c:v>
                </c:pt>
                <c:pt idx="204">
                  <c:v>204</c:v>
                </c:pt>
                <c:pt idx="205">
                  <c:v>205</c:v>
                </c:pt>
                <c:pt idx="206">
                  <c:v>206</c:v>
                </c:pt>
                <c:pt idx="207">
                  <c:v>207</c:v>
                </c:pt>
                <c:pt idx="208">
                  <c:v>208</c:v>
                </c:pt>
                <c:pt idx="209">
                  <c:v>209</c:v>
                </c:pt>
                <c:pt idx="210">
                  <c:v>210</c:v>
                </c:pt>
                <c:pt idx="211">
                  <c:v>211</c:v>
                </c:pt>
                <c:pt idx="212">
                  <c:v>212</c:v>
                </c:pt>
                <c:pt idx="213">
                  <c:v>213</c:v>
                </c:pt>
                <c:pt idx="214">
                  <c:v>214</c:v>
                </c:pt>
                <c:pt idx="215">
                  <c:v>215</c:v>
                </c:pt>
                <c:pt idx="216">
                  <c:v>216</c:v>
                </c:pt>
                <c:pt idx="217">
                  <c:v>217</c:v>
                </c:pt>
                <c:pt idx="218">
                  <c:v>218</c:v>
                </c:pt>
                <c:pt idx="219">
                  <c:v>219</c:v>
                </c:pt>
                <c:pt idx="220">
                  <c:v>220</c:v>
                </c:pt>
                <c:pt idx="221">
                  <c:v>221</c:v>
                </c:pt>
                <c:pt idx="222">
                  <c:v>222</c:v>
                </c:pt>
                <c:pt idx="223">
                  <c:v>223</c:v>
                </c:pt>
                <c:pt idx="224">
                  <c:v>224</c:v>
                </c:pt>
                <c:pt idx="225">
                  <c:v>225</c:v>
                </c:pt>
                <c:pt idx="226">
                  <c:v>226</c:v>
                </c:pt>
                <c:pt idx="227">
                  <c:v>227</c:v>
                </c:pt>
                <c:pt idx="228">
                  <c:v>228</c:v>
                </c:pt>
                <c:pt idx="229">
                  <c:v>229</c:v>
                </c:pt>
                <c:pt idx="230">
                  <c:v>230</c:v>
                </c:pt>
                <c:pt idx="231">
                  <c:v>231</c:v>
                </c:pt>
                <c:pt idx="232">
                  <c:v>232</c:v>
                </c:pt>
                <c:pt idx="233">
                  <c:v>233</c:v>
                </c:pt>
                <c:pt idx="234">
                  <c:v>234</c:v>
                </c:pt>
                <c:pt idx="235">
                  <c:v>235</c:v>
                </c:pt>
                <c:pt idx="236">
                  <c:v>236</c:v>
                </c:pt>
                <c:pt idx="237">
                  <c:v>237</c:v>
                </c:pt>
                <c:pt idx="238">
                  <c:v>238</c:v>
                </c:pt>
                <c:pt idx="239">
                  <c:v>239</c:v>
                </c:pt>
                <c:pt idx="240">
                  <c:v>240</c:v>
                </c:pt>
                <c:pt idx="241">
                  <c:v>241</c:v>
                </c:pt>
                <c:pt idx="242">
                  <c:v>242</c:v>
                </c:pt>
                <c:pt idx="243">
                  <c:v>243</c:v>
                </c:pt>
                <c:pt idx="244">
                  <c:v>244</c:v>
                </c:pt>
                <c:pt idx="245">
                  <c:v>245</c:v>
                </c:pt>
                <c:pt idx="246">
                  <c:v>246</c:v>
                </c:pt>
                <c:pt idx="247">
                  <c:v>247</c:v>
                </c:pt>
                <c:pt idx="248">
                  <c:v>248</c:v>
                </c:pt>
                <c:pt idx="249">
                  <c:v>249</c:v>
                </c:pt>
                <c:pt idx="250">
                  <c:v>250</c:v>
                </c:pt>
                <c:pt idx="251">
                  <c:v>251</c:v>
                </c:pt>
                <c:pt idx="252">
                  <c:v>252</c:v>
                </c:pt>
                <c:pt idx="253">
                  <c:v>253</c:v>
                </c:pt>
                <c:pt idx="254">
                  <c:v>254</c:v>
                </c:pt>
                <c:pt idx="255">
                  <c:v>255</c:v>
                </c:pt>
                <c:pt idx="256">
                  <c:v>256</c:v>
                </c:pt>
                <c:pt idx="257">
                  <c:v>257</c:v>
                </c:pt>
                <c:pt idx="258">
                  <c:v>258</c:v>
                </c:pt>
                <c:pt idx="259">
                  <c:v>259</c:v>
                </c:pt>
                <c:pt idx="260">
                  <c:v>260</c:v>
                </c:pt>
                <c:pt idx="261">
                  <c:v>261</c:v>
                </c:pt>
                <c:pt idx="262">
                  <c:v>262</c:v>
                </c:pt>
                <c:pt idx="263">
                  <c:v>263</c:v>
                </c:pt>
                <c:pt idx="264">
                  <c:v>264</c:v>
                </c:pt>
                <c:pt idx="265">
                  <c:v>265</c:v>
                </c:pt>
                <c:pt idx="266">
                  <c:v>266</c:v>
                </c:pt>
                <c:pt idx="267">
                  <c:v>267</c:v>
                </c:pt>
                <c:pt idx="268">
                  <c:v>268</c:v>
                </c:pt>
                <c:pt idx="269">
                  <c:v>269</c:v>
                </c:pt>
                <c:pt idx="270">
                  <c:v>270</c:v>
                </c:pt>
                <c:pt idx="271">
                  <c:v>271</c:v>
                </c:pt>
                <c:pt idx="272">
                  <c:v>272</c:v>
                </c:pt>
                <c:pt idx="273">
                  <c:v>273</c:v>
                </c:pt>
                <c:pt idx="274">
                  <c:v>274</c:v>
                </c:pt>
                <c:pt idx="275">
                  <c:v>275</c:v>
                </c:pt>
                <c:pt idx="276">
                  <c:v>276</c:v>
                </c:pt>
                <c:pt idx="277">
                  <c:v>277</c:v>
                </c:pt>
                <c:pt idx="278">
                  <c:v>278</c:v>
                </c:pt>
                <c:pt idx="279">
                  <c:v>279</c:v>
                </c:pt>
                <c:pt idx="280">
                  <c:v>280</c:v>
                </c:pt>
                <c:pt idx="281">
                  <c:v>281</c:v>
                </c:pt>
                <c:pt idx="282">
                  <c:v>282</c:v>
                </c:pt>
                <c:pt idx="283">
                  <c:v>283</c:v>
                </c:pt>
                <c:pt idx="284">
                  <c:v>284</c:v>
                </c:pt>
                <c:pt idx="285">
                  <c:v>285</c:v>
                </c:pt>
                <c:pt idx="286">
                  <c:v>286</c:v>
                </c:pt>
                <c:pt idx="287">
                  <c:v>287</c:v>
                </c:pt>
                <c:pt idx="288">
                  <c:v>288</c:v>
                </c:pt>
                <c:pt idx="289">
                  <c:v>289</c:v>
                </c:pt>
                <c:pt idx="290">
                  <c:v>290</c:v>
                </c:pt>
                <c:pt idx="291">
                  <c:v>291</c:v>
                </c:pt>
                <c:pt idx="292">
                  <c:v>292</c:v>
                </c:pt>
                <c:pt idx="293">
                  <c:v>293</c:v>
                </c:pt>
                <c:pt idx="294">
                  <c:v>294</c:v>
                </c:pt>
                <c:pt idx="295">
                  <c:v>295</c:v>
                </c:pt>
                <c:pt idx="296">
                  <c:v>296</c:v>
                </c:pt>
                <c:pt idx="297">
                  <c:v>297</c:v>
                </c:pt>
                <c:pt idx="298">
                  <c:v>298</c:v>
                </c:pt>
                <c:pt idx="299">
                  <c:v>299</c:v>
                </c:pt>
                <c:pt idx="300">
                  <c:v>300</c:v>
                </c:pt>
              </c:numCache>
            </c:numRef>
          </c:cat>
          <c:val>
            <c:numRef>
              <c:f>Sheet1!$C$4:$KQ$4</c:f>
              <c:numCache>
                <c:formatCode>#,##0_);[Red]\(#,##0\)</c:formatCode>
                <c:ptCount val="301"/>
                <c:pt idx="0">
                  <c:v>1100</c:v>
                </c:pt>
                <c:pt idx="1">
                  <c:v>1100</c:v>
                </c:pt>
                <c:pt idx="2">
                  <c:v>1100</c:v>
                </c:pt>
                <c:pt idx="3">
                  <c:v>1100</c:v>
                </c:pt>
                <c:pt idx="4">
                  <c:v>1100</c:v>
                </c:pt>
                <c:pt idx="5">
                  <c:v>1100</c:v>
                </c:pt>
                <c:pt idx="6">
                  <c:v>1100</c:v>
                </c:pt>
                <c:pt idx="7">
                  <c:v>1100</c:v>
                </c:pt>
                <c:pt idx="8">
                  <c:v>1100</c:v>
                </c:pt>
                <c:pt idx="9">
                  <c:v>1100</c:v>
                </c:pt>
                <c:pt idx="10">
                  <c:v>1100</c:v>
                </c:pt>
                <c:pt idx="11">
                  <c:v>1249</c:v>
                </c:pt>
                <c:pt idx="12">
                  <c:v>1398</c:v>
                </c:pt>
                <c:pt idx="13">
                  <c:v>1547</c:v>
                </c:pt>
                <c:pt idx="14">
                  <c:v>1696</c:v>
                </c:pt>
                <c:pt idx="15">
                  <c:v>1845</c:v>
                </c:pt>
                <c:pt idx="16">
                  <c:v>1994</c:v>
                </c:pt>
                <c:pt idx="17">
                  <c:v>2143</c:v>
                </c:pt>
                <c:pt idx="18">
                  <c:v>2292</c:v>
                </c:pt>
                <c:pt idx="19">
                  <c:v>2441</c:v>
                </c:pt>
                <c:pt idx="20">
                  <c:v>2590</c:v>
                </c:pt>
                <c:pt idx="21">
                  <c:v>2739</c:v>
                </c:pt>
                <c:pt idx="22">
                  <c:v>2888</c:v>
                </c:pt>
                <c:pt idx="23">
                  <c:v>3037</c:v>
                </c:pt>
                <c:pt idx="24">
                  <c:v>3186</c:v>
                </c:pt>
                <c:pt idx="25">
                  <c:v>3335</c:v>
                </c:pt>
                <c:pt idx="26">
                  <c:v>3484</c:v>
                </c:pt>
                <c:pt idx="27">
                  <c:v>3633</c:v>
                </c:pt>
                <c:pt idx="28">
                  <c:v>3782</c:v>
                </c:pt>
                <c:pt idx="29">
                  <c:v>3931</c:v>
                </c:pt>
                <c:pt idx="30">
                  <c:v>4080</c:v>
                </c:pt>
                <c:pt idx="31">
                  <c:v>4229</c:v>
                </c:pt>
                <c:pt idx="32">
                  <c:v>4378</c:v>
                </c:pt>
                <c:pt idx="33">
                  <c:v>4527</c:v>
                </c:pt>
                <c:pt idx="34">
                  <c:v>4676</c:v>
                </c:pt>
                <c:pt idx="35">
                  <c:v>4825</c:v>
                </c:pt>
                <c:pt idx="36">
                  <c:v>4974</c:v>
                </c:pt>
                <c:pt idx="37">
                  <c:v>5123</c:v>
                </c:pt>
                <c:pt idx="38">
                  <c:v>5272</c:v>
                </c:pt>
                <c:pt idx="39">
                  <c:v>5421</c:v>
                </c:pt>
                <c:pt idx="40">
                  <c:v>5570</c:v>
                </c:pt>
                <c:pt idx="41">
                  <c:v>5719</c:v>
                </c:pt>
                <c:pt idx="42">
                  <c:v>5868</c:v>
                </c:pt>
                <c:pt idx="43">
                  <c:v>6017</c:v>
                </c:pt>
                <c:pt idx="44">
                  <c:v>6166</c:v>
                </c:pt>
                <c:pt idx="45">
                  <c:v>6315</c:v>
                </c:pt>
                <c:pt idx="46">
                  <c:v>6464</c:v>
                </c:pt>
                <c:pt idx="47">
                  <c:v>6613</c:v>
                </c:pt>
                <c:pt idx="48">
                  <c:v>6762</c:v>
                </c:pt>
                <c:pt idx="49">
                  <c:v>6911</c:v>
                </c:pt>
                <c:pt idx="50">
                  <c:v>7060</c:v>
                </c:pt>
                <c:pt idx="51">
                  <c:v>7209</c:v>
                </c:pt>
                <c:pt idx="52">
                  <c:v>7358</c:v>
                </c:pt>
                <c:pt idx="53">
                  <c:v>7507</c:v>
                </c:pt>
                <c:pt idx="54">
                  <c:v>7656</c:v>
                </c:pt>
                <c:pt idx="55">
                  <c:v>7805</c:v>
                </c:pt>
                <c:pt idx="56">
                  <c:v>7954</c:v>
                </c:pt>
                <c:pt idx="57">
                  <c:v>8103</c:v>
                </c:pt>
                <c:pt idx="58">
                  <c:v>8252</c:v>
                </c:pt>
                <c:pt idx="59">
                  <c:v>8401</c:v>
                </c:pt>
                <c:pt idx="60">
                  <c:v>8550</c:v>
                </c:pt>
                <c:pt idx="61">
                  <c:v>8699</c:v>
                </c:pt>
                <c:pt idx="62">
                  <c:v>8848</c:v>
                </c:pt>
                <c:pt idx="63">
                  <c:v>8997</c:v>
                </c:pt>
                <c:pt idx="64">
                  <c:v>9146</c:v>
                </c:pt>
                <c:pt idx="65">
                  <c:v>9295</c:v>
                </c:pt>
                <c:pt idx="66">
                  <c:v>9444</c:v>
                </c:pt>
                <c:pt idx="67">
                  <c:v>9593</c:v>
                </c:pt>
                <c:pt idx="68">
                  <c:v>9742</c:v>
                </c:pt>
                <c:pt idx="69">
                  <c:v>9891</c:v>
                </c:pt>
                <c:pt idx="70">
                  <c:v>10040</c:v>
                </c:pt>
                <c:pt idx="71">
                  <c:v>10189</c:v>
                </c:pt>
                <c:pt idx="72">
                  <c:v>10338</c:v>
                </c:pt>
                <c:pt idx="73">
                  <c:v>10487</c:v>
                </c:pt>
                <c:pt idx="74">
                  <c:v>10636</c:v>
                </c:pt>
                <c:pt idx="75">
                  <c:v>10785</c:v>
                </c:pt>
                <c:pt idx="76">
                  <c:v>10934</c:v>
                </c:pt>
                <c:pt idx="77">
                  <c:v>11083</c:v>
                </c:pt>
                <c:pt idx="78">
                  <c:v>11232</c:v>
                </c:pt>
                <c:pt idx="79">
                  <c:v>11381</c:v>
                </c:pt>
                <c:pt idx="80">
                  <c:v>11530</c:v>
                </c:pt>
                <c:pt idx="81">
                  <c:v>11679</c:v>
                </c:pt>
                <c:pt idx="82">
                  <c:v>11828</c:v>
                </c:pt>
                <c:pt idx="83">
                  <c:v>11977</c:v>
                </c:pt>
                <c:pt idx="84">
                  <c:v>12126</c:v>
                </c:pt>
                <c:pt idx="85">
                  <c:v>12275</c:v>
                </c:pt>
                <c:pt idx="86">
                  <c:v>12424</c:v>
                </c:pt>
                <c:pt idx="87">
                  <c:v>12573</c:v>
                </c:pt>
                <c:pt idx="88">
                  <c:v>12722</c:v>
                </c:pt>
                <c:pt idx="89">
                  <c:v>12871</c:v>
                </c:pt>
                <c:pt idx="90">
                  <c:v>13020</c:v>
                </c:pt>
                <c:pt idx="91">
                  <c:v>13169</c:v>
                </c:pt>
                <c:pt idx="92">
                  <c:v>13318</c:v>
                </c:pt>
                <c:pt idx="93">
                  <c:v>13467</c:v>
                </c:pt>
                <c:pt idx="94">
                  <c:v>13616</c:v>
                </c:pt>
                <c:pt idx="95">
                  <c:v>13765</c:v>
                </c:pt>
                <c:pt idx="96">
                  <c:v>13914</c:v>
                </c:pt>
                <c:pt idx="97">
                  <c:v>14063</c:v>
                </c:pt>
                <c:pt idx="98">
                  <c:v>14212</c:v>
                </c:pt>
                <c:pt idx="99">
                  <c:v>14361</c:v>
                </c:pt>
                <c:pt idx="100">
                  <c:v>14510</c:v>
                </c:pt>
                <c:pt idx="101">
                  <c:v>14681</c:v>
                </c:pt>
                <c:pt idx="102">
                  <c:v>14852</c:v>
                </c:pt>
                <c:pt idx="103">
                  <c:v>15023</c:v>
                </c:pt>
                <c:pt idx="104">
                  <c:v>15194</c:v>
                </c:pt>
                <c:pt idx="105">
                  <c:v>15365</c:v>
                </c:pt>
                <c:pt idx="106">
                  <c:v>15536</c:v>
                </c:pt>
                <c:pt idx="107">
                  <c:v>15707</c:v>
                </c:pt>
                <c:pt idx="108">
                  <c:v>15878</c:v>
                </c:pt>
                <c:pt idx="109">
                  <c:v>16049</c:v>
                </c:pt>
                <c:pt idx="110">
                  <c:v>16220</c:v>
                </c:pt>
                <c:pt idx="111">
                  <c:v>16391</c:v>
                </c:pt>
                <c:pt idx="112">
                  <c:v>16562</c:v>
                </c:pt>
                <c:pt idx="113">
                  <c:v>16733</c:v>
                </c:pt>
                <c:pt idx="114">
                  <c:v>16904</c:v>
                </c:pt>
                <c:pt idx="115">
                  <c:v>17075</c:v>
                </c:pt>
                <c:pt idx="116">
                  <c:v>17246</c:v>
                </c:pt>
                <c:pt idx="117">
                  <c:v>17417</c:v>
                </c:pt>
                <c:pt idx="118">
                  <c:v>17588</c:v>
                </c:pt>
                <c:pt idx="119">
                  <c:v>17759</c:v>
                </c:pt>
                <c:pt idx="120">
                  <c:v>17930</c:v>
                </c:pt>
                <c:pt idx="121">
                  <c:v>18101</c:v>
                </c:pt>
                <c:pt idx="122">
                  <c:v>18272</c:v>
                </c:pt>
                <c:pt idx="123">
                  <c:v>18443</c:v>
                </c:pt>
                <c:pt idx="124">
                  <c:v>18614</c:v>
                </c:pt>
                <c:pt idx="125">
                  <c:v>18785</c:v>
                </c:pt>
                <c:pt idx="126">
                  <c:v>18956</c:v>
                </c:pt>
                <c:pt idx="127">
                  <c:v>19127</c:v>
                </c:pt>
                <c:pt idx="128">
                  <c:v>19298</c:v>
                </c:pt>
                <c:pt idx="129">
                  <c:v>19469</c:v>
                </c:pt>
                <c:pt idx="130">
                  <c:v>19640</c:v>
                </c:pt>
                <c:pt idx="131">
                  <c:v>19811</c:v>
                </c:pt>
                <c:pt idx="132">
                  <c:v>19982</c:v>
                </c:pt>
                <c:pt idx="133">
                  <c:v>20153</c:v>
                </c:pt>
                <c:pt idx="134">
                  <c:v>20324</c:v>
                </c:pt>
                <c:pt idx="135">
                  <c:v>20495</c:v>
                </c:pt>
                <c:pt idx="136">
                  <c:v>20666</c:v>
                </c:pt>
                <c:pt idx="137">
                  <c:v>20837</c:v>
                </c:pt>
                <c:pt idx="138">
                  <c:v>21008</c:v>
                </c:pt>
                <c:pt idx="139">
                  <c:v>21179</c:v>
                </c:pt>
                <c:pt idx="140">
                  <c:v>21350</c:v>
                </c:pt>
                <c:pt idx="141">
                  <c:v>21521</c:v>
                </c:pt>
                <c:pt idx="142">
                  <c:v>21692</c:v>
                </c:pt>
                <c:pt idx="143">
                  <c:v>21863</c:v>
                </c:pt>
                <c:pt idx="144">
                  <c:v>22034</c:v>
                </c:pt>
                <c:pt idx="145">
                  <c:v>22205</c:v>
                </c:pt>
                <c:pt idx="146">
                  <c:v>22376</c:v>
                </c:pt>
                <c:pt idx="147">
                  <c:v>22547</c:v>
                </c:pt>
                <c:pt idx="148">
                  <c:v>22718</c:v>
                </c:pt>
                <c:pt idx="149">
                  <c:v>22889</c:v>
                </c:pt>
                <c:pt idx="150">
                  <c:v>23060</c:v>
                </c:pt>
                <c:pt idx="151">
                  <c:v>23231</c:v>
                </c:pt>
                <c:pt idx="152">
                  <c:v>23402</c:v>
                </c:pt>
                <c:pt idx="153">
                  <c:v>23573</c:v>
                </c:pt>
                <c:pt idx="154">
                  <c:v>23744</c:v>
                </c:pt>
                <c:pt idx="155">
                  <c:v>23915</c:v>
                </c:pt>
                <c:pt idx="156">
                  <c:v>24086</c:v>
                </c:pt>
                <c:pt idx="157">
                  <c:v>24257</c:v>
                </c:pt>
                <c:pt idx="158">
                  <c:v>24428</c:v>
                </c:pt>
                <c:pt idx="159">
                  <c:v>24599</c:v>
                </c:pt>
                <c:pt idx="160">
                  <c:v>24770</c:v>
                </c:pt>
                <c:pt idx="161">
                  <c:v>24941</c:v>
                </c:pt>
                <c:pt idx="162">
                  <c:v>25112</c:v>
                </c:pt>
                <c:pt idx="163">
                  <c:v>25283</c:v>
                </c:pt>
                <c:pt idx="164">
                  <c:v>25454</c:v>
                </c:pt>
                <c:pt idx="165">
                  <c:v>25625</c:v>
                </c:pt>
                <c:pt idx="166">
                  <c:v>25796</c:v>
                </c:pt>
                <c:pt idx="167">
                  <c:v>25967</c:v>
                </c:pt>
                <c:pt idx="168">
                  <c:v>26138</c:v>
                </c:pt>
                <c:pt idx="169">
                  <c:v>26309</c:v>
                </c:pt>
                <c:pt idx="170">
                  <c:v>26480</c:v>
                </c:pt>
                <c:pt idx="171">
                  <c:v>26651</c:v>
                </c:pt>
                <c:pt idx="172">
                  <c:v>26822</c:v>
                </c:pt>
                <c:pt idx="173">
                  <c:v>26993</c:v>
                </c:pt>
                <c:pt idx="174">
                  <c:v>27164</c:v>
                </c:pt>
                <c:pt idx="175">
                  <c:v>27335</c:v>
                </c:pt>
                <c:pt idx="176">
                  <c:v>27506</c:v>
                </c:pt>
                <c:pt idx="177">
                  <c:v>27677</c:v>
                </c:pt>
                <c:pt idx="178">
                  <c:v>27848</c:v>
                </c:pt>
                <c:pt idx="179">
                  <c:v>28019</c:v>
                </c:pt>
                <c:pt idx="180">
                  <c:v>28190</c:v>
                </c:pt>
                <c:pt idx="181">
                  <c:v>28361</c:v>
                </c:pt>
                <c:pt idx="182">
                  <c:v>28532</c:v>
                </c:pt>
                <c:pt idx="183">
                  <c:v>28703</c:v>
                </c:pt>
                <c:pt idx="184">
                  <c:v>28874</c:v>
                </c:pt>
                <c:pt idx="185">
                  <c:v>29045</c:v>
                </c:pt>
                <c:pt idx="186">
                  <c:v>29216</c:v>
                </c:pt>
                <c:pt idx="187">
                  <c:v>29387</c:v>
                </c:pt>
                <c:pt idx="188">
                  <c:v>29558</c:v>
                </c:pt>
                <c:pt idx="189">
                  <c:v>29729</c:v>
                </c:pt>
                <c:pt idx="190">
                  <c:v>29900</c:v>
                </c:pt>
                <c:pt idx="191">
                  <c:v>30071</c:v>
                </c:pt>
                <c:pt idx="192">
                  <c:v>30242</c:v>
                </c:pt>
                <c:pt idx="193">
                  <c:v>30413</c:v>
                </c:pt>
                <c:pt idx="194">
                  <c:v>30584</c:v>
                </c:pt>
                <c:pt idx="195">
                  <c:v>30755</c:v>
                </c:pt>
                <c:pt idx="196">
                  <c:v>30926</c:v>
                </c:pt>
                <c:pt idx="197">
                  <c:v>31097</c:v>
                </c:pt>
                <c:pt idx="198">
                  <c:v>31268</c:v>
                </c:pt>
                <c:pt idx="199">
                  <c:v>31439</c:v>
                </c:pt>
                <c:pt idx="200">
                  <c:v>31610</c:v>
                </c:pt>
                <c:pt idx="201">
                  <c:v>31781</c:v>
                </c:pt>
                <c:pt idx="202">
                  <c:v>31952</c:v>
                </c:pt>
                <c:pt idx="203">
                  <c:v>32123</c:v>
                </c:pt>
                <c:pt idx="204">
                  <c:v>32294</c:v>
                </c:pt>
                <c:pt idx="205">
                  <c:v>32465</c:v>
                </c:pt>
                <c:pt idx="206">
                  <c:v>32636</c:v>
                </c:pt>
                <c:pt idx="207">
                  <c:v>32807</c:v>
                </c:pt>
                <c:pt idx="208">
                  <c:v>32978</c:v>
                </c:pt>
                <c:pt idx="209">
                  <c:v>33149</c:v>
                </c:pt>
                <c:pt idx="210">
                  <c:v>33320</c:v>
                </c:pt>
                <c:pt idx="211">
                  <c:v>33491</c:v>
                </c:pt>
                <c:pt idx="212">
                  <c:v>33662</c:v>
                </c:pt>
                <c:pt idx="213">
                  <c:v>33833</c:v>
                </c:pt>
                <c:pt idx="214">
                  <c:v>34004</c:v>
                </c:pt>
                <c:pt idx="215">
                  <c:v>34175</c:v>
                </c:pt>
                <c:pt idx="216">
                  <c:v>34346</c:v>
                </c:pt>
                <c:pt idx="217">
                  <c:v>34517</c:v>
                </c:pt>
                <c:pt idx="218">
                  <c:v>34688</c:v>
                </c:pt>
                <c:pt idx="219">
                  <c:v>34859</c:v>
                </c:pt>
                <c:pt idx="220">
                  <c:v>35030</c:v>
                </c:pt>
                <c:pt idx="221">
                  <c:v>35201</c:v>
                </c:pt>
                <c:pt idx="222">
                  <c:v>35372</c:v>
                </c:pt>
                <c:pt idx="223">
                  <c:v>35543</c:v>
                </c:pt>
                <c:pt idx="224">
                  <c:v>35714</c:v>
                </c:pt>
                <c:pt idx="225">
                  <c:v>35885</c:v>
                </c:pt>
                <c:pt idx="226">
                  <c:v>36056</c:v>
                </c:pt>
                <c:pt idx="227">
                  <c:v>36227</c:v>
                </c:pt>
                <c:pt idx="228">
                  <c:v>36398</c:v>
                </c:pt>
                <c:pt idx="229">
                  <c:v>36569</c:v>
                </c:pt>
                <c:pt idx="230">
                  <c:v>36740</c:v>
                </c:pt>
                <c:pt idx="231">
                  <c:v>36911</c:v>
                </c:pt>
                <c:pt idx="232">
                  <c:v>37082</c:v>
                </c:pt>
                <c:pt idx="233">
                  <c:v>37253</c:v>
                </c:pt>
                <c:pt idx="234">
                  <c:v>37424</c:v>
                </c:pt>
                <c:pt idx="235">
                  <c:v>37595</c:v>
                </c:pt>
                <c:pt idx="236">
                  <c:v>37766</c:v>
                </c:pt>
                <c:pt idx="237">
                  <c:v>37937</c:v>
                </c:pt>
                <c:pt idx="238">
                  <c:v>38108</c:v>
                </c:pt>
                <c:pt idx="239">
                  <c:v>38279</c:v>
                </c:pt>
                <c:pt idx="240">
                  <c:v>38450</c:v>
                </c:pt>
                <c:pt idx="241">
                  <c:v>38621</c:v>
                </c:pt>
                <c:pt idx="242">
                  <c:v>38792</c:v>
                </c:pt>
                <c:pt idx="243">
                  <c:v>38963</c:v>
                </c:pt>
                <c:pt idx="244">
                  <c:v>39134</c:v>
                </c:pt>
                <c:pt idx="245">
                  <c:v>39305</c:v>
                </c:pt>
                <c:pt idx="246">
                  <c:v>39476</c:v>
                </c:pt>
                <c:pt idx="247">
                  <c:v>39647</c:v>
                </c:pt>
                <c:pt idx="248">
                  <c:v>39818</c:v>
                </c:pt>
                <c:pt idx="249">
                  <c:v>39989</c:v>
                </c:pt>
                <c:pt idx="250">
                  <c:v>40160</c:v>
                </c:pt>
                <c:pt idx="251">
                  <c:v>40331</c:v>
                </c:pt>
                <c:pt idx="252">
                  <c:v>40502</c:v>
                </c:pt>
                <c:pt idx="253">
                  <c:v>40673</c:v>
                </c:pt>
                <c:pt idx="254">
                  <c:v>40844</c:v>
                </c:pt>
                <c:pt idx="255">
                  <c:v>41015</c:v>
                </c:pt>
                <c:pt idx="256">
                  <c:v>41186</c:v>
                </c:pt>
                <c:pt idx="257">
                  <c:v>41357</c:v>
                </c:pt>
                <c:pt idx="258">
                  <c:v>41528</c:v>
                </c:pt>
                <c:pt idx="259">
                  <c:v>41699</c:v>
                </c:pt>
                <c:pt idx="260">
                  <c:v>41870</c:v>
                </c:pt>
                <c:pt idx="261">
                  <c:v>42041</c:v>
                </c:pt>
                <c:pt idx="262">
                  <c:v>42212</c:v>
                </c:pt>
                <c:pt idx="263">
                  <c:v>42383</c:v>
                </c:pt>
                <c:pt idx="264">
                  <c:v>42554</c:v>
                </c:pt>
                <c:pt idx="265">
                  <c:v>42725</c:v>
                </c:pt>
                <c:pt idx="266">
                  <c:v>42896</c:v>
                </c:pt>
                <c:pt idx="267">
                  <c:v>43067</c:v>
                </c:pt>
                <c:pt idx="268">
                  <c:v>43238</c:v>
                </c:pt>
                <c:pt idx="269">
                  <c:v>43409</c:v>
                </c:pt>
                <c:pt idx="270">
                  <c:v>43580</c:v>
                </c:pt>
                <c:pt idx="271">
                  <c:v>43751</c:v>
                </c:pt>
                <c:pt idx="272">
                  <c:v>43922</c:v>
                </c:pt>
                <c:pt idx="273">
                  <c:v>44093</c:v>
                </c:pt>
                <c:pt idx="274">
                  <c:v>44264</c:v>
                </c:pt>
                <c:pt idx="275">
                  <c:v>44435</c:v>
                </c:pt>
                <c:pt idx="276">
                  <c:v>44606</c:v>
                </c:pt>
                <c:pt idx="277">
                  <c:v>44777</c:v>
                </c:pt>
                <c:pt idx="278">
                  <c:v>44948</c:v>
                </c:pt>
                <c:pt idx="279">
                  <c:v>45119</c:v>
                </c:pt>
                <c:pt idx="280">
                  <c:v>45290</c:v>
                </c:pt>
                <c:pt idx="281">
                  <c:v>45461</c:v>
                </c:pt>
                <c:pt idx="282">
                  <c:v>45632</c:v>
                </c:pt>
                <c:pt idx="283">
                  <c:v>45803</c:v>
                </c:pt>
                <c:pt idx="284">
                  <c:v>45974</c:v>
                </c:pt>
                <c:pt idx="285">
                  <c:v>46145</c:v>
                </c:pt>
                <c:pt idx="286">
                  <c:v>46316</c:v>
                </c:pt>
                <c:pt idx="287">
                  <c:v>46487</c:v>
                </c:pt>
                <c:pt idx="288">
                  <c:v>46658</c:v>
                </c:pt>
                <c:pt idx="289">
                  <c:v>46829</c:v>
                </c:pt>
                <c:pt idx="290">
                  <c:v>47000</c:v>
                </c:pt>
                <c:pt idx="291">
                  <c:v>47171</c:v>
                </c:pt>
                <c:pt idx="292">
                  <c:v>47342</c:v>
                </c:pt>
                <c:pt idx="293">
                  <c:v>47513</c:v>
                </c:pt>
                <c:pt idx="294">
                  <c:v>47684</c:v>
                </c:pt>
                <c:pt idx="295">
                  <c:v>47855</c:v>
                </c:pt>
                <c:pt idx="296">
                  <c:v>48026</c:v>
                </c:pt>
                <c:pt idx="297">
                  <c:v>48197</c:v>
                </c:pt>
                <c:pt idx="298">
                  <c:v>48368</c:v>
                </c:pt>
                <c:pt idx="299">
                  <c:v>48539</c:v>
                </c:pt>
                <c:pt idx="300">
                  <c:v>48710</c:v>
                </c:pt>
              </c:numCache>
            </c:numRef>
          </c:val>
          <c:smooth val="0"/>
          <c:extLst>
            <c:ext xmlns:c16="http://schemas.microsoft.com/office/drawing/2014/chart" uri="{C3380CC4-5D6E-409C-BE32-E72D297353CC}">
              <c16:uniqueId val="{00000001-F654-4A77-B330-D02A8BAEBB94}"/>
            </c:ext>
          </c:extLst>
        </c:ser>
        <c:ser>
          <c:idx val="2"/>
          <c:order val="2"/>
          <c:tx>
            <c:strRef>
              <c:f>Sheet1!$B$5</c:f>
              <c:strCache>
                <c:ptCount val="1"/>
                <c:pt idx="0">
                  <c:v>湯屋用</c:v>
                </c:pt>
              </c:strCache>
            </c:strRef>
          </c:tx>
          <c:spPr>
            <a:ln w="28575" cap="rnd">
              <a:solidFill>
                <a:schemeClr val="accent3"/>
              </a:solidFill>
              <a:round/>
            </a:ln>
            <a:effectLst/>
          </c:spPr>
          <c:marker>
            <c:symbol val="none"/>
          </c:marker>
          <c:cat>
            <c:numRef>
              <c:f>Sheet1!$C$2:$KQ$2</c:f>
              <c:numCache>
                <c:formatCode>General</c:formatCode>
                <c:ptCount val="30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pt idx="91">
                  <c:v>91</c:v>
                </c:pt>
                <c:pt idx="92">
                  <c:v>92</c:v>
                </c:pt>
                <c:pt idx="93">
                  <c:v>93</c:v>
                </c:pt>
                <c:pt idx="94">
                  <c:v>94</c:v>
                </c:pt>
                <c:pt idx="95">
                  <c:v>95</c:v>
                </c:pt>
                <c:pt idx="96">
                  <c:v>96</c:v>
                </c:pt>
                <c:pt idx="97">
                  <c:v>97</c:v>
                </c:pt>
                <c:pt idx="98">
                  <c:v>98</c:v>
                </c:pt>
                <c:pt idx="99">
                  <c:v>99</c:v>
                </c:pt>
                <c:pt idx="100">
                  <c:v>100</c:v>
                </c:pt>
                <c:pt idx="101">
                  <c:v>101</c:v>
                </c:pt>
                <c:pt idx="102">
                  <c:v>102</c:v>
                </c:pt>
                <c:pt idx="103">
                  <c:v>103</c:v>
                </c:pt>
                <c:pt idx="104">
                  <c:v>104</c:v>
                </c:pt>
                <c:pt idx="105">
                  <c:v>105</c:v>
                </c:pt>
                <c:pt idx="106">
                  <c:v>106</c:v>
                </c:pt>
                <c:pt idx="107">
                  <c:v>107</c:v>
                </c:pt>
                <c:pt idx="108">
                  <c:v>108</c:v>
                </c:pt>
                <c:pt idx="109">
                  <c:v>109</c:v>
                </c:pt>
                <c:pt idx="110">
                  <c:v>110</c:v>
                </c:pt>
                <c:pt idx="111">
                  <c:v>111</c:v>
                </c:pt>
                <c:pt idx="112">
                  <c:v>112</c:v>
                </c:pt>
                <c:pt idx="113">
                  <c:v>113</c:v>
                </c:pt>
                <c:pt idx="114">
                  <c:v>114</c:v>
                </c:pt>
                <c:pt idx="115">
                  <c:v>115</c:v>
                </c:pt>
                <c:pt idx="116">
                  <c:v>116</c:v>
                </c:pt>
                <c:pt idx="117">
                  <c:v>117</c:v>
                </c:pt>
                <c:pt idx="118">
                  <c:v>118</c:v>
                </c:pt>
                <c:pt idx="119">
                  <c:v>119</c:v>
                </c:pt>
                <c:pt idx="120">
                  <c:v>120</c:v>
                </c:pt>
                <c:pt idx="121">
                  <c:v>121</c:v>
                </c:pt>
                <c:pt idx="122">
                  <c:v>122</c:v>
                </c:pt>
                <c:pt idx="123">
                  <c:v>123</c:v>
                </c:pt>
                <c:pt idx="124">
                  <c:v>124</c:v>
                </c:pt>
                <c:pt idx="125">
                  <c:v>125</c:v>
                </c:pt>
                <c:pt idx="126">
                  <c:v>126</c:v>
                </c:pt>
                <c:pt idx="127">
                  <c:v>127</c:v>
                </c:pt>
                <c:pt idx="128">
                  <c:v>128</c:v>
                </c:pt>
                <c:pt idx="129">
                  <c:v>129</c:v>
                </c:pt>
                <c:pt idx="130">
                  <c:v>130</c:v>
                </c:pt>
                <c:pt idx="131">
                  <c:v>131</c:v>
                </c:pt>
                <c:pt idx="132">
                  <c:v>132</c:v>
                </c:pt>
                <c:pt idx="133">
                  <c:v>133</c:v>
                </c:pt>
                <c:pt idx="134">
                  <c:v>134</c:v>
                </c:pt>
                <c:pt idx="135">
                  <c:v>135</c:v>
                </c:pt>
                <c:pt idx="136">
                  <c:v>136</c:v>
                </c:pt>
                <c:pt idx="137">
                  <c:v>137</c:v>
                </c:pt>
                <c:pt idx="138">
                  <c:v>138</c:v>
                </c:pt>
                <c:pt idx="139">
                  <c:v>139</c:v>
                </c:pt>
                <c:pt idx="140">
                  <c:v>140</c:v>
                </c:pt>
                <c:pt idx="141">
                  <c:v>141</c:v>
                </c:pt>
                <c:pt idx="142">
                  <c:v>142</c:v>
                </c:pt>
                <c:pt idx="143">
                  <c:v>143</c:v>
                </c:pt>
                <c:pt idx="144">
                  <c:v>144</c:v>
                </c:pt>
                <c:pt idx="145">
                  <c:v>145</c:v>
                </c:pt>
                <c:pt idx="146">
                  <c:v>146</c:v>
                </c:pt>
                <c:pt idx="147">
                  <c:v>147</c:v>
                </c:pt>
                <c:pt idx="148">
                  <c:v>148</c:v>
                </c:pt>
                <c:pt idx="149">
                  <c:v>149</c:v>
                </c:pt>
                <c:pt idx="150">
                  <c:v>150</c:v>
                </c:pt>
                <c:pt idx="151">
                  <c:v>151</c:v>
                </c:pt>
                <c:pt idx="152">
                  <c:v>152</c:v>
                </c:pt>
                <c:pt idx="153">
                  <c:v>153</c:v>
                </c:pt>
                <c:pt idx="154">
                  <c:v>154</c:v>
                </c:pt>
                <c:pt idx="155">
                  <c:v>155</c:v>
                </c:pt>
                <c:pt idx="156">
                  <c:v>156</c:v>
                </c:pt>
                <c:pt idx="157">
                  <c:v>157</c:v>
                </c:pt>
                <c:pt idx="158">
                  <c:v>158</c:v>
                </c:pt>
                <c:pt idx="159">
                  <c:v>159</c:v>
                </c:pt>
                <c:pt idx="160">
                  <c:v>160</c:v>
                </c:pt>
                <c:pt idx="161">
                  <c:v>161</c:v>
                </c:pt>
                <c:pt idx="162">
                  <c:v>162</c:v>
                </c:pt>
                <c:pt idx="163">
                  <c:v>163</c:v>
                </c:pt>
                <c:pt idx="164">
                  <c:v>164</c:v>
                </c:pt>
                <c:pt idx="165">
                  <c:v>165</c:v>
                </c:pt>
                <c:pt idx="166">
                  <c:v>166</c:v>
                </c:pt>
                <c:pt idx="167">
                  <c:v>167</c:v>
                </c:pt>
                <c:pt idx="168">
                  <c:v>168</c:v>
                </c:pt>
                <c:pt idx="169">
                  <c:v>169</c:v>
                </c:pt>
                <c:pt idx="170">
                  <c:v>170</c:v>
                </c:pt>
                <c:pt idx="171">
                  <c:v>171</c:v>
                </c:pt>
                <c:pt idx="172">
                  <c:v>172</c:v>
                </c:pt>
                <c:pt idx="173">
                  <c:v>173</c:v>
                </c:pt>
                <c:pt idx="174">
                  <c:v>174</c:v>
                </c:pt>
                <c:pt idx="175">
                  <c:v>175</c:v>
                </c:pt>
                <c:pt idx="176">
                  <c:v>176</c:v>
                </c:pt>
                <c:pt idx="177">
                  <c:v>177</c:v>
                </c:pt>
                <c:pt idx="178">
                  <c:v>178</c:v>
                </c:pt>
                <c:pt idx="179">
                  <c:v>179</c:v>
                </c:pt>
                <c:pt idx="180">
                  <c:v>180</c:v>
                </c:pt>
                <c:pt idx="181">
                  <c:v>181</c:v>
                </c:pt>
                <c:pt idx="182">
                  <c:v>182</c:v>
                </c:pt>
                <c:pt idx="183">
                  <c:v>183</c:v>
                </c:pt>
                <c:pt idx="184">
                  <c:v>184</c:v>
                </c:pt>
                <c:pt idx="185">
                  <c:v>185</c:v>
                </c:pt>
                <c:pt idx="186">
                  <c:v>186</c:v>
                </c:pt>
                <c:pt idx="187">
                  <c:v>187</c:v>
                </c:pt>
                <c:pt idx="188">
                  <c:v>188</c:v>
                </c:pt>
                <c:pt idx="189">
                  <c:v>189</c:v>
                </c:pt>
                <c:pt idx="190">
                  <c:v>190</c:v>
                </c:pt>
                <c:pt idx="191">
                  <c:v>191</c:v>
                </c:pt>
                <c:pt idx="192">
                  <c:v>192</c:v>
                </c:pt>
                <c:pt idx="193">
                  <c:v>193</c:v>
                </c:pt>
                <c:pt idx="194">
                  <c:v>194</c:v>
                </c:pt>
                <c:pt idx="195">
                  <c:v>195</c:v>
                </c:pt>
                <c:pt idx="196">
                  <c:v>196</c:v>
                </c:pt>
                <c:pt idx="197">
                  <c:v>197</c:v>
                </c:pt>
                <c:pt idx="198">
                  <c:v>198</c:v>
                </c:pt>
                <c:pt idx="199">
                  <c:v>199</c:v>
                </c:pt>
                <c:pt idx="200">
                  <c:v>200</c:v>
                </c:pt>
                <c:pt idx="201">
                  <c:v>201</c:v>
                </c:pt>
                <c:pt idx="202">
                  <c:v>202</c:v>
                </c:pt>
                <c:pt idx="203">
                  <c:v>203</c:v>
                </c:pt>
                <c:pt idx="204">
                  <c:v>204</c:v>
                </c:pt>
                <c:pt idx="205">
                  <c:v>205</c:v>
                </c:pt>
                <c:pt idx="206">
                  <c:v>206</c:v>
                </c:pt>
                <c:pt idx="207">
                  <c:v>207</c:v>
                </c:pt>
                <c:pt idx="208">
                  <c:v>208</c:v>
                </c:pt>
                <c:pt idx="209">
                  <c:v>209</c:v>
                </c:pt>
                <c:pt idx="210">
                  <c:v>210</c:v>
                </c:pt>
                <c:pt idx="211">
                  <c:v>211</c:v>
                </c:pt>
                <c:pt idx="212">
                  <c:v>212</c:v>
                </c:pt>
                <c:pt idx="213">
                  <c:v>213</c:v>
                </c:pt>
                <c:pt idx="214">
                  <c:v>214</c:v>
                </c:pt>
                <c:pt idx="215">
                  <c:v>215</c:v>
                </c:pt>
                <c:pt idx="216">
                  <c:v>216</c:v>
                </c:pt>
                <c:pt idx="217">
                  <c:v>217</c:v>
                </c:pt>
                <c:pt idx="218">
                  <c:v>218</c:v>
                </c:pt>
                <c:pt idx="219">
                  <c:v>219</c:v>
                </c:pt>
                <c:pt idx="220">
                  <c:v>220</c:v>
                </c:pt>
                <c:pt idx="221">
                  <c:v>221</c:v>
                </c:pt>
                <c:pt idx="222">
                  <c:v>222</c:v>
                </c:pt>
                <c:pt idx="223">
                  <c:v>223</c:v>
                </c:pt>
                <c:pt idx="224">
                  <c:v>224</c:v>
                </c:pt>
                <c:pt idx="225">
                  <c:v>225</c:v>
                </c:pt>
                <c:pt idx="226">
                  <c:v>226</c:v>
                </c:pt>
                <c:pt idx="227">
                  <c:v>227</c:v>
                </c:pt>
                <c:pt idx="228">
                  <c:v>228</c:v>
                </c:pt>
                <c:pt idx="229">
                  <c:v>229</c:v>
                </c:pt>
                <c:pt idx="230">
                  <c:v>230</c:v>
                </c:pt>
                <c:pt idx="231">
                  <c:v>231</c:v>
                </c:pt>
                <c:pt idx="232">
                  <c:v>232</c:v>
                </c:pt>
                <c:pt idx="233">
                  <c:v>233</c:v>
                </c:pt>
                <c:pt idx="234">
                  <c:v>234</c:v>
                </c:pt>
                <c:pt idx="235">
                  <c:v>235</c:v>
                </c:pt>
                <c:pt idx="236">
                  <c:v>236</c:v>
                </c:pt>
                <c:pt idx="237">
                  <c:v>237</c:v>
                </c:pt>
                <c:pt idx="238">
                  <c:v>238</c:v>
                </c:pt>
                <c:pt idx="239">
                  <c:v>239</c:v>
                </c:pt>
                <c:pt idx="240">
                  <c:v>240</c:v>
                </c:pt>
                <c:pt idx="241">
                  <c:v>241</c:v>
                </c:pt>
                <c:pt idx="242">
                  <c:v>242</c:v>
                </c:pt>
                <c:pt idx="243">
                  <c:v>243</c:v>
                </c:pt>
                <c:pt idx="244">
                  <c:v>244</c:v>
                </c:pt>
                <c:pt idx="245">
                  <c:v>245</c:v>
                </c:pt>
                <c:pt idx="246">
                  <c:v>246</c:v>
                </c:pt>
                <c:pt idx="247">
                  <c:v>247</c:v>
                </c:pt>
                <c:pt idx="248">
                  <c:v>248</c:v>
                </c:pt>
                <c:pt idx="249">
                  <c:v>249</c:v>
                </c:pt>
                <c:pt idx="250">
                  <c:v>250</c:v>
                </c:pt>
                <c:pt idx="251">
                  <c:v>251</c:v>
                </c:pt>
                <c:pt idx="252">
                  <c:v>252</c:v>
                </c:pt>
                <c:pt idx="253">
                  <c:v>253</c:v>
                </c:pt>
                <c:pt idx="254">
                  <c:v>254</c:v>
                </c:pt>
                <c:pt idx="255">
                  <c:v>255</c:v>
                </c:pt>
                <c:pt idx="256">
                  <c:v>256</c:v>
                </c:pt>
                <c:pt idx="257">
                  <c:v>257</c:v>
                </c:pt>
                <c:pt idx="258">
                  <c:v>258</c:v>
                </c:pt>
                <c:pt idx="259">
                  <c:v>259</c:v>
                </c:pt>
                <c:pt idx="260">
                  <c:v>260</c:v>
                </c:pt>
                <c:pt idx="261">
                  <c:v>261</c:v>
                </c:pt>
                <c:pt idx="262">
                  <c:v>262</c:v>
                </c:pt>
                <c:pt idx="263">
                  <c:v>263</c:v>
                </c:pt>
                <c:pt idx="264">
                  <c:v>264</c:v>
                </c:pt>
                <c:pt idx="265">
                  <c:v>265</c:v>
                </c:pt>
                <c:pt idx="266">
                  <c:v>266</c:v>
                </c:pt>
                <c:pt idx="267">
                  <c:v>267</c:v>
                </c:pt>
                <c:pt idx="268">
                  <c:v>268</c:v>
                </c:pt>
                <c:pt idx="269">
                  <c:v>269</c:v>
                </c:pt>
                <c:pt idx="270">
                  <c:v>270</c:v>
                </c:pt>
                <c:pt idx="271">
                  <c:v>271</c:v>
                </c:pt>
                <c:pt idx="272">
                  <c:v>272</c:v>
                </c:pt>
                <c:pt idx="273">
                  <c:v>273</c:v>
                </c:pt>
                <c:pt idx="274">
                  <c:v>274</c:v>
                </c:pt>
                <c:pt idx="275">
                  <c:v>275</c:v>
                </c:pt>
                <c:pt idx="276">
                  <c:v>276</c:v>
                </c:pt>
                <c:pt idx="277">
                  <c:v>277</c:v>
                </c:pt>
                <c:pt idx="278">
                  <c:v>278</c:v>
                </c:pt>
                <c:pt idx="279">
                  <c:v>279</c:v>
                </c:pt>
                <c:pt idx="280">
                  <c:v>280</c:v>
                </c:pt>
                <c:pt idx="281">
                  <c:v>281</c:v>
                </c:pt>
                <c:pt idx="282">
                  <c:v>282</c:v>
                </c:pt>
                <c:pt idx="283">
                  <c:v>283</c:v>
                </c:pt>
                <c:pt idx="284">
                  <c:v>284</c:v>
                </c:pt>
                <c:pt idx="285">
                  <c:v>285</c:v>
                </c:pt>
                <c:pt idx="286">
                  <c:v>286</c:v>
                </c:pt>
                <c:pt idx="287">
                  <c:v>287</c:v>
                </c:pt>
                <c:pt idx="288">
                  <c:v>288</c:v>
                </c:pt>
                <c:pt idx="289">
                  <c:v>289</c:v>
                </c:pt>
                <c:pt idx="290">
                  <c:v>290</c:v>
                </c:pt>
                <c:pt idx="291">
                  <c:v>291</c:v>
                </c:pt>
                <c:pt idx="292">
                  <c:v>292</c:v>
                </c:pt>
                <c:pt idx="293">
                  <c:v>293</c:v>
                </c:pt>
                <c:pt idx="294">
                  <c:v>294</c:v>
                </c:pt>
                <c:pt idx="295">
                  <c:v>295</c:v>
                </c:pt>
                <c:pt idx="296">
                  <c:v>296</c:v>
                </c:pt>
                <c:pt idx="297">
                  <c:v>297</c:v>
                </c:pt>
                <c:pt idx="298">
                  <c:v>298</c:v>
                </c:pt>
                <c:pt idx="299">
                  <c:v>299</c:v>
                </c:pt>
                <c:pt idx="300">
                  <c:v>300</c:v>
                </c:pt>
              </c:numCache>
            </c:numRef>
          </c:cat>
          <c:val>
            <c:numRef>
              <c:f>Sheet1!$C$5:$KQ$5</c:f>
              <c:numCache>
                <c:formatCode>#,##0_);[Red]\(#,##0\)</c:formatCode>
                <c:ptCount val="301"/>
                <c:pt idx="0">
                  <c:v>8420</c:v>
                </c:pt>
                <c:pt idx="1">
                  <c:v>8420</c:v>
                </c:pt>
                <c:pt idx="2">
                  <c:v>8420</c:v>
                </c:pt>
                <c:pt idx="3">
                  <c:v>8420</c:v>
                </c:pt>
                <c:pt idx="4">
                  <c:v>8420</c:v>
                </c:pt>
                <c:pt idx="5">
                  <c:v>8420</c:v>
                </c:pt>
                <c:pt idx="6">
                  <c:v>8420</c:v>
                </c:pt>
                <c:pt idx="7">
                  <c:v>8420</c:v>
                </c:pt>
                <c:pt idx="8">
                  <c:v>8420</c:v>
                </c:pt>
                <c:pt idx="9">
                  <c:v>8420</c:v>
                </c:pt>
                <c:pt idx="10">
                  <c:v>8420</c:v>
                </c:pt>
                <c:pt idx="11">
                  <c:v>8420</c:v>
                </c:pt>
                <c:pt idx="12">
                  <c:v>8420</c:v>
                </c:pt>
                <c:pt idx="13">
                  <c:v>8420</c:v>
                </c:pt>
                <c:pt idx="14">
                  <c:v>8420</c:v>
                </c:pt>
                <c:pt idx="15">
                  <c:v>8420</c:v>
                </c:pt>
                <c:pt idx="16">
                  <c:v>8420</c:v>
                </c:pt>
                <c:pt idx="17">
                  <c:v>8420</c:v>
                </c:pt>
                <c:pt idx="18">
                  <c:v>8420</c:v>
                </c:pt>
                <c:pt idx="19">
                  <c:v>8420</c:v>
                </c:pt>
                <c:pt idx="20">
                  <c:v>8420</c:v>
                </c:pt>
                <c:pt idx="21">
                  <c:v>8420</c:v>
                </c:pt>
                <c:pt idx="22">
                  <c:v>8420</c:v>
                </c:pt>
                <c:pt idx="23">
                  <c:v>8420</c:v>
                </c:pt>
                <c:pt idx="24">
                  <c:v>8420</c:v>
                </c:pt>
                <c:pt idx="25">
                  <c:v>8420</c:v>
                </c:pt>
                <c:pt idx="26">
                  <c:v>8420</c:v>
                </c:pt>
                <c:pt idx="27">
                  <c:v>8420</c:v>
                </c:pt>
                <c:pt idx="28">
                  <c:v>8420</c:v>
                </c:pt>
                <c:pt idx="29">
                  <c:v>8420</c:v>
                </c:pt>
                <c:pt idx="30">
                  <c:v>8420</c:v>
                </c:pt>
                <c:pt idx="31">
                  <c:v>8420</c:v>
                </c:pt>
                <c:pt idx="32">
                  <c:v>8420</c:v>
                </c:pt>
                <c:pt idx="33">
                  <c:v>8420</c:v>
                </c:pt>
                <c:pt idx="34">
                  <c:v>8420</c:v>
                </c:pt>
                <c:pt idx="35">
                  <c:v>8420</c:v>
                </c:pt>
                <c:pt idx="36">
                  <c:v>8420</c:v>
                </c:pt>
                <c:pt idx="37">
                  <c:v>8420</c:v>
                </c:pt>
                <c:pt idx="38">
                  <c:v>8420</c:v>
                </c:pt>
                <c:pt idx="39">
                  <c:v>8420</c:v>
                </c:pt>
                <c:pt idx="40">
                  <c:v>8420</c:v>
                </c:pt>
                <c:pt idx="41">
                  <c:v>8420</c:v>
                </c:pt>
                <c:pt idx="42">
                  <c:v>8420</c:v>
                </c:pt>
                <c:pt idx="43">
                  <c:v>8420</c:v>
                </c:pt>
                <c:pt idx="44">
                  <c:v>8420</c:v>
                </c:pt>
                <c:pt idx="45">
                  <c:v>8420</c:v>
                </c:pt>
                <c:pt idx="46">
                  <c:v>8420</c:v>
                </c:pt>
                <c:pt idx="47">
                  <c:v>8420</c:v>
                </c:pt>
                <c:pt idx="48">
                  <c:v>8420</c:v>
                </c:pt>
                <c:pt idx="49">
                  <c:v>8420</c:v>
                </c:pt>
                <c:pt idx="50">
                  <c:v>8420</c:v>
                </c:pt>
                <c:pt idx="51">
                  <c:v>8420</c:v>
                </c:pt>
                <c:pt idx="52">
                  <c:v>8420</c:v>
                </c:pt>
                <c:pt idx="53">
                  <c:v>8420</c:v>
                </c:pt>
                <c:pt idx="54">
                  <c:v>8420</c:v>
                </c:pt>
                <c:pt idx="55">
                  <c:v>8420</c:v>
                </c:pt>
                <c:pt idx="56">
                  <c:v>8420</c:v>
                </c:pt>
                <c:pt idx="57">
                  <c:v>8420</c:v>
                </c:pt>
                <c:pt idx="58">
                  <c:v>8420</c:v>
                </c:pt>
                <c:pt idx="59">
                  <c:v>8420</c:v>
                </c:pt>
                <c:pt idx="60">
                  <c:v>8420</c:v>
                </c:pt>
                <c:pt idx="61">
                  <c:v>8420</c:v>
                </c:pt>
                <c:pt idx="62">
                  <c:v>8420</c:v>
                </c:pt>
                <c:pt idx="63">
                  <c:v>8420</c:v>
                </c:pt>
                <c:pt idx="64">
                  <c:v>8420</c:v>
                </c:pt>
                <c:pt idx="65">
                  <c:v>8420</c:v>
                </c:pt>
                <c:pt idx="66">
                  <c:v>8420</c:v>
                </c:pt>
                <c:pt idx="67">
                  <c:v>8420</c:v>
                </c:pt>
                <c:pt idx="68">
                  <c:v>8420</c:v>
                </c:pt>
                <c:pt idx="69">
                  <c:v>8420</c:v>
                </c:pt>
                <c:pt idx="70">
                  <c:v>8420</c:v>
                </c:pt>
                <c:pt idx="71">
                  <c:v>8420</c:v>
                </c:pt>
                <c:pt idx="72">
                  <c:v>8420</c:v>
                </c:pt>
                <c:pt idx="73">
                  <c:v>8420</c:v>
                </c:pt>
                <c:pt idx="74">
                  <c:v>8420</c:v>
                </c:pt>
                <c:pt idx="75">
                  <c:v>8420</c:v>
                </c:pt>
                <c:pt idx="76">
                  <c:v>8420</c:v>
                </c:pt>
                <c:pt idx="77">
                  <c:v>8420</c:v>
                </c:pt>
                <c:pt idx="78">
                  <c:v>8420</c:v>
                </c:pt>
                <c:pt idx="79">
                  <c:v>8420</c:v>
                </c:pt>
                <c:pt idx="80">
                  <c:v>8420</c:v>
                </c:pt>
                <c:pt idx="81">
                  <c:v>8420</c:v>
                </c:pt>
                <c:pt idx="82">
                  <c:v>8420</c:v>
                </c:pt>
                <c:pt idx="83">
                  <c:v>8420</c:v>
                </c:pt>
                <c:pt idx="84">
                  <c:v>8420</c:v>
                </c:pt>
                <c:pt idx="85">
                  <c:v>8420</c:v>
                </c:pt>
                <c:pt idx="86">
                  <c:v>8420</c:v>
                </c:pt>
                <c:pt idx="87">
                  <c:v>8420</c:v>
                </c:pt>
                <c:pt idx="88">
                  <c:v>8420</c:v>
                </c:pt>
                <c:pt idx="89">
                  <c:v>8420</c:v>
                </c:pt>
                <c:pt idx="90">
                  <c:v>8420</c:v>
                </c:pt>
                <c:pt idx="91">
                  <c:v>8420</c:v>
                </c:pt>
                <c:pt idx="92">
                  <c:v>8420</c:v>
                </c:pt>
                <c:pt idx="93">
                  <c:v>8420</c:v>
                </c:pt>
                <c:pt idx="94">
                  <c:v>8420</c:v>
                </c:pt>
                <c:pt idx="95">
                  <c:v>8420</c:v>
                </c:pt>
                <c:pt idx="96">
                  <c:v>8420</c:v>
                </c:pt>
                <c:pt idx="97">
                  <c:v>8420</c:v>
                </c:pt>
                <c:pt idx="98">
                  <c:v>8420</c:v>
                </c:pt>
                <c:pt idx="99">
                  <c:v>8420</c:v>
                </c:pt>
                <c:pt idx="100">
                  <c:v>8420</c:v>
                </c:pt>
                <c:pt idx="101">
                  <c:v>8537</c:v>
                </c:pt>
                <c:pt idx="102">
                  <c:v>8654</c:v>
                </c:pt>
                <c:pt idx="103">
                  <c:v>8771</c:v>
                </c:pt>
                <c:pt idx="104">
                  <c:v>8888</c:v>
                </c:pt>
                <c:pt idx="105">
                  <c:v>9005</c:v>
                </c:pt>
                <c:pt idx="106">
                  <c:v>9122</c:v>
                </c:pt>
                <c:pt idx="107">
                  <c:v>9239</c:v>
                </c:pt>
                <c:pt idx="108">
                  <c:v>9356</c:v>
                </c:pt>
                <c:pt idx="109">
                  <c:v>9473</c:v>
                </c:pt>
                <c:pt idx="110">
                  <c:v>9590</c:v>
                </c:pt>
                <c:pt idx="111">
                  <c:v>9707</c:v>
                </c:pt>
                <c:pt idx="112">
                  <c:v>9824</c:v>
                </c:pt>
                <c:pt idx="113">
                  <c:v>9941</c:v>
                </c:pt>
                <c:pt idx="114">
                  <c:v>10058</c:v>
                </c:pt>
                <c:pt idx="115">
                  <c:v>10175</c:v>
                </c:pt>
                <c:pt idx="116">
                  <c:v>10292</c:v>
                </c:pt>
                <c:pt idx="117">
                  <c:v>10409</c:v>
                </c:pt>
                <c:pt idx="118">
                  <c:v>10526</c:v>
                </c:pt>
                <c:pt idx="119">
                  <c:v>10643</c:v>
                </c:pt>
                <c:pt idx="120">
                  <c:v>10760</c:v>
                </c:pt>
                <c:pt idx="121">
                  <c:v>10877</c:v>
                </c:pt>
                <c:pt idx="122">
                  <c:v>10994</c:v>
                </c:pt>
                <c:pt idx="123">
                  <c:v>11111</c:v>
                </c:pt>
                <c:pt idx="124">
                  <c:v>11228</c:v>
                </c:pt>
                <c:pt idx="125">
                  <c:v>11345</c:v>
                </c:pt>
                <c:pt idx="126">
                  <c:v>11462</c:v>
                </c:pt>
                <c:pt idx="127">
                  <c:v>11579</c:v>
                </c:pt>
                <c:pt idx="128">
                  <c:v>11696</c:v>
                </c:pt>
                <c:pt idx="129">
                  <c:v>11813</c:v>
                </c:pt>
                <c:pt idx="130">
                  <c:v>11930</c:v>
                </c:pt>
                <c:pt idx="131">
                  <c:v>12047</c:v>
                </c:pt>
                <c:pt idx="132">
                  <c:v>12164</c:v>
                </c:pt>
                <c:pt idx="133">
                  <c:v>12281</c:v>
                </c:pt>
                <c:pt idx="134">
                  <c:v>12398</c:v>
                </c:pt>
                <c:pt idx="135">
                  <c:v>12515</c:v>
                </c:pt>
                <c:pt idx="136">
                  <c:v>12632</c:v>
                </c:pt>
                <c:pt idx="137">
                  <c:v>12749</c:v>
                </c:pt>
                <c:pt idx="138">
                  <c:v>12866</c:v>
                </c:pt>
                <c:pt idx="139">
                  <c:v>12983</c:v>
                </c:pt>
                <c:pt idx="140">
                  <c:v>13100</c:v>
                </c:pt>
                <c:pt idx="141">
                  <c:v>13217</c:v>
                </c:pt>
                <c:pt idx="142">
                  <c:v>13334</c:v>
                </c:pt>
                <c:pt idx="143">
                  <c:v>13451</c:v>
                </c:pt>
                <c:pt idx="144">
                  <c:v>13568</c:v>
                </c:pt>
                <c:pt idx="145">
                  <c:v>13685</c:v>
                </c:pt>
                <c:pt idx="146">
                  <c:v>13802</c:v>
                </c:pt>
                <c:pt idx="147">
                  <c:v>13919</c:v>
                </c:pt>
                <c:pt idx="148">
                  <c:v>14036</c:v>
                </c:pt>
                <c:pt idx="149">
                  <c:v>14153</c:v>
                </c:pt>
                <c:pt idx="150">
                  <c:v>14270</c:v>
                </c:pt>
                <c:pt idx="151">
                  <c:v>14387</c:v>
                </c:pt>
                <c:pt idx="152">
                  <c:v>14504</c:v>
                </c:pt>
                <c:pt idx="153">
                  <c:v>14621</c:v>
                </c:pt>
                <c:pt idx="154">
                  <c:v>14738</c:v>
                </c:pt>
                <c:pt idx="155">
                  <c:v>14855</c:v>
                </c:pt>
                <c:pt idx="156">
                  <c:v>14972</c:v>
                </c:pt>
                <c:pt idx="157">
                  <c:v>15089</c:v>
                </c:pt>
                <c:pt idx="158">
                  <c:v>15206</c:v>
                </c:pt>
                <c:pt idx="159">
                  <c:v>15323</c:v>
                </c:pt>
                <c:pt idx="160">
                  <c:v>15440</c:v>
                </c:pt>
                <c:pt idx="161">
                  <c:v>15557</c:v>
                </c:pt>
                <c:pt idx="162">
                  <c:v>15674</c:v>
                </c:pt>
                <c:pt idx="163">
                  <c:v>15791</c:v>
                </c:pt>
                <c:pt idx="164">
                  <c:v>15908</c:v>
                </c:pt>
                <c:pt idx="165">
                  <c:v>16025</c:v>
                </c:pt>
                <c:pt idx="166">
                  <c:v>16142</c:v>
                </c:pt>
                <c:pt idx="167">
                  <c:v>16259</c:v>
                </c:pt>
                <c:pt idx="168">
                  <c:v>16376</c:v>
                </c:pt>
                <c:pt idx="169">
                  <c:v>16493</c:v>
                </c:pt>
                <c:pt idx="170">
                  <c:v>16610</c:v>
                </c:pt>
                <c:pt idx="171">
                  <c:v>16727</c:v>
                </c:pt>
                <c:pt idx="172">
                  <c:v>16844</c:v>
                </c:pt>
                <c:pt idx="173">
                  <c:v>16961</c:v>
                </c:pt>
                <c:pt idx="174">
                  <c:v>17078</c:v>
                </c:pt>
                <c:pt idx="175">
                  <c:v>17195</c:v>
                </c:pt>
                <c:pt idx="176">
                  <c:v>17312</c:v>
                </c:pt>
                <c:pt idx="177">
                  <c:v>17429</c:v>
                </c:pt>
                <c:pt idx="178">
                  <c:v>17546</c:v>
                </c:pt>
                <c:pt idx="179">
                  <c:v>17663</c:v>
                </c:pt>
                <c:pt idx="180">
                  <c:v>17780</c:v>
                </c:pt>
                <c:pt idx="181">
                  <c:v>17897</c:v>
                </c:pt>
                <c:pt idx="182">
                  <c:v>18014</c:v>
                </c:pt>
                <c:pt idx="183">
                  <c:v>18131</c:v>
                </c:pt>
                <c:pt idx="184">
                  <c:v>18248</c:v>
                </c:pt>
                <c:pt idx="185">
                  <c:v>18365</c:v>
                </c:pt>
                <c:pt idx="186">
                  <c:v>18482</c:v>
                </c:pt>
                <c:pt idx="187">
                  <c:v>18599</c:v>
                </c:pt>
                <c:pt idx="188">
                  <c:v>18716</c:v>
                </c:pt>
                <c:pt idx="189">
                  <c:v>18833</c:v>
                </c:pt>
                <c:pt idx="190">
                  <c:v>18950</c:v>
                </c:pt>
                <c:pt idx="191">
                  <c:v>19067</c:v>
                </c:pt>
                <c:pt idx="192">
                  <c:v>19184</c:v>
                </c:pt>
                <c:pt idx="193">
                  <c:v>19301</c:v>
                </c:pt>
                <c:pt idx="194">
                  <c:v>19418</c:v>
                </c:pt>
                <c:pt idx="195">
                  <c:v>19535</c:v>
                </c:pt>
                <c:pt idx="196">
                  <c:v>19652</c:v>
                </c:pt>
                <c:pt idx="197">
                  <c:v>19769</c:v>
                </c:pt>
                <c:pt idx="198">
                  <c:v>19886</c:v>
                </c:pt>
                <c:pt idx="199">
                  <c:v>20003</c:v>
                </c:pt>
                <c:pt idx="200">
                  <c:v>20120</c:v>
                </c:pt>
                <c:pt idx="201">
                  <c:v>20237</c:v>
                </c:pt>
                <c:pt idx="202">
                  <c:v>20354</c:v>
                </c:pt>
                <c:pt idx="203">
                  <c:v>20471</c:v>
                </c:pt>
                <c:pt idx="204">
                  <c:v>20588</c:v>
                </c:pt>
                <c:pt idx="205">
                  <c:v>20705</c:v>
                </c:pt>
                <c:pt idx="206">
                  <c:v>20822</c:v>
                </c:pt>
                <c:pt idx="207">
                  <c:v>20939</c:v>
                </c:pt>
                <c:pt idx="208">
                  <c:v>21056</c:v>
                </c:pt>
                <c:pt idx="209">
                  <c:v>21173</c:v>
                </c:pt>
                <c:pt idx="210">
                  <c:v>21290</c:v>
                </c:pt>
                <c:pt idx="211">
                  <c:v>21407</c:v>
                </c:pt>
                <c:pt idx="212">
                  <c:v>21524</c:v>
                </c:pt>
                <c:pt idx="213">
                  <c:v>21641</c:v>
                </c:pt>
                <c:pt idx="214">
                  <c:v>21758</c:v>
                </c:pt>
                <c:pt idx="215">
                  <c:v>21875</c:v>
                </c:pt>
                <c:pt idx="216">
                  <c:v>21992</c:v>
                </c:pt>
                <c:pt idx="217">
                  <c:v>22109</c:v>
                </c:pt>
                <c:pt idx="218">
                  <c:v>22226</c:v>
                </c:pt>
                <c:pt idx="219">
                  <c:v>22343</c:v>
                </c:pt>
                <c:pt idx="220">
                  <c:v>22460</c:v>
                </c:pt>
                <c:pt idx="221">
                  <c:v>22577</c:v>
                </c:pt>
                <c:pt idx="222">
                  <c:v>22694</c:v>
                </c:pt>
                <c:pt idx="223">
                  <c:v>22811</c:v>
                </c:pt>
                <c:pt idx="224">
                  <c:v>22928</c:v>
                </c:pt>
                <c:pt idx="225">
                  <c:v>23045</c:v>
                </c:pt>
                <c:pt idx="226">
                  <c:v>23162</c:v>
                </c:pt>
                <c:pt idx="227">
                  <c:v>23279</c:v>
                </c:pt>
                <c:pt idx="228">
                  <c:v>23396</c:v>
                </c:pt>
                <c:pt idx="229">
                  <c:v>23513</c:v>
                </c:pt>
                <c:pt idx="230">
                  <c:v>23630</c:v>
                </c:pt>
                <c:pt idx="231">
                  <c:v>23747</c:v>
                </c:pt>
                <c:pt idx="232">
                  <c:v>23864</c:v>
                </c:pt>
                <c:pt idx="233">
                  <c:v>23981</c:v>
                </c:pt>
                <c:pt idx="234">
                  <c:v>24098</c:v>
                </c:pt>
                <c:pt idx="235">
                  <c:v>24215</c:v>
                </c:pt>
                <c:pt idx="236">
                  <c:v>24332</c:v>
                </c:pt>
                <c:pt idx="237">
                  <c:v>24449</c:v>
                </c:pt>
                <c:pt idx="238">
                  <c:v>24566</c:v>
                </c:pt>
                <c:pt idx="239">
                  <c:v>24683</c:v>
                </c:pt>
                <c:pt idx="240">
                  <c:v>24800</c:v>
                </c:pt>
                <c:pt idx="241">
                  <c:v>24917</c:v>
                </c:pt>
                <c:pt idx="242">
                  <c:v>25034</c:v>
                </c:pt>
                <c:pt idx="243">
                  <c:v>25151</c:v>
                </c:pt>
                <c:pt idx="244">
                  <c:v>25268</c:v>
                </c:pt>
                <c:pt idx="245">
                  <c:v>25385</c:v>
                </c:pt>
                <c:pt idx="246">
                  <c:v>25502</c:v>
                </c:pt>
                <c:pt idx="247">
                  <c:v>25619</c:v>
                </c:pt>
                <c:pt idx="248">
                  <c:v>25736</c:v>
                </c:pt>
                <c:pt idx="249">
                  <c:v>25853</c:v>
                </c:pt>
                <c:pt idx="250">
                  <c:v>25970</c:v>
                </c:pt>
                <c:pt idx="251">
                  <c:v>26114</c:v>
                </c:pt>
                <c:pt idx="252">
                  <c:v>26258</c:v>
                </c:pt>
                <c:pt idx="253">
                  <c:v>26402</c:v>
                </c:pt>
                <c:pt idx="254">
                  <c:v>26546</c:v>
                </c:pt>
                <c:pt idx="255">
                  <c:v>26690</c:v>
                </c:pt>
                <c:pt idx="256">
                  <c:v>26834</c:v>
                </c:pt>
                <c:pt idx="257">
                  <c:v>26978</c:v>
                </c:pt>
                <c:pt idx="258">
                  <c:v>27122</c:v>
                </c:pt>
                <c:pt idx="259">
                  <c:v>27266</c:v>
                </c:pt>
                <c:pt idx="260">
                  <c:v>27410</c:v>
                </c:pt>
                <c:pt idx="261">
                  <c:v>27554</c:v>
                </c:pt>
                <c:pt idx="262">
                  <c:v>27698</c:v>
                </c:pt>
                <c:pt idx="263">
                  <c:v>27842</c:v>
                </c:pt>
                <c:pt idx="264">
                  <c:v>27986</c:v>
                </c:pt>
                <c:pt idx="265">
                  <c:v>28130</c:v>
                </c:pt>
                <c:pt idx="266">
                  <c:v>28274</c:v>
                </c:pt>
                <c:pt idx="267">
                  <c:v>28418</c:v>
                </c:pt>
                <c:pt idx="268">
                  <c:v>28562</c:v>
                </c:pt>
                <c:pt idx="269">
                  <c:v>28706</c:v>
                </c:pt>
                <c:pt idx="270">
                  <c:v>28850</c:v>
                </c:pt>
                <c:pt idx="271">
                  <c:v>28994</c:v>
                </c:pt>
                <c:pt idx="272">
                  <c:v>29138</c:v>
                </c:pt>
                <c:pt idx="273">
                  <c:v>29282</c:v>
                </c:pt>
                <c:pt idx="274">
                  <c:v>29426</c:v>
                </c:pt>
                <c:pt idx="275">
                  <c:v>29570</c:v>
                </c:pt>
                <c:pt idx="276">
                  <c:v>29714</c:v>
                </c:pt>
                <c:pt idx="277">
                  <c:v>29858</c:v>
                </c:pt>
                <c:pt idx="278">
                  <c:v>30002</c:v>
                </c:pt>
                <c:pt idx="279">
                  <c:v>30146</c:v>
                </c:pt>
                <c:pt idx="280">
                  <c:v>30290</c:v>
                </c:pt>
                <c:pt idx="281">
                  <c:v>30434</c:v>
                </c:pt>
                <c:pt idx="282">
                  <c:v>30578</c:v>
                </c:pt>
                <c:pt idx="283">
                  <c:v>30722</c:v>
                </c:pt>
                <c:pt idx="284">
                  <c:v>30866</c:v>
                </c:pt>
                <c:pt idx="285">
                  <c:v>31010</c:v>
                </c:pt>
                <c:pt idx="286">
                  <c:v>31154</c:v>
                </c:pt>
                <c:pt idx="287">
                  <c:v>31298</c:v>
                </c:pt>
                <c:pt idx="288">
                  <c:v>31442</c:v>
                </c:pt>
                <c:pt idx="289">
                  <c:v>31586</c:v>
                </c:pt>
                <c:pt idx="290">
                  <c:v>31730</c:v>
                </c:pt>
                <c:pt idx="291">
                  <c:v>31874</c:v>
                </c:pt>
                <c:pt idx="292">
                  <c:v>32018</c:v>
                </c:pt>
                <c:pt idx="293">
                  <c:v>32162</c:v>
                </c:pt>
                <c:pt idx="294">
                  <c:v>32306</c:v>
                </c:pt>
                <c:pt idx="295">
                  <c:v>32450</c:v>
                </c:pt>
                <c:pt idx="296">
                  <c:v>32594</c:v>
                </c:pt>
                <c:pt idx="297">
                  <c:v>32738</c:v>
                </c:pt>
                <c:pt idx="298">
                  <c:v>32882</c:v>
                </c:pt>
                <c:pt idx="299">
                  <c:v>33026</c:v>
                </c:pt>
                <c:pt idx="300">
                  <c:v>33170</c:v>
                </c:pt>
              </c:numCache>
            </c:numRef>
          </c:val>
          <c:smooth val="0"/>
          <c:extLst>
            <c:ext xmlns:c16="http://schemas.microsoft.com/office/drawing/2014/chart" uri="{C3380CC4-5D6E-409C-BE32-E72D297353CC}">
              <c16:uniqueId val="{00000002-F654-4A77-B330-D02A8BAEBB94}"/>
            </c:ext>
          </c:extLst>
        </c:ser>
        <c:ser>
          <c:idx val="3"/>
          <c:order val="3"/>
          <c:tx>
            <c:strRef>
              <c:f>Sheet1!$B$6</c:f>
              <c:strCache>
                <c:ptCount val="1"/>
                <c:pt idx="0">
                  <c:v>臨時</c:v>
                </c:pt>
              </c:strCache>
            </c:strRef>
          </c:tx>
          <c:spPr>
            <a:ln w="28575" cap="rnd">
              <a:solidFill>
                <a:srgbClr val="339933"/>
              </a:solidFill>
              <a:round/>
            </a:ln>
            <a:effectLst/>
          </c:spPr>
          <c:marker>
            <c:symbol val="none"/>
          </c:marker>
          <c:cat>
            <c:numRef>
              <c:f>Sheet1!$C$2:$KQ$2</c:f>
              <c:numCache>
                <c:formatCode>General</c:formatCode>
                <c:ptCount val="30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pt idx="91">
                  <c:v>91</c:v>
                </c:pt>
                <c:pt idx="92">
                  <c:v>92</c:v>
                </c:pt>
                <c:pt idx="93">
                  <c:v>93</c:v>
                </c:pt>
                <c:pt idx="94">
                  <c:v>94</c:v>
                </c:pt>
                <c:pt idx="95">
                  <c:v>95</c:v>
                </c:pt>
                <c:pt idx="96">
                  <c:v>96</c:v>
                </c:pt>
                <c:pt idx="97">
                  <c:v>97</c:v>
                </c:pt>
                <c:pt idx="98">
                  <c:v>98</c:v>
                </c:pt>
                <c:pt idx="99">
                  <c:v>99</c:v>
                </c:pt>
                <c:pt idx="100">
                  <c:v>100</c:v>
                </c:pt>
                <c:pt idx="101">
                  <c:v>101</c:v>
                </c:pt>
                <c:pt idx="102">
                  <c:v>102</c:v>
                </c:pt>
                <c:pt idx="103">
                  <c:v>103</c:v>
                </c:pt>
                <c:pt idx="104">
                  <c:v>104</c:v>
                </c:pt>
                <c:pt idx="105">
                  <c:v>105</c:v>
                </c:pt>
                <c:pt idx="106">
                  <c:v>106</c:v>
                </c:pt>
                <c:pt idx="107">
                  <c:v>107</c:v>
                </c:pt>
                <c:pt idx="108">
                  <c:v>108</c:v>
                </c:pt>
                <c:pt idx="109">
                  <c:v>109</c:v>
                </c:pt>
                <c:pt idx="110">
                  <c:v>110</c:v>
                </c:pt>
                <c:pt idx="111">
                  <c:v>111</c:v>
                </c:pt>
                <c:pt idx="112">
                  <c:v>112</c:v>
                </c:pt>
                <c:pt idx="113">
                  <c:v>113</c:v>
                </c:pt>
                <c:pt idx="114">
                  <c:v>114</c:v>
                </c:pt>
                <c:pt idx="115">
                  <c:v>115</c:v>
                </c:pt>
                <c:pt idx="116">
                  <c:v>116</c:v>
                </c:pt>
                <c:pt idx="117">
                  <c:v>117</c:v>
                </c:pt>
                <c:pt idx="118">
                  <c:v>118</c:v>
                </c:pt>
                <c:pt idx="119">
                  <c:v>119</c:v>
                </c:pt>
                <c:pt idx="120">
                  <c:v>120</c:v>
                </c:pt>
                <c:pt idx="121">
                  <c:v>121</c:v>
                </c:pt>
                <c:pt idx="122">
                  <c:v>122</c:v>
                </c:pt>
                <c:pt idx="123">
                  <c:v>123</c:v>
                </c:pt>
                <c:pt idx="124">
                  <c:v>124</c:v>
                </c:pt>
                <c:pt idx="125">
                  <c:v>125</c:v>
                </c:pt>
                <c:pt idx="126">
                  <c:v>126</c:v>
                </c:pt>
                <c:pt idx="127">
                  <c:v>127</c:v>
                </c:pt>
                <c:pt idx="128">
                  <c:v>128</c:v>
                </c:pt>
                <c:pt idx="129">
                  <c:v>129</c:v>
                </c:pt>
                <c:pt idx="130">
                  <c:v>130</c:v>
                </c:pt>
                <c:pt idx="131">
                  <c:v>131</c:v>
                </c:pt>
                <c:pt idx="132">
                  <c:v>132</c:v>
                </c:pt>
                <c:pt idx="133">
                  <c:v>133</c:v>
                </c:pt>
                <c:pt idx="134">
                  <c:v>134</c:v>
                </c:pt>
                <c:pt idx="135">
                  <c:v>135</c:v>
                </c:pt>
                <c:pt idx="136">
                  <c:v>136</c:v>
                </c:pt>
                <c:pt idx="137">
                  <c:v>137</c:v>
                </c:pt>
                <c:pt idx="138">
                  <c:v>138</c:v>
                </c:pt>
                <c:pt idx="139">
                  <c:v>139</c:v>
                </c:pt>
                <c:pt idx="140">
                  <c:v>140</c:v>
                </c:pt>
                <c:pt idx="141">
                  <c:v>141</c:v>
                </c:pt>
                <c:pt idx="142">
                  <c:v>142</c:v>
                </c:pt>
                <c:pt idx="143">
                  <c:v>143</c:v>
                </c:pt>
                <c:pt idx="144">
                  <c:v>144</c:v>
                </c:pt>
                <c:pt idx="145">
                  <c:v>145</c:v>
                </c:pt>
                <c:pt idx="146">
                  <c:v>146</c:v>
                </c:pt>
                <c:pt idx="147">
                  <c:v>147</c:v>
                </c:pt>
                <c:pt idx="148">
                  <c:v>148</c:v>
                </c:pt>
                <c:pt idx="149">
                  <c:v>149</c:v>
                </c:pt>
                <c:pt idx="150">
                  <c:v>150</c:v>
                </c:pt>
                <c:pt idx="151">
                  <c:v>151</c:v>
                </c:pt>
                <c:pt idx="152">
                  <c:v>152</c:v>
                </c:pt>
                <c:pt idx="153">
                  <c:v>153</c:v>
                </c:pt>
                <c:pt idx="154">
                  <c:v>154</c:v>
                </c:pt>
                <c:pt idx="155">
                  <c:v>155</c:v>
                </c:pt>
                <c:pt idx="156">
                  <c:v>156</c:v>
                </c:pt>
                <c:pt idx="157">
                  <c:v>157</c:v>
                </c:pt>
                <c:pt idx="158">
                  <c:v>158</c:v>
                </c:pt>
                <c:pt idx="159">
                  <c:v>159</c:v>
                </c:pt>
                <c:pt idx="160">
                  <c:v>160</c:v>
                </c:pt>
                <c:pt idx="161">
                  <c:v>161</c:v>
                </c:pt>
                <c:pt idx="162">
                  <c:v>162</c:v>
                </c:pt>
                <c:pt idx="163">
                  <c:v>163</c:v>
                </c:pt>
                <c:pt idx="164">
                  <c:v>164</c:v>
                </c:pt>
                <c:pt idx="165">
                  <c:v>165</c:v>
                </c:pt>
                <c:pt idx="166">
                  <c:v>166</c:v>
                </c:pt>
                <c:pt idx="167">
                  <c:v>167</c:v>
                </c:pt>
                <c:pt idx="168">
                  <c:v>168</c:v>
                </c:pt>
                <c:pt idx="169">
                  <c:v>169</c:v>
                </c:pt>
                <c:pt idx="170">
                  <c:v>170</c:v>
                </c:pt>
                <c:pt idx="171">
                  <c:v>171</c:v>
                </c:pt>
                <c:pt idx="172">
                  <c:v>172</c:v>
                </c:pt>
                <c:pt idx="173">
                  <c:v>173</c:v>
                </c:pt>
                <c:pt idx="174">
                  <c:v>174</c:v>
                </c:pt>
                <c:pt idx="175">
                  <c:v>175</c:v>
                </c:pt>
                <c:pt idx="176">
                  <c:v>176</c:v>
                </c:pt>
                <c:pt idx="177">
                  <c:v>177</c:v>
                </c:pt>
                <c:pt idx="178">
                  <c:v>178</c:v>
                </c:pt>
                <c:pt idx="179">
                  <c:v>179</c:v>
                </c:pt>
                <c:pt idx="180">
                  <c:v>180</c:v>
                </c:pt>
                <c:pt idx="181">
                  <c:v>181</c:v>
                </c:pt>
                <c:pt idx="182">
                  <c:v>182</c:v>
                </c:pt>
                <c:pt idx="183">
                  <c:v>183</c:v>
                </c:pt>
                <c:pt idx="184">
                  <c:v>184</c:v>
                </c:pt>
                <c:pt idx="185">
                  <c:v>185</c:v>
                </c:pt>
                <c:pt idx="186">
                  <c:v>186</c:v>
                </c:pt>
                <c:pt idx="187">
                  <c:v>187</c:v>
                </c:pt>
                <c:pt idx="188">
                  <c:v>188</c:v>
                </c:pt>
                <c:pt idx="189">
                  <c:v>189</c:v>
                </c:pt>
                <c:pt idx="190">
                  <c:v>190</c:v>
                </c:pt>
                <c:pt idx="191">
                  <c:v>191</c:v>
                </c:pt>
                <c:pt idx="192">
                  <c:v>192</c:v>
                </c:pt>
                <c:pt idx="193">
                  <c:v>193</c:v>
                </c:pt>
                <c:pt idx="194">
                  <c:v>194</c:v>
                </c:pt>
                <c:pt idx="195">
                  <c:v>195</c:v>
                </c:pt>
                <c:pt idx="196">
                  <c:v>196</c:v>
                </c:pt>
                <c:pt idx="197">
                  <c:v>197</c:v>
                </c:pt>
                <c:pt idx="198">
                  <c:v>198</c:v>
                </c:pt>
                <c:pt idx="199">
                  <c:v>199</c:v>
                </c:pt>
                <c:pt idx="200">
                  <c:v>200</c:v>
                </c:pt>
                <c:pt idx="201">
                  <c:v>201</c:v>
                </c:pt>
                <c:pt idx="202">
                  <c:v>202</c:v>
                </c:pt>
                <c:pt idx="203">
                  <c:v>203</c:v>
                </c:pt>
                <c:pt idx="204">
                  <c:v>204</c:v>
                </c:pt>
                <c:pt idx="205">
                  <c:v>205</c:v>
                </c:pt>
                <c:pt idx="206">
                  <c:v>206</c:v>
                </c:pt>
                <c:pt idx="207">
                  <c:v>207</c:v>
                </c:pt>
                <c:pt idx="208">
                  <c:v>208</c:v>
                </c:pt>
                <c:pt idx="209">
                  <c:v>209</c:v>
                </c:pt>
                <c:pt idx="210">
                  <c:v>210</c:v>
                </c:pt>
                <c:pt idx="211">
                  <c:v>211</c:v>
                </c:pt>
                <c:pt idx="212">
                  <c:v>212</c:v>
                </c:pt>
                <c:pt idx="213">
                  <c:v>213</c:v>
                </c:pt>
                <c:pt idx="214">
                  <c:v>214</c:v>
                </c:pt>
                <c:pt idx="215">
                  <c:v>215</c:v>
                </c:pt>
                <c:pt idx="216">
                  <c:v>216</c:v>
                </c:pt>
                <c:pt idx="217">
                  <c:v>217</c:v>
                </c:pt>
                <c:pt idx="218">
                  <c:v>218</c:v>
                </c:pt>
                <c:pt idx="219">
                  <c:v>219</c:v>
                </c:pt>
                <c:pt idx="220">
                  <c:v>220</c:v>
                </c:pt>
                <c:pt idx="221">
                  <c:v>221</c:v>
                </c:pt>
                <c:pt idx="222">
                  <c:v>222</c:v>
                </c:pt>
                <c:pt idx="223">
                  <c:v>223</c:v>
                </c:pt>
                <c:pt idx="224">
                  <c:v>224</c:v>
                </c:pt>
                <c:pt idx="225">
                  <c:v>225</c:v>
                </c:pt>
                <c:pt idx="226">
                  <c:v>226</c:v>
                </c:pt>
                <c:pt idx="227">
                  <c:v>227</c:v>
                </c:pt>
                <c:pt idx="228">
                  <c:v>228</c:v>
                </c:pt>
                <c:pt idx="229">
                  <c:v>229</c:v>
                </c:pt>
                <c:pt idx="230">
                  <c:v>230</c:v>
                </c:pt>
                <c:pt idx="231">
                  <c:v>231</c:v>
                </c:pt>
                <c:pt idx="232">
                  <c:v>232</c:v>
                </c:pt>
                <c:pt idx="233">
                  <c:v>233</c:v>
                </c:pt>
                <c:pt idx="234">
                  <c:v>234</c:v>
                </c:pt>
                <c:pt idx="235">
                  <c:v>235</c:v>
                </c:pt>
                <c:pt idx="236">
                  <c:v>236</c:v>
                </c:pt>
                <c:pt idx="237">
                  <c:v>237</c:v>
                </c:pt>
                <c:pt idx="238">
                  <c:v>238</c:v>
                </c:pt>
                <c:pt idx="239">
                  <c:v>239</c:v>
                </c:pt>
                <c:pt idx="240">
                  <c:v>240</c:v>
                </c:pt>
                <c:pt idx="241">
                  <c:v>241</c:v>
                </c:pt>
                <c:pt idx="242">
                  <c:v>242</c:v>
                </c:pt>
                <c:pt idx="243">
                  <c:v>243</c:v>
                </c:pt>
                <c:pt idx="244">
                  <c:v>244</c:v>
                </c:pt>
                <c:pt idx="245">
                  <c:v>245</c:v>
                </c:pt>
                <c:pt idx="246">
                  <c:v>246</c:v>
                </c:pt>
                <c:pt idx="247">
                  <c:v>247</c:v>
                </c:pt>
                <c:pt idx="248">
                  <c:v>248</c:v>
                </c:pt>
                <c:pt idx="249">
                  <c:v>249</c:v>
                </c:pt>
                <c:pt idx="250">
                  <c:v>250</c:v>
                </c:pt>
                <c:pt idx="251">
                  <c:v>251</c:v>
                </c:pt>
                <c:pt idx="252">
                  <c:v>252</c:v>
                </c:pt>
                <c:pt idx="253">
                  <c:v>253</c:v>
                </c:pt>
                <c:pt idx="254">
                  <c:v>254</c:v>
                </c:pt>
                <c:pt idx="255">
                  <c:v>255</c:v>
                </c:pt>
                <c:pt idx="256">
                  <c:v>256</c:v>
                </c:pt>
                <c:pt idx="257">
                  <c:v>257</c:v>
                </c:pt>
                <c:pt idx="258">
                  <c:v>258</c:v>
                </c:pt>
                <c:pt idx="259">
                  <c:v>259</c:v>
                </c:pt>
                <c:pt idx="260">
                  <c:v>260</c:v>
                </c:pt>
                <c:pt idx="261">
                  <c:v>261</c:v>
                </c:pt>
                <c:pt idx="262">
                  <c:v>262</c:v>
                </c:pt>
                <c:pt idx="263">
                  <c:v>263</c:v>
                </c:pt>
                <c:pt idx="264">
                  <c:v>264</c:v>
                </c:pt>
                <c:pt idx="265">
                  <c:v>265</c:v>
                </c:pt>
                <c:pt idx="266">
                  <c:v>266</c:v>
                </c:pt>
                <c:pt idx="267">
                  <c:v>267</c:v>
                </c:pt>
                <c:pt idx="268">
                  <c:v>268</c:v>
                </c:pt>
                <c:pt idx="269">
                  <c:v>269</c:v>
                </c:pt>
                <c:pt idx="270">
                  <c:v>270</c:v>
                </c:pt>
                <c:pt idx="271">
                  <c:v>271</c:v>
                </c:pt>
                <c:pt idx="272">
                  <c:v>272</c:v>
                </c:pt>
                <c:pt idx="273">
                  <c:v>273</c:v>
                </c:pt>
                <c:pt idx="274">
                  <c:v>274</c:v>
                </c:pt>
                <c:pt idx="275">
                  <c:v>275</c:v>
                </c:pt>
                <c:pt idx="276">
                  <c:v>276</c:v>
                </c:pt>
                <c:pt idx="277">
                  <c:v>277</c:v>
                </c:pt>
                <c:pt idx="278">
                  <c:v>278</c:v>
                </c:pt>
                <c:pt idx="279">
                  <c:v>279</c:v>
                </c:pt>
                <c:pt idx="280">
                  <c:v>280</c:v>
                </c:pt>
                <c:pt idx="281">
                  <c:v>281</c:v>
                </c:pt>
                <c:pt idx="282">
                  <c:v>282</c:v>
                </c:pt>
                <c:pt idx="283">
                  <c:v>283</c:v>
                </c:pt>
                <c:pt idx="284">
                  <c:v>284</c:v>
                </c:pt>
                <c:pt idx="285">
                  <c:v>285</c:v>
                </c:pt>
                <c:pt idx="286">
                  <c:v>286</c:v>
                </c:pt>
                <c:pt idx="287">
                  <c:v>287</c:v>
                </c:pt>
                <c:pt idx="288">
                  <c:v>288</c:v>
                </c:pt>
                <c:pt idx="289">
                  <c:v>289</c:v>
                </c:pt>
                <c:pt idx="290">
                  <c:v>290</c:v>
                </c:pt>
                <c:pt idx="291">
                  <c:v>291</c:v>
                </c:pt>
                <c:pt idx="292">
                  <c:v>292</c:v>
                </c:pt>
                <c:pt idx="293">
                  <c:v>293</c:v>
                </c:pt>
                <c:pt idx="294">
                  <c:v>294</c:v>
                </c:pt>
                <c:pt idx="295">
                  <c:v>295</c:v>
                </c:pt>
                <c:pt idx="296">
                  <c:v>296</c:v>
                </c:pt>
                <c:pt idx="297">
                  <c:v>297</c:v>
                </c:pt>
                <c:pt idx="298">
                  <c:v>298</c:v>
                </c:pt>
                <c:pt idx="299">
                  <c:v>299</c:v>
                </c:pt>
                <c:pt idx="300">
                  <c:v>300</c:v>
                </c:pt>
              </c:numCache>
            </c:numRef>
          </c:cat>
          <c:val>
            <c:numRef>
              <c:f>Sheet1!$C$6:$KQ$6</c:f>
              <c:numCache>
                <c:formatCode>#,##0_);[Red]\(#,##0\)</c:formatCode>
                <c:ptCount val="301"/>
                <c:pt idx="0">
                  <c:v>320</c:v>
                </c:pt>
                <c:pt idx="1">
                  <c:v>320</c:v>
                </c:pt>
                <c:pt idx="2">
                  <c:v>640</c:v>
                </c:pt>
                <c:pt idx="3">
                  <c:v>960</c:v>
                </c:pt>
                <c:pt idx="4">
                  <c:v>1280</c:v>
                </c:pt>
                <c:pt idx="5">
                  <c:v>1600</c:v>
                </c:pt>
                <c:pt idx="6">
                  <c:v>1920</c:v>
                </c:pt>
                <c:pt idx="7">
                  <c:v>2240</c:v>
                </c:pt>
                <c:pt idx="8">
                  <c:v>2560</c:v>
                </c:pt>
                <c:pt idx="9">
                  <c:v>2880</c:v>
                </c:pt>
                <c:pt idx="10">
                  <c:v>3200</c:v>
                </c:pt>
                <c:pt idx="11">
                  <c:v>3520</c:v>
                </c:pt>
                <c:pt idx="12">
                  <c:v>3840</c:v>
                </c:pt>
                <c:pt idx="13">
                  <c:v>4160</c:v>
                </c:pt>
                <c:pt idx="14">
                  <c:v>4480</c:v>
                </c:pt>
                <c:pt idx="15">
                  <c:v>4800</c:v>
                </c:pt>
                <c:pt idx="16">
                  <c:v>5120</c:v>
                </c:pt>
                <c:pt idx="17">
                  <c:v>5440</c:v>
                </c:pt>
                <c:pt idx="18">
                  <c:v>5760</c:v>
                </c:pt>
                <c:pt idx="19">
                  <c:v>6080</c:v>
                </c:pt>
                <c:pt idx="20">
                  <c:v>6400</c:v>
                </c:pt>
                <c:pt idx="21">
                  <c:v>6720</c:v>
                </c:pt>
                <c:pt idx="22">
                  <c:v>7040</c:v>
                </c:pt>
                <c:pt idx="23">
                  <c:v>7360</c:v>
                </c:pt>
                <c:pt idx="24">
                  <c:v>7680</c:v>
                </c:pt>
                <c:pt idx="25">
                  <c:v>8000</c:v>
                </c:pt>
                <c:pt idx="26">
                  <c:v>8320</c:v>
                </c:pt>
                <c:pt idx="27">
                  <c:v>8640</c:v>
                </c:pt>
                <c:pt idx="28">
                  <c:v>8960</c:v>
                </c:pt>
                <c:pt idx="29">
                  <c:v>9280</c:v>
                </c:pt>
                <c:pt idx="30">
                  <c:v>9600</c:v>
                </c:pt>
                <c:pt idx="31">
                  <c:v>9920</c:v>
                </c:pt>
                <c:pt idx="32">
                  <c:v>10240</c:v>
                </c:pt>
                <c:pt idx="33">
                  <c:v>10560</c:v>
                </c:pt>
                <c:pt idx="34">
                  <c:v>10880</c:v>
                </c:pt>
                <c:pt idx="35">
                  <c:v>11200</c:v>
                </c:pt>
                <c:pt idx="36">
                  <c:v>11520</c:v>
                </c:pt>
                <c:pt idx="37">
                  <c:v>11840</c:v>
                </c:pt>
                <c:pt idx="38">
                  <c:v>12160</c:v>
                </c:pt>
                <c:pt idx="39">
                  <c:v>12480</c:v>
                </c:pt>
                <c:pt idx="40">
                  <c:v>12800</c:v>
                </c:pt>
                <c:pt idx="41">
                  <c:v>13120</c:v>
                </c:pt>
                <c:pt idx="42">
                  <c:v>13440</c:v>
                </c:pt>
                <c:pt idx="43">
                  <c:v>13760</c:v>
                </c:pt>
                <c:pt idx="44">
                  <c:v>14080</c:v>
                </c:pt>
                <c:pt idx="45">
                  <c:v>14400</c:v>
                </c:pt>
                <c:pt idx="46">
                  <c:v>14720</c:v>
                </c:pt>
                <c:pt idx="47">
                  <c:v>15040</c:v>
                </c:pt>
                <c:pt idx="48">
                  <c:v>15360</c:v>
                </c:pt>
                <c:pt idx="49">
                  <c:v>15680</c:v>
                </c:pt>
                <c:pt idx="50">
                  <c:v>16000</c:v>
                </c:pt>
                <c:pt idx="51">
                  <c:v>16320</c:v>
                </c:pt>
                <c:pt idx="52">
                  <c:v>16640</c:v>
                </c:pt>
                <c:pt idx="53">
                  <c:v>16960</c:v>
                </c:pt>
                <c:pt idx="54">
                  <c:v>17280</c:v>
                </c:pt>
                <c:pt idx="55">
                  <c:v>17600</c:v>
                </c:pt>
                <c:pt idx="56">
                  <c:v>17920</c:v>
                </c:pt>
                <c:pt idx="57">
                  <c:v>18240</c:v>
                </c:pt>
                <c:pt idx="58">
                  <c:v>18560</c:v>
                </c:pt>
                <c:pt idx="59">
                  <c:v>18880</c:v>
                </c:pt>
                <c:pt idx="60">
                  <c:v>19200</c:v>
                </c:pt>
                <c:pt idx="61">
                  <c:v>19520</c:v>
                </c:pt>
                <c:pt idx="62">
                  <c:v>19840</c:v>
                </c:pt>
                <c:pt idx="63">
                  <c:v>20160</c:v>
                </c:pt>
                <c:pt idx="64">
                  <c:v>20480</c:v>
                </c:pt>
                <c:pt idx="65">
                  <c:v>20800</c:v>
                </c:pt>
                <c:pt idx="66">
                  <c:v>21120</c:v>
                </c:pt>
                <c:pt idx="67">
                  <c:v>21440</c:v>
                </c:pt>
                <c:pt idx="68">
                  <c:v>21760</c:v>
                </c:pt>
                <c:pt idx="69">
                  <c:v>22080</c:v>
                </c:pt>
                <c:pt idx="70">
                  <c:v>22400</c:v>
                </c:pt>
                <c:pt idx="71">
                  <c:v>22720</c:v>
                </c:pt>
                <c:pt idx="72">
                  <c:v>23040</c:v>
                </c:pt>
                <c:pt idx="73">
                  <c:v>23360</c:v>
                </c:pt>
                <c:pt idx="74">
                  <c:v>23680</c:v>
                </c:pt>
                <c:pt idx="75">
                  <c:v>24000</c:v>
                </c:pt>
                <c:pt idx="76">
                  <c:v>24320</c:v>
                </c:pt>
                <c:pt idx="77">
                  <c:v>24640</c:v>
                </c:pt>
                <c:pt idx="78">
                  <c:v>24960</c:v>
                </c:pt>
                <c:pt idx="79">
                  <c:v>25280</c:v>
                </c:pt>
                <c:pt idx="80">
                  <c:v>25600</c:v>
                </c:pt>
                <c:pt idx="81">
                  <c:v>25920</c:v>
                </c:pt>
                <c:pt idx="82">
                  <c:v>26240</c:v>
                </c:pt>
                <c:pt idx="83">
                  <c:v>26560</c:v>
                </c:pt>
                <c:pt idx="84">
                  <c:v>26880</c:v>
                </c:pt>
                <c:pt idx="85">
                  <c:v>27200</c:v>
                </c:pt>
                <c:pt idx="86">
                  <c:v>27520</c:v>
                </c:pt>
                <c:pt idx="87">
                  <c:v>27840</c:v>
                </c:pt>
                <c:pt idx="88">
                  <c:v>28160</c:v>
                </c:pt>
                <c:pt idx="89">
                  <c:v>28480</c:v>
                </c:pt>
                <c:pt idx="90">
                  <c:v>28800</c:v>
                </c:pt>
                <c:pt idx="91">
                  <c:v>29120</c:v>
                </c:pt>
                <c:pt idx="92">
                  <c:v>29440</c:v>
                </c:pt>
                <c:pt idx="93">
                  <c:v>29760</c:v>
                </c:pt>
                <c:pt idx="94">
                  <c:v>30080</c:v>
                </c:pt>
                <c:pt idx="95">
                  <c:v>30400</c:v>
                </c:pt>
                <c:pt idx="96">
                  <c:v>30720</c:v>
                </c:pt>
                <c:pt idx="97">
                  <c:v>31040</c:v>
                </c:pt>
                <c:pt idx="98">
                  <c:v>31360</c:v>
                </c:pt>
                <c:pt idx="99">
                  <c:v>31680</c:v>
                </c:pt>
                <c:pt idx="100">
                  <c:v>32000</c:v>
                </c:pt>
                <c:pt idx="101">
                  <c:v>32320</c:v>
                </c:pt>
                <c:pt idx="102">
                  <c:v>32640</c:v>
                </c:pt>
                <c:pt idx="103">
                  <c:v>32960</c:v>
                </c:pt>
                <c:pt idx="104">
                  <c:v>33280</c:v>
                </c:pt>
                <c:pt idx="105">
                  <c:v>33600</c:v>
                </c:pt>
                <c:pt idx="106">
                  <c:v>33920</c:v>
                </c:pt>
                <c:pt idx="107">
                  <c:v>34240</c:v>
                </c:pt>
                <c:pt idx="108">
                  <c:v>34560</c:v>
                </c:pt>
                <c:pt idx="109">
                  <c:v>34880</c:v>
                </c:pt>
                <c:pt idx="110">
                  <c:v>35200</c:v>
                </c:pt>
                <c:pt idx="111">
                  <c:v>35520</c:v>
                </c:pt>
                <c:pt idx="112">
                  <c:v>35840</c:v>
                </c:pt>
                <c:pt idx="113">
                  <c:v>36160</c:v>
                </c:pt>
                <c:pt idx="114">
                  <c:v>36480</c:v>
                </c:pt>
                <c:pt idx="115">
                  <c:v>36800</c:v>
                </c:pt>
                <c:pt idx="116">
                  <c:v>37120</c:v>
                </c:pt>
                <c:pt idx="117">
                  <c:v>37440</c:v>
                </c:pt>
                <c:pt idx="118">
                  <c:v>37760</c:v>
                </c:pt>
                <c:pt idx="119">
                  <c:v>38080</c:v>
                </c:pt>
                <c:pt idx="120">
                  <c:v>38400</c:v>
                </c:pt>
                <c:pt idx="121">
                  <c:v>38720</c:v>
                </c:pt>
                <c:pt idx="122">
                  <c:v>39040</c:v>
                </c:pt>
                <c:pt idx="123">
                  <c:v>39360</c:v>
                </c:pt>
                <c:pt idx="124">
                  <c:v>39680</c:v>
                </c:pt>
                <c:pt idx="125">
                  <c:v>40000</c:v>
                </c:pt>
                <c:pt idx="126">
                  <c:v>40320</c:v>
                </c:pt>
                <c:pt idx="127">
                  <c:v>40640</c:v>
                </c:pt>
                <c:pt idx="128">
                  <c:v>40960</c:v>
                </c:pt>
                <c:pt idx="129">
                  <c:v>41280</c:v>
                </c:pt>
                <c:pt idx="130">
                  <c:v>41600</c:v>
                </c:pt>
                <c:pt idx="131">
                  <c:v>41920</c:v>
                </c:pt>
                <c:pt idx="132">
                  <c:v>42240</c:v>
                </c:pt>
                <c:pt idx="133">
                  <c:v>42560</c:v>
                </c:pt>
                <c:pt idx="134">
                  <c:v>42880</c:v>
                </c:pt>
                <c:pt idx="135">
                  <c:v>43200</c:v>
                </c:pt>
                <c:pt idx="136">
                  <c:v>43520</c:v>
                </c:pt>
                <c:pt idx="137">
                  <c:v>43840</c:v>
                </c:pt>
                <c:pt idx="138">
                  <c:v>44160</c:v>
                </c:pt>
                <c:pt idx="139">
                  <c:v>44480</c:v>
                </c:pt>
                <c:pt idx="140">
                  <c:v>44800</c:v>
                </c:pt>
                <c:pt idx="141">
                  <c:v>45120</c:v>
                </c:pt>
                <c:pt idx="142">
                  <c:v>45440</c:v>
                </c:pt>
                <c:pt idx="143">
                  <c:v>45760</c:v>
                </c:pt>
                <c:pt idx="144">
                  <c:v>46080</c:v>
                </c:pt>
                <c:pt idx="145">
                  <c:v>46400</c:v>
                </c:pt>
                <c:pt idx="146">
                  <c:v>46720</c:v>
                </c:pt>
                <c:pt idx="147">
                  <c:v>47040</c:v>
                </c:pt>
                <c:pt idx="148">
                  <c:v>47360</c:v>
                </c:pt>
                <c:pt idx="149">
                  <c:v>47680</c:v>
                </c:pt>
                <c:pt idx="150">
                  <c:v>48000</c:v>
                </c:pt>
                <c:pt idx="151">
                  <c:v>48320</c:v>
                </c:pt>
                <c:pt idx="152">
                  <c:v>48640</c:v>
                </c:pt>
                <c:pt idx="153">
                  <c:v>48960</c:v>
                </c:pt>
                <c:pt idx="154">
                  <c:v>49280</c:v>
                </c:pt>
                <c:pt idx="155">
                  <c:v>49600</c:v>
                </c:pt>
                <c:pt idx="156">
                  <c:v>49920</c:v>
                </c:pt>
                <c:pt idx="157">
                  <c:v>50240</c:v>
                </c:pt>
                <c:pt idx="158">
                  <c:v>50560</c:v>
                </c:pt>
                <c:pt idx="159">
                  <c:v>50880</c:v>
                </c:pt>
                <c:pt idx="160">
                  <c:v>51200</c:v>
                </c:pt>
                <c:pt idx="161">
                  <c:v>51520</c:v>
                </c:pt>
                <c:pt idx="162">
                  <c:v>51840</c:v>
                </c:pt>
                <c:pt idx="163">
                  <c:v>52160</c:v>
                </c:pt>
                <c:pt idx="164">
                  <c:v>52480</c:v>
                </c:pt>
                <c:pt idx="165">
                  <c:v>52800</c:v>
                </c:pt>
                <c:pt idx="166">
                  <c:v>53120</c:v>
                </c:pt>
                <c:pt idx="167">
                  <c:v>53440</c:v>
                </c:pt>
                <c:pt idx="168">
                  <c:v>53760</c:v>
                </c:pt>
                <c:pt idx="169">
                  <c:v>54080</c:v>
                </c:pt>
                <c:pt idx="170">
                  <c:v>54400</c:v>
                </c:pt>
                <c:pt idx="171">
                  <c:v>54720</c:v>
                </c:pt>
                <c:pt idx="172">
                  <c:v>55040</c:v>
                </c:pt>
                <c:pt idx="173">
                  <c:v>55360</c:v>
                </c:pt>
                <c:pt idx="174">
                  <c:v>55680</c:v>
                </c:pt>
                <c:pt idx="175">
                  <c:v>56000</c:v>
                </c:pt>
                <c:pt idx="176">
                  <c:v>56320</c:v>
                </c:pt>
                <c:pt idx="177">
                  <c:v>56640</c:v>
                </c:pt>
                <c:pt idx="178">
                  <c:v>56960</c:v>
                </c:pt>
                <c:pt idx="179">
                  <c:v>57280</c:v>
                </c:pt>
                <c:pt idx="180">
                  <c:v>57600</c:v>
                </c:pt>
                <c:pt idx="181">
                  <c:v>57920</c:v>
                </c:pt>
                <c:pt idx="182">
                  <c:v>58240</c:v>
                </c:pt>
                <c:pt idx="183">
                  <c:v>58560</c:v>
                </c:pt>
                <c:pt idx="184">
                  <c:v>58880</c:v>
                </c:pt>
                <c:pt idx="185">
                  <c:v>59200</c:v>
                </c:pt>
                <c:pt idx="186">
                  <c:v>59520</c:v>
                </c:pt>
                <c:pt idx="187">
                  <c:v>59840</c:v>
                </c:pt>
                <c:pt idx="188">
                  <c:v>60160</c:v>
                </c:pt>
                <c:pt idx="189">
                  <c:v>60480</c:v>
                </c:pt>
                <c:pt idx="190">
                  <c:v>60800</c:v>
                </c:pt>
                <c:pt idx="191">
                  <c:v>61120</c:v>
                </c:pt>
                <c:pt idx="192">
                  <c:v>61440</c:v>
                </c:pt>
                <c:pt idx="193">
                  <c:v>61760</c:v>
                </c:pt>
                <c:pt idx="194">
                  <c:v>62080</c:v>
                </c:pt>
                <c:pt idx="195">
                  <c:v>62400</c:v>
                </c:pt>
                <c:pt idx="196">
                  <c:v>62720</c:v>
                </c:pt>
                <c:pt idx="197">
                  <c:v>63040</c:v>
                </c:pt>
                <c:pt idx="198">
                  <c:v>63360</c:v>
                </c:pt>
                <c:pt idx="199">
                  <c:v>63680</c:v>
                </c:pt>
                <c:pt idx="200">
                  <c:v>64000</c:v>
                </c:pt>
                <c:pt idx="201">
                  <c:v>64320</c:v>
                </c:pt>
                <c:pt idx="202">
                  <c:v>64640</c:v>
                </c:pt>
                <c:pt idx="203">
                  <c:v>64960</c:v>
                </c:pt>
                <c:pt idx="204">
                  <c:v>65280</c:v>
                </c:pt>
                <c:pt idx="205">
                  <c:v>65600</c:v>
                </c:pt>
                <c:pt idx="206">
                  <c:v>65920</c:v>
                </c:pt>
                <c:pt idx="207">
                  <c:v>66240</c:v>
                </c:pt>
                <c:pt idx="208">
                  <c:v>66560</c:v>
                </c:pt>
                <c:pt idx="209">
                  <c:v>66880</c:v>
                </c:pt>
                <c:pt idx="210">
                  <c:v>67200</c:v>
                </c:pt>
                <c:pt idx="211">
                  <c:v>67520</c:v>
                </c:pt>
                <c:pt idx="212">
                  <c:v>67840</c:v>
                </c:pt>
                <c:pt idx="213">
                  <c:v>68160</c:v>
                </c:pt>
                <c:pt idx="214">
                  <c:v>68480</c:v>
                </c:pt>
                <c:pt idx="215">
                  <c:v>68800</c:v>
                </c:pt>
                <c:pt idx="216">
                  <c:v>69120</c:v>
                </c:pt>
                <c:pt idx="217">
                  <c:v>69440</c:v>
                </c:pt>
                <c:pt idx="218">
                  <c:v>69760</c:v>
                </c:pt>
                <c:pt idx="219">
                  <c:v>70080</c:v>
                </c:pt>
                <c:pt idx="220">
                  <c:v>70400</c:v>
                </c:pt>
                <c:pt idx="221">
                  <c:v>70720</c:v>
                </c:pt>
                <c:pt idx="222">
                  <c:v>71040</c:v>
                </c:pt>
                <c:pt idx="223">
                  <c:v>71360</c:v>
                </c:pt>
                <c:pt idx="224">
                  <c:v>71680</c:v>
                </c:pt>
                <c:pt idx="225">
                  <c:v>72000</c:v>
                </c:pt>
                <c:pt idx="226">
                  <c:v>72320</c:v>
                </c:pt>
                <c:pt idx="227">
                  <c:v>72640</c:v>
                </c:pt>
                <c:pt idx="228">
                  <c:v>72960</c:v>
                </c:pt>
                <c:pt idx="229">
                  <c:v>73280</c:v>
                </c:pt>
                <c:pt idx="230">
                  <c:v>73600</c:v>
                </c:pt>
                <c:pt idx="231">
                  <c:v>73920</c:v>
                </c:pt>
                <c:pt idx="232">
                  <c:v>74240</c:v>
                </c:pt>
                <c:pt idx="233">
                  <c:v>74560</c:v>
                </c:pt>
                <c:pt idx="234">
                  <c:v>74880</c:v>
                </c:pt>
                <c:pt idx="235">
                  <c:v>75200</c:v>
                </c:pt>
                <c:pt idx="236">
                  <c:v>75520</c:v>
                </c:pt>
                <c:pt idx="237">
                  <c:v>75840</c:v>
                </c:pt>
                <c:pt idx="238">
                  <c:v>76160</c:v>
                </c:pt>
                <c:pt idx="239">
                  <c:v>76480</c:v>
                </c:pt>
                <c:pt idx="240">
                  <c:v>76800</c:v>
                </c:pt>
                <c:pt idx="241">
                  <c:v>77120</c:v>
                </c:pt>
                <c:pt idx="242">
                  <c:v>77440</c:v>
                </c:pt>
                <c:pt idx="243">
                  <c:v>77760</c:v>
                </c:pt>
                <c:pt idx="244">
                  <c:v>78080</c:v>
                </c:pt>
                <c:pt idx="245">
                  <c:v>78400</c:v>
                </c:pt>
                <c:pt idx="246">
                  <c:v>78720</c:v>
                </c:pt>
                <c:pt idx="247">
                  <c:v>79040</c:v>
                </c:pt>
                <c:pt idx="248">
                  <c:v>79360</c:v>
                </c:pt>
                <c:pt idx="249">
                  <c:v>79680</c:v>
                </c:pt>
                <c:pt idx="250">
                  <c:v>80000</c:v>
                </c:pt>
                <c:pt idx="251">
                  <c:v>80320</c:v>
                </c:pt>
                <c:pt idx="252">
                  <c:v>80640</c:v>
                </c:pt>
                <c:pt idx="253">
                  <c:v>80960</c:v>
                </c:pt>
                <c:pt idx="254">
                  <c:v>81280</c:v>
                </c:pt>
                <c:pt idx="255">
                  <c:v>81600</c:v>
                </c:pt>
                <c:pt idx="256">
                  <c:v>81920</c:v>
                </c:pt>
                <c:pt idx="257">
                  <c:v>82240</c:v>
                </c:pt>
                <c:pt idx="258">
                  <c:v>82560</c:v>
                </c:pt>
                <c:pt idx="259">
                  <c:v>82880</c:v>
                </c:pt>
                <c:pt idx="260">
                  <c:v>83200</c:v>
                </c:pt>
                <c:pt idx="261">
                  <c:v>83520</c:v>
                </c:pt>
                <c:pt idx="262">
                  <c:v>83840</c:v>
                </c:pt>
                <c:pt idx="263">
                  <c:v>84160</c:v>
                </c:pt>
                <c:pt idx="264">
                  <c:v>84480</c:v>
                </c:pt>
                <c:pt idx="265">
                  <c:v>84800</c:v>
                </c:pt>
                <c:pt idx="266">
                  <c:v>85120</c:v>
                </c:pt>
                <c:pt idx="267">
                  <c:v>85440</c:v>
                </c:pt>
                <c:pt idx="268">
                  <c:v>85760</c:v>
                </c:pt>
                <c:pt idx="269">
                  <c:v>86080</c:v>
                </c:pt>
                <c:pt idx="270">
                  <c:v>86400</c:v>
                </c:pt>
                <c:pt idx="271">
                  <c:v>86720</c:v>
                </c:pt>
                <c:pt idx="272">
                  <c:v>87040</c:v>
                </c:pt>
                <c:pt idx="273">
                  <c:v>87360</c:v>
                </c:pt>
                <c:pt idx="274">
                  <c:v>87680</c:v>
                </c:pt>
                <c:pt idx="275">
                  <c:v>88000</c:v>
                </c:pt>
                <c:pt idx="276">
                  <c:v>88320</c:v>
                </c:pt>
                <c:pt idx="277">
                  <c:v>88640</c:v>
                </c:pt>
                <c:pt idx="278">
                  <c:v>88960</c:v>
                </c:pt>
                <c:pt idx="279">
                  <c:v>89280</c:v>
                </c:pt>
                <c:pt idx="280">
                  <c:v>89600</c:v>
                </c:pt>
                <c:pt idx="281">
                  <c:v>89920</c:v>
                </c:pt>
                <c:pt idx="282">
                  <c:v>90240</c:v>
                </c:pt>
                <c:pt idx="283">
                  <c:v>90560</c:v>
                </c:pt>
                <c:pt idx="284">
                  <c:v>90880</c:v>
                </c:pt>
                <c:pt idx="285">
                  <c:v>91200</c:v>
                </c:pt>
                <c:pt idx="286">
                  <c:v>91520</c:v>
                </c:pt>
                <c:pt idx="287">
                  <c:v>91840</c:v>
                </c:pt>
                <c:pt idx="288">
                  <c:v>92160</c:v>
                </c:pt>
                <c:pt idx="289">
                  <c:v>92480</c:v>
                </c:pt>
                <c:pt idx="290">
                  <c:v>92800</c:v>
                </c:pt>
                <c:pt idx="291">
                  <c:v>93120</c:v>
                </c:pt>
                <c:pt idx="292">
                  <c:v>93440</c:v>
                </c:pt>
                <c:pt idx="293">
                  <c:v>93760</c:v>
                </c:pt>
                <c:pt idx="294">
                  <c:v>94080</c:v>
                </c:pt>
                <c:pt idx="295">
                  <c:v>94400</c:v>
                </c:pt>
                <c:pt idx="296">
                  <c:v>94720</c:v>
                </c:pt>
                <c:pt idx="297">
                  <c:v>95040</c:v>
                </c:pt>
                <c:pt idx="298">
                  <c:v>95360</c:v>
                </c:pt>
                <c:pt idx="299">
                  <c:v>95680</c:v>
                </c:pt>
                <c:pt idx="300">
                  <c:v>96000</c:v>
                </c:pt>
              </c:numCache>
            </c:numRef>
          </c:val>
          <c:smooth val="0"/>
          <c:extLst>
            <c:ext xmlns:c16="http://schemas.microsoft.com/office/drawing/2014/chart" uri="{C3380CC4-5D6E-409C-BE32-E72D297353CC}">
              <c16:uniqueId val="{00000003-F654-4A77-B330-D02A8BAEBB94}"/>
            </c:ext>
          </c:extLst>
        </c:ser>
        <c:dLbls>
          <c:showLegendKey val="0"/>
          <c:showVal val="0"/>
          <c:showCatName val="0"/>
          <c:showSerName val="0"/>
          <c:showPercent val="0"/>
          <c:showBubbleSize val="0"/>
        </c:dLbls>
        <c:smooth val="0"/>
        <c:axId val="813679055"/>
        <c:axId val="736965183"/>
      </c:lineChart>
      <c:catAx>
        <c:axId val="813679055"/>
        <c:scaling>
          <c:orientation val="minMax"/>
        </c:scaling>
        <c:delete val="0"/>
        <c:axPos val="b"/>
        <c:title>
          <c:tx>
            <c:rich>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ja-JP" altLang="en-US" sz="1400"/>
                  <a:t>使用水量　㎥／月</a:t>
                </a:r>
              </a:p>
            </c:rich>
          </c:tx>
          <c:layout>
            <c:manualLayout>
              <c:xMode val="edge"/>
              <c:yMode val="edge"/>
              <c:x val="0.46301787748229578"/>
              <c:y val="0.81770631348232836"/>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crossAx val="736965183"/>
        <c:crosses val="autoZero"/>
        <c:auto val="1"/>
        <c:lblAlgn val="ctr"/>
        <c:lblOffset val="100"/>
        <c:noMultiLvlLbl val="0"/>
      </c:catAx>
      <c:valAx>
        <c:axId val="736965183"/>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ja-JP" altLang="en-US" sz="1400" dirty="0"/>
                  <a:t>水道料金　円／月</a:t>
                </a:r>
              </a:p>
            </c:rich>
          </c:tx>
          <c:layout>
            <c:manualLayout>
              <c:xMode val="edge"/>
              <c:yMode val="edge"/>
              <c:x val="1.6009148084619784E-2"/>
              <c:y val="0.2760933884693651"/>
            </c:manualLayout>
          </c:layout>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title>
        <c:numFmt formatCode="#,##0_);[Red]\(#,##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crossAx val="81367905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3428199904090002"/>
          <c:y val="3.7683557747763205E-2"/>
          <c:w val="0.73393757842734908"/>
          <c:h val="0.64382059887677867"/>
        </c:manualLayout>
      </c:layout>
      <c:barChart>
        <c:barDir val="col"/>
        <c:grouping val="clustered"/>
        <c:varyColors val="0"/>
        <c:ser>
          <c:idx val="0"/>
          <c:order val="0"/>
          <c:tx>
            <c:strRef>
              <c:f>中部比較!$C$5</c:f>
              <c:strCache>
                <c:ptCount val="1"/>
                <c:pt idx="0">
                  <c:v>倉吉市</c:v>
                </c:pt>
              </c:strCache>
            </c:strRef>
          </c:tx>
          <c:spPr>
            <a:solidFill>
              <a:srgbClr val="023CBE"/>
            </a:solidFill>
            <a:ln>
              <a:noFill/>
            </a:ln>
            <a:effectLst/>
          </c:spPr>
          <c:invertIfNegative val="0"/>
          <c:dLbls>
            <c:dLbl>
              <c:idx val="0"/>
              <c:layout>
                <c:manualLayout>
                  <c:x val="-3.1780422531750847E-2"/>
                  <c:y val="-1.357657858460432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63E0-42CF-B90B-1E962CDB019D}"/>
                </c:ext>
              </c:extLst>
            </c:dLbl>
            <c:dLbl>
              <c:idx val="1"/>
              <c:layout>
                <c:manualLayout>
                  <c:x val="-0.10545147033338664"/>
                  <c:y val="-0.20208063951328384"/>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63E0-42CF-B90B-1E962CDB019D}"/>
                </c:ext>
              </c:extLst>
            </c:dLbl>
            <c:dLbl>
              <c:idx val="2"/>
              <c:layout>
                <c:manualLayout>
                  <c:x val="-4.6226069137092145E-2"/>
                  <c:y val="-6.7882892923021333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63E0-42CF-B90B-1E962CDB019D}"/>
                </c:ext>
              </c:extLst>
            </c:dLbl>
            <c:dLbl>
              <c:idx val="3"/>
              <c:layout>
                <c:manualLayout>
                  <c:x val="-9.2452224431115976E-2"/>
                  <c:y val="7.038933601316867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63E0-42CF-B90B-1E962CDB019D}"/>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中部比較!$H$23:$K$23</c:f>
              <c:strCache>
                <c:ptCount val="4"/>
                <c:pt idx="0">
                  <c:v>250㎥</c:v>
                </c:pt>
                <c:pt idx="1">
                  <c:v>500㎥</c:v>
                </c:pt>
                <c:pt idx="2">
                  <c:v>1000㎥</c:v>
                </c:pt>
                <c:pt idx="3">
                  <c:v>2000㎥</c:v>
                </c:pt>
              </c:strCache>
            </c:strRef>
          </c:cat>
          <c:val>
            <c:numRef>
              <c:f>中部比較!$H$24:$K$24</c:f>
              <c:numCache>
                <c:formatCode>#,##0_);[Red]\(#,##0\)</c:formatCode>
                <c:ptCount val="4"/>
                <c:pt idx="0">
                  <c:v>36772</c:v>
                </c:pt>
                <c:pt idx="1">
                  <c:v>75022</c:v>
                </c:pt>
                <c:pt idx="2">
                  <c:v>151522</c:v>
                </c:pt>
                <c:pt idx="3">
                  <c:v>304522</c:v>
                </c:pt>
              </c:numCache>
            </c:numRef>
          </c:val>
          <c:extLst>
            <c:ext xmlns:c16="http://schemas.microsoft.com/office/drawing/2014/chart" uri="{C3380CC4-5D6E-409C-BE32-E72D297353CC}">
              <c16:uniqueId val="{00000000-63E0-42CF-B90B-1E962CDB019D}"/>
            </c:ext>
          </c:extLst>
        </c:ser>
        <c:ser>
          <c:idx val="1"/>
          <c:order val="1"/>
          <c:tx>
            <c:strRef>
              <c:f>中部比較!$C$6</c:f>
              <c:strCache>
                <c:ptCount val="1"/>
                <c:pt idx="0">
                  <c:v>三朝町</c:v>
                </c:pt>
              </c:strCache>
            </c:strRef>
          </c:tx>
          <c:spPr>
            <a:solidFill>
              <a:schemeClr val="accent2"/>
            </a:solidFill>
            <a:ln>
              <a:noFill/>
            </a:ln>
            <a:effectLst/>
          </c:spPr>
          <c:invertIfNegative val="0"/>
          <c:dLbls>
            <c:dLbl>
              <c:idx val="0"/>
              <c:layout>
                <c:manualLayout>
                  <c:x val="-4.2943095290209739E-2"/>
                  <c:y val="-8.736828371854353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63E0-42CF-B90B-1E962CDB019D}"/>
                </c:ext>
              </c:extLst>
            </c:dLbl>
            <c:dLbl>
              <c:idx val="1"/>
              <c:layout>
                <c:manualLayout>
                  <c:x val="-0.11582650329323399"/>
                  <c:y val="-0.2813395750740366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63E0-42CF-B90B-1E962CDB019D}"/>
                </c:ext>
              </c:extLst>
            </c:dLbl>
            <c:dLbl>
              <c:idx val="2"/>
              <c:layout>
                <c:manualLayout>
                  <c:x val="-6.6976178135252668E-2"/>
                  <c:y val="-9.139118971703613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63E0-42CF-B90B-1E962CDB019D}"/>
                </c:ext>
              </c:extLst>
            </c:dLbl>
            <c:dLbl>
              <c:idx val="3"/>
              <c:layout>
                <c:manualLayout>
                  <c:x val="-0.11110445255609265"/>
                  <c:y val="-0.1090542424210090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63E0-42CF-B90B-1E962CDB019D}"/>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中部比較!$H$23:$K$23</c:f>
              <c:strCache>
                <c:ptCount val="4"/>
                <c:pt idx="0">
                  <c:v>250㎥</c:v>
                </c:pt>
                <c:pt idx="1">
                  <c:v>500㎥</c:v>
                </c:pt>
                <c:pt idx="2">
                  <c:v>1000㎥</c:v>
                </c:pt>
                <c:pt idx="3">
                  <c:v>2000㎥</c:v>
                </c:pt>
              </c:strCache>
            </c:strRef>
          </c:cat>
          <c:val>
            <c:numRef>
              <c:f>中部比較!$H$25:$K$25</c:f>
              <c:numCache>
                <c:formatCode>#,##0_);[Red]\(#,##0\)</c:formatCode>
                <c:ptCount val="4"/>
                <c:pt idx="0">
                  <c:v>33200</c:v>
                </c:pt>
                <c:pt idx="1">
                  <c:v>66950</c:v>
                </c:pt>
                <c:pt idx="2">
                  <c:v>134450</c:v>
                </c:pt>
                <c:pt idx="3">
                  <c:v>269450</c:v>
                </c:pt>
              </c:numCache>
            </c:numRef>
          </c:val>
          <c:extLst>
            <c:ext xmlns:c16="http://schemas.microsoft.com/office/drawing/2014/chart" uri="{C3380CC4-5D6E-409C-BE32-E72D297353CC}">
              <c16:uniqueId val="{00000001-63E0-42CF-B90B-1E962CDB019D}"/>
            </c:ext>
          </c:extLst>
        </c:ser>
        <c:ser>
          <c:idx val="2"/>
          <c:order val="2"/>
          <c:tx>
            <c:strRef>
              <c:f>中部比較!$C$7</c:f>
              <c:strCache>
                <c:ptCount val="1"/>
                <c:pt idx="0">
                  <c:v>湯梨浜町</c:v>
                </c:pt>
              </c:strCache>
            </c:strRef>
          </c:tx>
          <c:spPr>
            <a:solidFill>
              <a:schemeClr val="accent3"/>
            </a:solidFill>
            <a:ln>
              <a:noFill/>
            </a:ln>
            <a:effectLst/>
          </c:spPr>
          <c:invertIfNegative val="0"/>
          <c:dLbls>
            <c:dLbl>
              <c:idx val="0"/>
              <c:layout>
                <c:manualLayout>
                  <c:x val="-9.8488542940933996E-3"/>
                  <c:y val="-0.1445037825841078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63E0-42CF-B90B-1E962CDB019D}"/>
                </c:ext>
              </c:extLst>
            </c:dLbl>
            <c:dLbl>
              <c:idx val="1"/>
              <c:layout>
                <c:manualLayout>
                  <c:x val="-0.13395255275245677"/>
                  <c:y val="-0.3575189468711593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63E0-42CF-B90B-1E962CDB019D}"/>
                </c:ext>
              </c:extLst>
            </c:dLbl>
            <c:dLbl>
              <c:idx val="2"/>
              <c:layout>
                <c:manualLayout>
                  <c:x val="-9.4951081888568795E-2"/>
                  <c:y val="-0.1695200546313981"/>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63E0-42CF-B90B-1E962CDB019D}"/>
                </c:ext>
              </c:extLst>
            </c:dLbl>
            <c:dLbl>
              <c:idx val="3"/>
              <c:layout>
                <c:manualLayout>
                  <c:x val="-0.11425838083939456"/>
                  <c:y val="-0.2194856675031452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63E0-42CF-B90B-1E962CDB019D}"/>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中部比較!$H$23:$K$23</c:f>
              <c:strCache>
                <c:ptCount val="4"/>
                <c:pt idx="0">
                  <c:v>250㎥</c:v>
                </c:pt>
                <c:pt idx="1">
                  <c:v>500㎥</c:v>
                </c:pt>
                <c:pt idx="2">
                  <c:v>1000㎥</c:v>
                </c:pt>
                <c:pt idx="3">
                  <c:v>2000㎥</c:v>
                </c:pt>
              </c:strCache>
            </c:strRef>
          </c:cat>
          <c:val>
            <c:numRef>
              <c:f>中部比較!$H$26:$K$26</c:f>
              <c:numCache>
                <c:formatCode>#,##0_);[Red]\(#,##0\)</c:formatCode>
                <c:ptCount val="4"/>
                <c:pt idx="0">
                  <c:v>29700</c:v>
                </c:pt>
                <c:pt idx="1">
                  <c:v>59700</c:v>
                </c:pt>
                <c:pt idx="2">
                  <c:v>119700</c:v>
                </c:pt>
                <c:pt idx="3">
                  <c:v>239700</c:v>
                </c:pt>
              </c:numCache>
            </c:numRef>
          </c:val>
          <c:extLst>
            <c:ext xmlns:c16="http://schemas.microsoft.com/office/drawing/2014/chart" uri="{C3380CC4-5D6E-409C-BE32-E72D297353CC}">
              <c16:uniqueId val="{00000002-63E0-42CF-B90B-1E962CDB019D}"/>
            </c:ext>
          </c:extLst>
        </c:ser>
        <c:ser>
          <c:idx val="3"/>
          <c:order val="3"/>
          <c:tx>
            <c:strRef>
              <c:f>中部比較!$C$8</c:f>
              <c:strCache>
                <c:ptCount val="1"/>
                <c:pt idx="0">
                  <c:v>北栄町</c:v>
                </c:pt>
              </c:strCache>
            </c:strRef>
          </c:tx>
          <c:spPr>
            <a:solidFill>
              <a:srgbClr val="339933"/>
            </a:solidFill>
            <a:ln>
              <a:noFill/>
            </a:ln>
            <a:effectLst/>
          </c:spPr>
          <c:invertIfNegative val="0"/>
          <c:dLbls>
            <c:dLbl>
              <c:idx val="0"/>
              <c:layout>
                <c:manualLayout>
                  <c:x val="1.1162729102867294E-2"/>
                  <c:y val="-9.849365947915868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63E0-42CF-B90B-1E962CDB019D}"/>
                </c:ext>
              </c:extLst>
            </c:dLbl>
            <c:dLbl>
              <c:idx val="1"/>
              <c:layout>
                <c:manualLayout>
                  <c:x val="-0.16101086820265781"/>
                  <c:y val="-0.39139681581982505"/>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63E0-42CF-B90B-1E962CDB019D}"/>
                </c:ext>
              </c:extLst>
            </c:dLbl>
            <c:dLbl>
              <c:idx val="2"/>
              <c:layout>
                <c:manualLayout>
                  <c:x val="-0.10940036459190905"/>
                  <c:y val="-0.1520442153478144"/>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63E0-42CF-B90B-1E962CDB019D}"/>
                </c:ext>
              </c:extLst>
            </c:dLbl>
            <c:dLbl>
              <c:idx val="3"/>
              <c:layout>
                <c:manualLayout>
                  <c:x val="-2.4820778988062935E-2"/>
                  <c:y val="-4.600988060051856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63E0-42CF-B90B-1E962CDB019D}"/>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中部比較!$H$23:$K$23</c:f>
              <c:strCache>
                <c:ptCount val="4"/>
                <c:pt idx="0">
                  <c:v>250㎥</c:v>
                </c:pt>
                <c:pt idx="1">
                  <c:v>500㎥</c:v>
                </c:pt>
                <c:pt idx="2">
                  <c:v>1000㎥</c:v>
                </c:pt>
                <c:pt idx="3">
                  <c:v>2000㎥</c:v>
                </c:pt>
              </c:strCache>
            </c:strRef>
          </c:cat>
          <c:val>
            <c:numRef>
              <c:f>中部比較!$H$27:$K$27</c:f>
              <c:numCache>
                <c:formatCode>#,##0_);[Red]\(#,##0\)</c:formatCode>
                <c:ptCount val="4"/>
                <c:pt idx="0">
                  <c:v>38400</c:v>
                </c:pt>
                <c:pt idx="1">
                  <c:v>77150</c:v>
                </c:pt>
                <c:pt idx="2">
                  <c:v>154650</c:v>
                </c:pt>
                <c:pt idx="3">
                  <c:v>309650</c:v>
                </c:pt>
              </c:numCache>
            </c:numRef>
          </c:val>
          <c:extLst>
            <c:ext xmlns:c16="http://schemas.microsoft.com/office/drawing/2014/chart" uri="{C3380CC4-5D6E-409C-BE32-E72D297353CC}">
              <c16:uniqueId val="{00000003-63E0-42CF-B90B-1E962CDB019D}"/>
            </c:ext>
          </c:extLst>
        </c:ser>
        <c:ser>
          <c:idx val="4"/>
          <c:order val="4"/>
          <c:tx>
            <c:strRef>
              <c:f>中部比較!$C$9</c:f>
              <c:strCache>
                <c:ptCount val="1"/>
                <c:pt idx="0">
                  <c:v>琴浦町</c:v>
                </c:pt>
              </c:strCache>
            </c:strRef>
          </c:tx>
          <c:spPr>
            <a:solidFill>
              <a:srgbClr val="E20875"/>
            </a:solidFill>
            <a:ln>
              <a:noFill/>
            </a:ln>
            <a:effectLst/>
          </c:spPr>
          <c:invertIfNegative val="0"/>
          <c:dLbls>
            <c:dLbl>
              <c:idx val="0"/>
              <c:layout>
                <c:manualLayout>
                  <c:x val="2.889129321068259E-3"/>
                  <c:y val="-1.697072323075533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7-63E0-42CF-B90B-1E962CDB019D}"/>
                </c:ext>
              </c:extLst>
            </c:dLbl>
            <c:dLbl>
              <c:idx val="1"/>
              <c:layout>
                <c:manualLayout>
                  <c:x val="-0.13999928480569707"/>
                  <c:y val="-0.42822741871493991"/>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6-63E0-42CF-B90B-1E962CDB019D}"/>
                </c:ext>
              </c:extLst>
            </c:dLbl>
            <c:dLbl>
              <c:idx val="2"/>
              <c:layout>
                <c:manualLayout>
                  <c:x val="0"/>
                  <c:y val="-1.018243393845326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8-63E0-42CF-B90B-1E962CDB019D}"/>
                </c:ext>
              </c:extLst>
            </c:dLbl>
            <c:dLbl>
              <c:idx val="3"/>
              <c:layout>
                <c:manualLayout>
                  <c:x val="-1.2708452614251307E-3"/>
                  <c:y val="-4.814658713814701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5-63E0-42CF-B90B-1E962CDB019D}"/>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中部比較!$H$23:$K$23</c:f>
              <c:strCache>
                <c:ptCount val="4"/>
                <c:pt idx="0">
                  <c:v>250㎥</c:v>
                </c:pt>
                <c:pt idx="1">
                  <c:v>500㎥</c:v>
                </c:pt>
                <c:pt idx="2">
                  <c:v>1000㎥</c:v>
                </c:pt>
                <c:pt idx="3">
                  <c:v>2000㎥</c:v>
                </c:pt>
              </c:strCache>
            </c:strRef>
          </c:cat>
          <c:val>
            <c:numRef>
              <c:f>中部比較!$H$28:$K$28</c:f>
              <c:numCache>
                <c:formatCode>#,##0_);[Red]\(#,##0\)</c:formatCode>
                <c:ptCount val="4"/>
                <c:pt idx="0">
                  <c:v>43452</c:v>
                </c:pt>
                <c:pt idx="1">
                  <c:v>86952</c:v>
                </c:pt>
                <c:pt idx="2">
                  <c:v>173952</c:v>
                </c:pt>
                <c:pt idx="3">
                  <c:v>347952</c:v>
                </c:pt>
              </c:numCache>
            </c:numRef>
          </c:val>
          <c:extLst>
            <c:ext xmlns:c16="http://schemas.microsoft.com/office/drawing/2014/chart" uri="{C3380CC4-5D6E-409C-BE32-E72D297353CC}">
              <c16:uniqueId val="{00000004-63E0-42CF-B90B-1E962CDB019D}"/>
            </c:ext>
          </c:extLst>
        </c:ser>
        <c:dLbls>
          <c:showLegendKey val="0"/>
          <c:showVal val="0"/>
          <c:showCatName val="0"/>
          <c:showSerName val="0"/>
          <c:showPercent val="0"/>
          <c:showBubbleSize val="0"/>
        </c:dLbls>
        <c:gapWidth val="219"/>
        <c:overlap val="-27"/>
        <c:axId val="1021900895"/>
        <c:axId val="872260655"/>
      </c:barChart>
      <c:catAx>
        <c:axId val="1021900895"/>
        <c:scaling>
          <c:orientation val="minMax"/>
        </c:scaling>
        <c:delete val="0"/>
        <c:axPos val="b"/>
        <c:title>
          <c:tx>
            <c:rich>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ja-JP" altLang="en-US" sz="1400"/>
                  <a:t>使用水量　㎥／月</a:t>
                </a:r>
              </a:p>
            </c:rich>
          </c:tx>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crossAx val="872260655"/>
        <c:crosses val="autoZero"/>
        <c:auto val="1"/>
        <c:lblAlgn val="ctr"/>
        <c:lblOffset val="100"/>
        <c:noMultiLvlLbl val="0"/>
      </c:catAx>
      <c:valAx>
        <c:axId val="872260655"/>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ja-JP" altLang="en-US" sz="1400"/>
                  <a:t>料金（量水器使用料含）円</a:t>
                </a:r>
              </a:p>
            </c:rich>
          </c:tx>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title>
        <c:numFmt formatCode="#,##0_);[Red]\(#,##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crossAx val="102190089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00" b="0" i="0" u="none" strike="noStrike" kern="1200" spc="0" baseline="0">
                <a:solidFill>
                  <a:schemeClr val="tx1">
                    <a:lumMod val="65000"/>
                    <a:lumOff val="35000"/>
                  </a:schemeClr>
                </a:solidFill>
                <a:latin typeface="+mn-lt"/>
                <a:ea typeface="+mn-ea"/>
                <a:cs typeface="+mn-cs"/>
              </a:defRPr>
            </a:pPr>
            <a:r>
              <a:rPr lang="ja-JP" altLang="en-US" sz="1300" dirty="0"/>
              <a:t>水道料金体系の採用割合（全事業体）</a:t>
            </a:r>
            <a:r>
              <a:rPr lang="en-US" altLang="ja-JP" sz="1300" dirty="0"/>
              <a:t>R3</a:t>
            </a:r>
            <a:r>
              <a:rPr lang="ja-JP" altLang="en-US" sz="1300" dirty="0"/>
              <a:t>決算</a:t>
            </a:r>
          </a:p>
        </c:rich>
      </c:tx>
      <c:overlay val="0"/>
      <c:spPr>
        <a:noFill/>
        <a:ln>
          <a:noFill/>
        </a:ln>
        <a:effectLst/>
      </c:spPr>
      <c:txPr>
        <a:bodyPr rot="0" spcFirstLastPara="1" vertOverflow="ellipsis" vert="horz" wrap="square" anchor="ctr" anchorCtr="1"/>
        <a:lstStyle/>
        <a:p>
          <a:pPr>
            <a:defRPr sz="13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pieChart>
        <c:varyColors val="1"/>
        <c:dLbls>
          <c:showLegendKey val="0"/>
          <c:showVal val="0"/>
          <c:showCatName val="0"/>
          <c:showSerName val="0"/>
          <c:showPercent val="0"/>
          <c:showBubbleSize val="0"/>
          <c:showLeaderLines val="0"/>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rtl="0">
            <a:defRPr sz="1300"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ja-JP" altLang="en-US" sz="1400" dirty="0"/>
              <a:t>水道料金体系の採用割合（全事業体・</a:t>
            </a:r>
            <a:r>
              <a:rPr lang="en-US" altLang="ja-JP" sz="1400" dirty="0"/>
              <a:t>R4</a:t>
            </a:r>
            <a:r>
              <a:rPr lang="ja-JP" altLang="en-US" sz="1400" dirty="0"/>
              <a:t>）</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pieChart>
        <c:varyColors val="1"/>
        <c:ser>
          <c:idx val="0"/>
          <c:order val="0"/>
          <c:dPt>
            <c:idx val="0"/>
            <c:bubble3D val="0"/>
            <c:spPr>
              <a:solidFill>
                <a:srgbClr val="BDDEF5"/>
              </a:solidFill>
              <a:ln w="19050">
                <a:solidFill>
                  <a:schemeClr val="lt1"/>
                </a:solidFill>
              </a:ln>
              <a:effectLst/>
            </c:spPr>
            <c:extLst>
              <c:ext xmlns:c16="http://schemas.microsoft.com/office/drawing/2014/chart" uri="{C3380CC4-5D6E-409C-BE32-E72D297353CC}">
                <c16:uniqueId val="{00000001-C265-46ED-9892-3936AFE8CA4F}"/>
              </c:ext>
            </c:extLst>
          </c:dPt>
          <c:dPt>
            <c:idx val="1"/>
            <c:bubble3D val="0"/>
            <c:spPr>
              <a:solidFill>
                <a:srgbClr val="FFCCFF"/>
              </a:solidFill>
              <a:ln w="19050">
                <a:solidFill>
                  <a:schemeClr val="lt1"/>
                </a:solidFill>
              </a:ln>
              <a:effectLst/>
            </c:spPr>
            <c:extLst>
              <c:ext xmlns:c16="http://schemas.microsoft.com/office/drawing/2014/chart" uri="{C3380CC4-5D6E-409C-BE32-E72D297353CC}">
                <c16:uniqueId val="{00000003-C265-46ED-9892-3936AFE8CA4F}"/>
              </c:ext>
            </c:extLst>
          </c:dPt>
          <c:dPt>
            <c:idx val="2"/>
            <c:bubble3D val="0"/>
            <c:spPr>
              <a:solidFill>
                <a:srgbClr val="92D050"/>
              </a:solidFill>
              <a:ln w="19050">
                <a:solidFill>
                  <a:schemeClr val="lt1"/>
                </a:solidFill>
              </a:ln>
              <a:effectLst/>
            </c:spPr>
            <c:extLst>
              <c:ext xmlns:c16="http://schemas.microsoft.com/office/drawing/2014/chart" uri="{C3380CC4-5D6E-409C-BE32-E72D297353CC}">
                <c16:uniqueId val="{00000005-C265-46ED-9892-3936AFE8CA4F}"/>
              </c:ext>
            </c:extLst>
          </c:dPt>
          <c:dPt>
            <c:idx val="3"/>
            <c:bubble3D val="0"/>
            <c:spPr>
              <a:solidFill>
                <a:schemeClr val="accent3">
                  <a:lumMod val="40000"/>
                  <a:lumOff val="60000"/>
                </a:schemeClr>
              </a:solidFill>
              <a:ln w="19050">
                <a:solidFill>
                  <a:schemeClr val="lt1"/>
                </a:solidFill>
              </a:ln>
              <a:effectLst/>
            </c:spPr>
            <c:extLst>
              <c:ext xmlns:c16="http://schemas.microsoft.com/office/drawing/2014/chart" uri="{C3380CC4-5D6E-409C-BE32-E72D297353CC}">
                <c16:uniqueId val="{00000007-C265-46ED-9892-3936AFE8CA4F}"/>
              </c:ext>
            </c:extLst>
          </c:dPt>
          <c:dLbls>
            <c:dLbl>
              <c:idx val="3"/>
              <c:layout>
                <c:manualLayout>
                  <c:x val="4.2482307557667159E-2"/>
                  <c:y val="5.696407588638748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C265-46ED-9892-3936AFE8CA4F}"/>
                </c:ext>
              </c:extLst>
            </c:dLbl>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Sheet1!$R$11:$R$14</c:f>
              <c:strCache>
                <c:ptCount val="4"/>
                <c:pt idx="0">
                  <c:v>口径別</c:v>
                </c:pt>
                <c:pt idx="1">
                  <c:v>用途別・口径別併用</c:v>
                </c:pt>
                <c:pt idx="2">
                  <c:v>用途別</c:v>
                </c:pt>
                <c:pt idx="3">
                  <c:v>その他</c:v>
                </c:pt>
              </c:strCache>
            </c:strRef>
          </c:cat>
          <c:val>
            <c:numRef>
              <c:f>Sheet1!$AB$11:$AB$14</c:f>
              <c:numCache>
                <c:formatCode>0.0%</c:formatCode>
                <c:ptCount val="4"/>
                <c:pt idx="0">
                  <c:v>0.48499999999999999</c:v>
                </c:pt>
                <c:pt idx="1">
                  <c:v>0.154</c:v>
                </c:pt>
                <c:pt idx="2">
                  <c:v>0.28899999999999998</c:v>
                </c:pt>
                <c:pt idx="3">
                  <c:v>7.1999999999999995E-2</c:v>
                </c:pt>
              </c:numCache>
            </c:numRef>
          </c:val>
          <c:extLst>
            <c:ext xmlns:c16="http://schemas.microsoft.com/office/drawing/2014/chart" uri="{C3380CC4-5D6E-409C-BE32-E72D297353CC}">
              <c16:uniqueId val="{00000008-C265-46ED-9892-3936AFE8CA4F}"/>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rtl="0">
            <a:defRPr sz="1400"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ja-JP" altLang="en-US" sz="1400" dirty="0"/>
              <a:t>水道料金体系の採用割合（類似団体・</a:t>
            </a:r>
            <a:r>
              <a:rPr lang="en-US" altLang="ja-JP" sz="1400" dirty="0"/>
              <a:t>R4</a:t>
            </a:r>
            <a:r>
              <a:rPr lang="ja-JP" altLang="en-US" sz="1400" dirty="0"/>
              <a:t>）</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pieChart>
        <c:varyColors val="1"/>
        <c:ser>
          <c:idx val="0"/>
          <c:order val="0"/>
          <c:dPt>
            <c:idx val="0"/>
            <c:bubble3D val="0"/>
            <c:spPr>
              <a:solidFill>
                <a:srgbClr val="BDDEF5"/>
              </a:solidFill>
              <a:ln w="19050">
                <a:solidFill>
                  <a:schemeClr val="lt1"/>
                </a:solidFill>
              </a:ln>
              <a:effectLst/>
            </c:spPr>
            <c:extLst>
              <c:ext xmlns:c16="http://schemas.microsoft.com/office/drawing/2014/chart" uri="{C3380CC4-5D6E-409C-BE32-E72D297353CC}">
                <c16:uniqueId val="{00000001-81D0-4FE2-ADA9-A8768728DC6A}"/>
              </c:ext>
            </c:extLst>
          </c:dPt>
          <c:dPt>
            <c:idx val="1"/>
            <c:bubble3D val="0"/>
            <c:spPr>
              <a:solidFill>
                <a:srgbClr val="FFCCFF"/>
              </a:solidFill>
              <a:ln w="19050">
                <a:solidFill>
                  <a:schemeClr val="lt1"/>
                </a:solidFill>
              </a:ln>
              <a:effectLst/>
            </c:spPr>
            <c:extLst>
              <c:ext xmlns:c16="http://schemas.microsoft.com/office/drawing/2014/chart" uri="{C3380CC4-5D6E-409C-BE32-E72D297353CC}">
                <c16:uniqueId val="{00000003-81D0-4FE2-ADA9-A8768728DC6A}"/>
              </c:ext>
            </c:extLst>
          </c:dPt>
          <c:dPt>
            <c:idx val="2"/>
            <c:bubble3D val="0"/>
            <c:spPr>
              <a:solidFill>
                <a:srgbClr val="92D050"/>
              </a:solidFill>
              <a:ln w="19050">
                <a:solidFill>
                  <a:schemeClr val="lt1"/>
                </a:solidFill>
              </a:ln>
              <a:effectLst/>
            </c:spPr>
            <c:extLst>
              <c:ext xmlns:c16="http://schemas.microsoft.com/office/drawing/2014/chart" uri="{C3380CC4-5D6E-409C-BE32-E72D297353CC}">
                <c16:uniqueId val="{00000005-81D0-4FE2-ADA9-A8768728DC6A}"/>
              </c:ext>
            </c:extLst>
          </c:dPt>
          <c:dPt>
            <c:idx val="3"/>
            <c:bubble3D val="0"/>
            <c:spPr>
              <a:solidFill>
                <a:schemeClr val="accent3">
                  <a:lumMod val="40000"/>
                  <a:lumOff val="60000"/>
                </a:schemeClr>
              </a:solidFill>
              <a:ln w="19050">
                <a:solidFill>
                  <a:schemeClr val="lt1"/>
                </a:solidFill>
              </a:ln>
              <a:effectLst/>
            </c:spPr>
            <c:extLst>
              <c:ext xmlns:c16="http://schemas.microsoft.com/office/drawing/2014/chart" uri="{C3380CC4-5D6E-409C-BE32-E72D297353CC}">
                <c16:uniqueId val="{00000007-81D0-4FE2-ADA9-A8768728DC6A}"/>
              </c:ext>
            </c:extLst>
          </c:dPt>
          <c:dLbls>
            <c:dLbl>
              <c:idx val="1"/>
              <c:layout>
                <c:manualLayout>
                  <c:x val="7.9784163789602264E-2"/>
                  <c:y val="-6.244342570926783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81D0-4FE2-ADA9-A8768728DC6A}"/>
                </c:ext>
              </c:extLst>
            </c:dLbl>
            <c:dLbl>
              <c:idx val="3"/>
              <c:layout>
                <c:manualLayout>
                  <c:x val="3.5840988626421648E-2"/>
                  <c:y val="7.422608632254301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81D0-4FE2-ADA9-A8768728DC6A}"/>
                </c:ext>
              </c:extLst>
            </c:dLbl>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Sheet1!$Y$27:$Y$30</c:f>
              <c:strCache>
                <c:ptCount val="4"/>
                <c:pt idx="0">
                  <c:v>口径別</c:v>
                </c:pt>
                <c:pt idx="1">
                  <c:v>用途別・口径別併用</c:v>
                </c:pt>
                <c:pt idx="2">
                  <c:v>用途別</c:v>
                </c:pt>
                <c:pt idx="3">
                  <c:v>その他</c:v>
                </c:pt>
              </c:strCache>
            </c:strRef>
          </c:cat>
          <c:val>
            <c:numRef>
              <c:f>Sheet1!$AA$27:$AA$30</c:f>
              <c:numCache>
                <c:formatCode>0.0%</c:formatCode>
                <c:ptCount val="4"/>
                <c:pt idx="0">
                  <c:v>0.61399999999999999</c:v>
                </c:pt>
                <c:pt idx="1">
                  <c:v>8.4000000000000005E-2</c:v>
                </c:pt>
                <c:pt idx="2">
                  <c:v>0.24299999999999999</c:v>
                </c:pt>
                <c:pt idx="3">
                  <c:v>5.8999999999999997E-2</c:v>
                </c:pt>
              </c:numCache>
            </c:numRef>
          </c:val>
          <c:extLst>
            <c:ext xmlns:c16="http://schemas.microsoft.com/office/drawing/2014/chart" uri="{C3380CC4-5D6E-409C-BE32-E72D297353CC}">
              <c16:uniqueId val="{00000008-81D0-4FE2-ADA9-A8768728DC6A}"/>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rtl="0">
            <a:defRPr sz="1400"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j-ea"/>
                <a:ea typeface="+mj-ea"/>
                <a:cs typeface="+mn-cs"/>
              </a:defRPr>
            </a:pPr>
            <a:r>
              <a:rPr lang="ja-JP" altLang="en-US" dirty="0">
                <a:latin typeface="+mj-ea"/>
                <a:ea typeface="+mj-ea"/>
              </a:rPr>
              <a:t>調定件数に対する基本水量以下の割合</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j-ea"/>
              <a:ea typeface="+mj-ea"/>
              <a:cs typeface="+mn-cs"/>
            </a:defRPr>
          </a:pPr>
          <a:endParaRPr lang="ja-JP"/>
        </a:p>
      </c:txPr>
    </c:title>
    <c:autoTitleDeleted val="0"/>
    <c:plotArea>
      <c:layout/>
      <c:lineChart>
        <c:grouping val="standard"/>
        <c:varyColors val="0"/>
        <c:dLbls>
          <c:showLegendKey val="0"/>
          <c:showVal val="0"/>
          <c:showCatName val="0"/>
          <c:showSerName val="0"/>
          <c:showPercent val="0"/>
          <c:showBubbleSize val="0"/>
        </c:dLbls>
        <c:marker val="1"/>
        <c:smooth val="0"/>
        <c:axId val="1609402240"/>
        <c:axId val="1610340208"/>
      </c:lineChart>
      <c:catAx>
        <c:axId val="1609402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crossAx val="1610340208"/>
        <c:crosses val="autoZero"/>
        <c:auto val="1"/>
        <c:lblAlgn val="ctr"/>
        <c:lblOffset val="100"/>
        <c:noMultiLvlLbl val="0"/>
      </c:catAx>
      <c:valAx>
        <c:axId val="1610340208"/>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crossAx val="160940224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j-ea"/>
                <a:ea typeface="+mj-ea"/>
                <a:cs typeface="+mn-cs"/>
              </a:defRPr>
            </a:pPr>
            <a:r>
              <a:rPr lang="ja-JP" dirty="0"/>
              <a:t>水量段階別</a:t>
            </a:r>
            <a:r>
              <a:rPr lang="ja-JP" altLang="en-US" dirty="0"/>
              <a:t>の調定</a:t>
            </a:r>
            <a:r>
              <a:rPr lang="ja-JP" dirty="0"/>
              <a:t>割合（</a:t>
            </a:r>
            <a:r>
              <a:rPr lang="en-US" dirty="0"/>
              <a:t>R5</a:t>
            </a:r>
            <a:r>
              <a:rPr lang="ja-JP" dirty="0"/>
              <a:t>）</a:t>
            </a:r>
          </a:p>
        </c:rich>
      </c:tx>
      <c:layout>
        <c:manualLayout>
          <c:xMode val="edge"/>
          <c:yMode val="edge"/>
          <c:x val="0.28808948204269225"/>
          <c:y val="0"/>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j-ea"/>
              <a:ea typeface="+mj-ea"/>
              <a:cs typeface="+mn-cs"/>
            </a:defRPr>
          </a:pPr>
          <a:endParaRPr lang="ja-JP"/>
        </a:p>
      </c:txPr>
    </c:title>
    <c:autoTitleDeleted val="0"/>
    <c:plotArea>
      <c:layout/>
      <c:pieChart>
        <c:varyColors val="1"/>
        <c:ser>
          <c:idx val="0"/>
          <c:order val="0"/>
          <c:dPt>
            <c:idx val="0"/>
            <c:bubble3D val="0"/>
            <c:spPr>
              <a:solidFill>
                <a:srgbClr val="BDDEF5"/>
              </a:solidFill>
              <a:ln w="19050">
                <a:solidFill>
                  <a:schemeClr val="lt1"/>
                </a:solidFill>
              </a:ln>
              <a:effectLst/>
            </c:spPr>
            <c:extLst>
              <c:ext xmlns:c16="http://schemas.microsoft.com/office/drawing/2014/chart" uri="{C3380CC4-5D6E-409C-BE32-E72D297353CC}">
                <c16:uniqueId val="{00000001-BFE2-4D0D-8603-B354347466B5}"/>
              </c:ext>
            </c:extLst>
          </c:dPt>
          <c:dPt>
            <c:idx val="1"/>
            <c:bubble3D val="0"/>
            <c:spPr>
              <a:solidFill>
                <a:srgbClr val="FFC9FF"/>
              </a:solidFill>
              <a:ln w="19050">
                <a:solidFill>
                  <a:schemeClr val="lt1"/>
                </a:solidFill>
              </a:ln>
              <a:effectLst/>
            </c:spPr>
            <c:extLst>
              <c:ext xmlns:c16="http://schemas.microsoft.com/office/drawing/2014/chart" uri="{C3380CC4-5D6E-409C-BE32-E72D297353CC}">
                <c16:uniqueId val="{00000003-BFE2-4D0D-8603-B354347466B5}"/>
              </c:ext>
            </c:extLst>
          </c:dPt>
          <c:dPt>
            <c:idx val="2"/>
            <c:bubble3D val="0"/>
            <c:spPr>
              <a:solidFill>
                <a:srgbClr val="92D050"/>
              </a:solidFill>
              <a:ln w="19050">
                <a:solidFill>
                  <a:schemeClr val="lt1"/>
                </a:solidFill>
              </a:ln>
              <a:effectLst/>
            </c:spPr>
            <c:extLst>
              <c:ext xmlns:c16="http://schemas.microsoft.com/office/drawing/2014/chart" uri="{C3380CC4-5D6E-409C-BE32-E72D297353CC}">
                <c16:uniqueId val="{00000005-BFE2-4D0D-8603-B354347466B5}"/>
              </c:ext>
            </c:extLst>
          </c:dPt>
          <c:dPt>
            <c:idx val="3"/>
            <c:bubble3D val="0"/>
            <c:spPr>
              <a:solidFill>
                <a:schemeClr val="accent3">
                  <a:lumMod val="40000"/>
                  <a:lumOff val="60000"/>
                </a:schemeClr>
              </a:solidFill>
              <a:ln w="19050">
                <a:solidFill>
                  <a:schemeClr val="lt1"/>
                </a:solidFill>
              </a:ln>
              <a:effectLst/>
            </c:spPr>
            <c:extLst>
              <c:ext xmlns:c16="http://schemas.microsoft.com/office/drawing/2014/chart" uri="{C3380CC4-5D6E-409C-BE32-E72D297353CC}">
                <c16:uniqueId val="{00000007-BFE2-4D0D-8603-B354347466B5}"/>
              </c:ext>
            </c:extLst>
          </c:dPt>
          <c:dPt>
            <c:idx val="4"/>
            <c:bubble3D val="0"/>
            <c:spPr>
              <a:solidFill>
                <a:srgbClr val="023CBE"/>
              </a:solidFill>
              <a:ln w="19050">
                <a:solidFill>
                  <a:schemeClr val="lt1"/>
                </a:solidFill>
              </a:ln>
              <a:effectLst/>
            </c:spPr>
            <c:extLst>
              <c:ext xmlns:c16="http://schemas.microsoft.com/office/drawing/2014/chart" uri="{C3380CC4-5D6E-409C-BE32-E72D297353CC}">
                <c16:uniqueId val="{00000009-BFE2-4D0D-8603-B354347466B5}"/>
              </c:ext>
            </c:extLst>
          </c:dPt>
          <c:dPt>
            <c:idx val="5"/>
            <c:bubble3D val="0"/>
            <c:spPr>
              <a:solidFill>
                <a:schemeClr val="tx1">
                  <a:lumMod val="65000"/>
                  <a:lumOff val="35000"/>
                </a:schemeClr>
              </a:solidFill>
              <a:ln w="19050">
                <a:solidFill>
                  <a:schemeClr val="lt1"/>
                </a:solidFill>
              </a:ln>
              <a:effectLst/>
            </c:spPr>
            <c:extLst>
              <c:ext xmlns:c16="http://schemas.microsoft.com/office/drawing/2014/chart" uri="{C3380CC4-5D6E-409C-BE32-E72D297353CC}">
                <c16:uniqueId val="{0000000B-BFE2-4D0D-8603-B354347466B5}"/>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BFE2-4D0D-8603-B354347466B5}"/>
              </c:ext>
            </c:extLst>
          </c:dPt>
          <c:dLbls>
            <c:dLbl>
              <c:idx val="1"/>
              <c:layout>
                <c:manualLayout>
                  <c:x val="2.840970228994262E-2"/>
                  <c:y val="8.482152282668567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BFE2-4D0D-8603-B354347466B5}"/>
                </c:ext>
              </c:extLst>
            </c:dLbl>
            <c:dLbl>
              <c:idx val="4"/>
              <c:layout>
                <c:manualLayout>
                  <c:x val="-0.21118061452932091"/>
                  <c:y val="7.3109445965372324E-4"/>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BFE2-4D0D-8603-B354347466B5}"/>
                </c:ext>
              </c:extLst>
            </c:dLbl>
            <c:dLbl>
              <c:idx val="5"/>
              <c:layout>
                <c:manualLayout>
                  <c:x val="-9.53412892844952E-4"/>
                  <c:y val="-1.834975662385858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BFE2-4D0D-8603-B354347466B5}"/>
                </c:ext>
              </c:extLst>
            </c:dLbl>
            <c:dLbl>
              <c:idx val="6"/>
              <c:layout>
                <c:manualLayout>
                  <c:x val="0.21486869131739084"/>
                  <c:y val="-1.829583078610913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BFE2-4D0D-8603-B354347466B5}"/>
                </c:ext>
              </c:extLst>
            </c:dLbl>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j-ea"/>
                    <a:ea typeface="+mj-ea"/>
                    <a:cs typeface="+mn-cs"/>
                  </a:defRPr>
                </a:pPr>
                <a:endParaRPr lang="ja-JP"/>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'集計表（一般のみ）'!$C$14:$C$20</c:f>
              <c:strCache>
                <c:ptCount val="7"/>
                <c:pt idx="0">
                  <c:v>～8㎥</c:v>
                </c:pt>
                <c:pt idx="1">
                  <c:v>9～10㎥</c:v>
                </c:pt>
                <c:pt idx="2">
                  <c:v>11～20㎥</c:v>
                </c:pt>
                <c:pt idx="3">
                  <c:v>21～50㎥</c:v>
                </c:pt>
                <c:pt idx="4">
                  <c:v>51～100㎥</c:v>
                </c:pt>
                <c:pt idx="5">
                  <c:v>101～200㎥</c:v>
                </c:pt>
                <c:pt idx="6">
                  <c:v>201㎥以上</c:v>
                </c:pt>
              </c:strCache>
            </c:strRef>
          </c:cat>
          <c:val>
            <c:numRef>
              <c:f>'集計表（一般のみ）'!$N$14:$N$20</c:f>
              <c:numCache>
                <c:formatCode>0.0%</c:formatCode>
                <c:ptCount val="7"/>
                <c:pt idx="0">
                  <c:v>0.35645762010458598</c:v>
                </c:pt>
                <c:pt idx="1">
                  <c:v>6.2417704375305673E-2</c:v>
                </c:pt>
                <c:pt idx="2">
                  <c:v>0.29201309205823711</c:v>
                </c:pt>
                <c:pt idx="3">
                  <c:v>0.26594183815507316</c:v>
                </c:pt>
                <c:pt idx="4">
                  <c:v>1.5955945976449344E-2</c:v>
                </c:pt>
                <c:pt idx="5">
                  <c:v>4.7073097325157067E-3</c:v>
                </c:pt>
                <c:pt idx="6">
                  <c:v>2.5064895978330385E-3</c:v>
                </c:pt>
              </c:numCache>
            </c:numRef>
          </c:val>
          <c:extLst>
            <c:ext xmlns:c16="http://schemas.microsoft.com/office/drawing/2014/chart" uri="{C3380CC4-5D6E-409C-BE32-E72D297353CC}">
              <c16:uniqueId val="{0000000E-BFE2-4D0D-8603-B354347466B5}"/>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0.1893734686021521"/>
          <c:y val="0.82456770122721501"/>
          <c:w val="0.78149552309971648"/>
          <c:h val="0.14791367675514278"/>
        </c:manualLayout>
      </c:layout>
      <c:overlay val="0"/>
      <c:spPr>
        <a:noFill/>
        <a:ln>
          <a:noFill/>
        </a:ln>
        <a:effectLst/>
      </c:spPr>
      <c:txPr>
        <a:bodyPr rot="0" spcFirstLastPara="1" vertOverflow="ellipsis" vert="horz" wrap="square" anchor="ctr" anchorCtr="1"/>
        <a:lstStyle/>
        <a:p>
          <a:pPr rtl="0">
            <a:defRPr sz="1400" b="0" i="0" u="none" strike="noStrike" kern="1200" baseline="0">
              <a:solidFill>
                <a:schemeClr val="tx1">
                  <a:lumMod val="65000"/>
                  <a:lumOff val="35000"/>
                </a:schemeClr>
              </a:solidFill>
              <a:latin typeface="+mj-ea"/>
              <a:ea typeface="+mj-ea"/>
              <a:cs typeface="+mn-cs"/>
            </a:defRPr>
          </a:pPr>
          <a:endParaRPr lang="ja-JP"/>
        </a:p>
      </c:txPr>
    </c:legend>
    <c:plotVisOnly val="1"/>
    <c:dispBlanksAs val="gap"/>
    <c:showDLblsOverMax val="0"/>
  </c:chart>
  <c:spPr>
    <a:noFill/>
    <a:ln>
      <a:noFill/>
    </a:ln>
    <a:effectLst/>
  </c:spPr>
  <c:txPr>
    <a:bodyPr/>
    <a:lstStyle/>
    <a:p>
      <a:pPr>
        <a:defRPr>
          <a:latin typeface="+mj-ea"/>
          <a:ea typeface="+mj-ea"/>
        </a:defRPr>
      </a:pPr>
      <a:endParaRPr lang="ja-JP"/>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j-ea"/>
                <a:ea typeface="+mj-ea"/>
                <a:cs typeface="+mn-cs"/>
              </a:defRPr>
            </a:pPr>
            <a:r>
              <a:rPr lang="ja-JP" altLang="en-US" dirty="0"/>
              <a:t>調定件数に対する</a:t>
            </a:r>
            <a:r>
              <a:rPr lang="ja-JP" dirty="0"/>
              <a:t>基本水量</a:t>
            </a:r>
            <a:r>
              <a:rPr lang="ja-JP" altLang="en-US" dirty="0"/>
              <a:t>以下の使用者割合</a:t>
            </a:r>
            <a:endParaRPr lang="ja-JP"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j-ea"/>
              <a:ea typeface="+mj-ea"/>
              <a:cs typeface="+mn-cs"/>
            </a:defRPr>
          </a:pPr>
          <a:endParaRPr lang="ja-JP"/>
        </a:p>
      </c:txPr>
    </c:title>
    <c:autoTitleDeleted val="0"/>
    <c:plotArea>
      <c:layout/>
      <c:lineChart>
        <c:grouping val="standard"/>
        <c:varyColors val="0"/>
        <c:ser>
          <c:idx val="0"/>
          <c:order val="0"/>
          <c:tx>
            <c:v>８㎥以下の使用者割合</c:v>
          </c:tx>
          <c:spPr>
            <a:ln w="50800" cap="rnd">
              <a:solidFill>
                <a:srgbClr val="BDDEF5"/>
              </a:solidFill>
              <a:round/>
            </a:ln>
            <a:effectLst/>
          </c:spPr>
          <c:marker>
            <c:symbol val="circle"/>
            <c:size val="5"/>
            <c:spPr>
              <a:solidFill>
                <a:srgbClr val="023CBE"/>
              </a:solidFill>
              <a:ln w="9525">
                <a:solidFill>
                  <a:srgbClr val="BDDEF5"/>
                </a:solidFill>
              </a:ln>
              <a:effectLst/>
            </c:spPr>
          </c:marker>
          <c:dLbls>
            <c:dLbl>
              <c:idx val="0"/>
              <c:layout>
                <c:manualLayout>
                  <c:x val="-7.5721988779931804E-2"/>
                  <c:y val="-7.329107201677904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540E-43BC-AFF8-28AC0498ABC5}"/>
                </c:ext>
              </c:extLst>
            </c:dLbl>
            <c:dLbl>
              <c:idx val="1"/>
              <c:delete val="1"/>
              <c:extLst>
                <c:ext xmlns:c15="http://schemas.microsoft.com/office/drawing/2012/chart" uri="{CE6537A1-D6FC-4f65-9D91-7224C49458BB}"/>
                <c:ext xmlns:c16="http://schemas.microsoft.com/office/drawing/2014/chart" uri="{C3380CC4-5D6E-409C-BE32-E72D297353CC}">
                  <c16:uniqueId val="{00000001-540E-43BC-AFF8-28AC0498ABC5}"/>
                </c:ext>
              </c:extLst>
            </c:dLbl>
            <c:dLbl>
              <c:idx val="2"/>
              <c:delete val="1"/>
              <c:extLst>
                <c:ext xmlns:c15="http://schemas.microsoft.com/office/drawing/2012/chart" uri="{CE6537A1-D6FC-4f65-9D91-7224C49458BB}"/>
                <c:ext xmlns:c16="http://schemas.microsoft.com/office/drawing/2014/chart" uri="{C3380CC4-5D6E-409C-BE32-E72D297353CC}">
                  <c16:uniqueId val="{00000002-540E-43BC-AFF8-28AC0498ABC5}"/>
                </c:ext>
              </c:extLst>
            </c:dLbl>
            <c:dLbl>
              <c:idx val="3"/>
              <c:delete val="1"/>
              <c:extLst>
                <c:ext xmlns:c15="http://schemas.microsoft.com/office/drawing/2012/chart" uri="{CE6537A1-D6FC-4f65-9D91-7224C49458BB}"/>
                <c:ext xmlns:c16="http://schemas.microsoft.com/office/drawing/2014/chart" uri="{C3380CC4-5D6E-409C-BE32-E72D297353CC}">
                  <c16:uniqueId val="{00000003-540E-43BC-AFF8-28AC0498ABC5}"/>
                </c:ext>
              </c:extLst>
            </c:dLbl>
            <c:dLbl>
              <c:idx val="4"/>
              <c:delete val="1"/>
              <c:extLst>
                <c:ext xmlns:c15="http://schemas.microsoft.com/office/drawing/2012/chart" uri="{CE6537A1-D6FC-4f65-9D91-7224C49458BB}"/>
                <c:ext xmlns:c16="http://schemas.microsoft.com/office/drawing/2014/chart" uri="{C3380CC4-5D6E-409C-BE32-E72D297353CC}">
                  <c16:uniqueId val="{00000004-540E-43BC-AFF8-28AC0498ABC5}"/>
                </c:ext>
              </c:extLst>
            </c:dLbl>
            <c:dLbl>
              <c:idx val="5"/>
              <c:delete val="1"/>
              <c:extLst>
                <c:ext xmlns:c15="http://schemas.microsoft.com/office/drawing/2012/chart" uri="{CE6537A1-D6FC-4f65-9D91-7224C49458BB}"/>
                <c:ext xmlns:c16="http://schemas.microsoft.com/office/drawing/2014/chart" uri="{C3380CC4-5D6E-409C-BE32-E72D297353CC}">
                  <c16:uniqueId val="{00000005-540E-43BC-AFF8-28AC0498ABC5}"/>
                </c:ext>
              </c:extLst>
            </c:dLbl>
            <c:dLbl>
              <c:idx val="6"/>
              <c:delete val="1"/>
              <c:extLst>
                <c:ext xmlns:c15="http://schemas.microsoft.com/office/drawing/2012/chart" uri="{CE6537A1-D6FC-4f65-9D91-7224C49458BB}"/>
                <c:ext xmlns:c16="http://schemas.microsoft.com/office/drawing/2014/chart" uri="{C3380CC4-5D6E-409C-BE32-E72D297353CC}">
                  <c16:uniqueId val="{00000006-540E-43BC-AFF8-28AC0498ABC5}"/>
                </c:ext>
              </c:extLst>
            </c:dLbl>
            <c:dLbl>
              <c:idx val="7"/>
              <c:delete val="1"/>
              <c:extLst>
                <c:ext xmlns:c15="http://schemas.microsoft.com/office/drawing/2012/chart" uri="{CE6537A1-D6FC-4f65-9D91-7224C49458BB}"/>
                <c:ext xmlns:c16="http://schemas.microsoft.com/office/drawing/2014/chart" uri="{C3380CC4-5D6E-409C-BE32-E72D297353CC}">
                  <c16:uniqueId val="{00000007-540E-43BC-AFF8-28AC0498ABC5}"/>
                </c:ext>
              </c:extLst>
            </c:dLbl>
            <c:dLbl>
              <c:idx val="8"/>
              <c:delete val="1"/>
              <c:extLst>
                <c:ext xmlns:c15="http://schemas.microsoft.com/office/drawing/2012/chart" uri="{CE6537A1-D6FC-4f65-9D91-7224C49458BB}"/>
                <c:ext xmlns:c16="http://schemas.microsoft.com/office/drawing/2014/chart" uri="{C3380CC4-5D6E-409C-BE32-E72D297353CC}">
                  <c16:uniqueId val="{00000008-540E-43BC-AFF8-28AC0498ABC5}"/>
                </c:ext>
              </c:extLst>
            </c:dLbl>
            <c:dLbl>
              <c:idx val="9"/>
              <c:layout>
                <c:manualLayout>
                  <c:x val="-7.9408125197438541E-3"/>
                  <c:y val="-4.925482498302599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540E-43BC-AFF8-28AC0498ABC5}"/>
                </c:ext>
              </c:extLst>
            </c:dLbl>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j-ea"/>
                    <a:ea typeface="+mj-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'集計表（一般のみ）'!$E$3:$N$3</c:f>
              <c:strCache>
                <c:ptCount val="10"/>
                <c:pt idx="0">
                  <c:v>H26</c:v>
                </c:pt>
                <c:pt idx="1">
                  <c:v>H27</c:v>
                </c:pt>
                <c:pt idx="2">
                  <c:v>H28</c:v>
                </c:pt>
                <c:pt idx="3">
                  <c:v>H29</c:v>
                </c:pt>
                <c:pt idx="4">
                  <c:v>H30</c:v>
                </c:pt>
                <c:pt idx="5">
                  <c:v>R1</c:v>
                </c:pt>
                <c:pt idx="6">
                  <c:v>R2</c:v>
                </c:pt>
                <c:pt idx="7">
                  <c:v>R3</c:v>
                </c:pt>
                <c:pt idx="8">
                  <c:v>R4</c:v>
                </c:pt>
                <c:pt idx="9">
                  <c:v>R5</c:v>
                </c:pt>
              </c:strCache>
            </c:strRef>
          </c:cat>
          <c:val>
            <c:numRef>
              <c:f>'集計表（一般のみ）'!$E$14:$N$14</c:f>
              <c:numCache>
                <c:formatCode>0.0%</c:formatCode>
                <c:ptCount val="10"/>
                <c:pt idx="0">
                  <c:v>0.31739500362926681</c:v>
                </c:pt>
                <c:pt idx="1">
                  <c:v>0.31628213009566986</c:v>
                </c:pt>
                <c:pt idx="2">
                  <c:v>0.32601156622356581</c:v>
                </c:pt>
                <c:pt idx="3">
                  <c:v>0.3217247177286075</c:v>
                </c:pt>
                <c:pt idx="4">
                  <c:v>0.33023184941454331</c:v>
                </c:pt>
                <c:pt idx="5">
                  <c:v>0.33581788018082687</c:v>
                </c:pt>
                <c:pt idx="6">
                  <c:v>0.32797279518976402</c:v>
                </c:pt>
                <c:pt idx="7">
                  <c:v>0.33656712886280821</c:v>
                </c:pt>
                <c:pt idx="8">
                  <c:v>0.34433586476408667</c:v>
                </c:pt>
                <c:pt idx="9">
                  <c:v>0.35645762010458598</c:v>
                </c:pt>
              </c:numCache>
            </c:numRef>
          </c:val>
          <c:smooth val="0"/>
          <c:extLst>
            <c:ext xmlns:c16="http://schemas.microsoft.com/office/drawing/2014/chart" uri="{C3380CC4-5D6E-409C-BE32-E72D297353CC}">
              <c16:uniqueId val="{0000000A-540E-43BC-AFF8-28AC0498ABC5}"/>
            </c:ext>
          </c:extLst>
        </c:ser>
        <c:dLbls>
          <c:showLegendKey val="0"/>
          <c:showVal val="0"/>
          <c:showCatName val="0"/>
          <c:showSerName val="0"/>
          <c:showPercent val="0"/>
          <c:showBubbleSize val="0"/>
        </c:dLbls>
        <c:marker val="1"/>
        <c:smooth val="0"/>
        <c:axId val="1609402240"/>
        <c:axId val="1610340208"/>
      </c:lineChart>
      <c:catAx>
        <c:axId val="1609402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j-ea"/>
                <a:ea typeface="+mj-ea"/>
                <a:cs typeface="+mn-cs"/>
              </a:defRPr>
            </a:pPr>
            <a:endParaRPr lang="ja-JP"/>
          </a:p>
        </c:txPr>
        <c:crossAx val="1610340208"/>
        <c:crosses val="autoZero"/>
        <c:auto val="1"/>
        <c:lblAlgn val="ctr"/>
        <c:lblOffset val="100"/>
        <c:noMultiLvlLbl val="0"/>
      </c:catAx>
      <c:valAx>
        <c:axId val="1610340208"/>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j-ea"/>
                <a:ea typeface="+mj-ea"/>
                <a:cs typeface="+mn-cs"/>
              </a:defRPr>
            </a:pPr>
            <a:endParaRPr lang="ja-JP"/>
          </a:p>
        </c:txPr>
        <c:crossAx val="160940224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j-ea"/>
              <a:ea typeface="+mj-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mj-ea"/>
          <a:ea typeface="+mj-ea"/>
        </a:defRPr>
      </a:pPr>
      <a:endParaRPr lang="ja-JP"/>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ja-JP" altLang="en-US" sz="1400" dirty="0"/>
              <a:t>１月あたりの水道料金</a:t>
            </a:r>
            <a:endParaRPr lang="ja-JP" sz="1400"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lineChart>
        <c:grouping val="standard"/>
        <c:varyColors val="0"/>
        <c:ser>
          <c:idx val="0"/>
          <c:order val="0"/>
          <c:tx>
            <c:strRef>
              <c:f>倉吉市の料金体系イメージ!$B$3</c:f>
              <c:strCache>
                <c:ptCount val="1"/>
                <c:pt idx="0">
                  <c:v>一般用</c:v>
                </c:pt>
              </c:strCache>
            </c:strRef>
          </c:tx>
          <c:spPr>
            <a:ln w="28575" cap="rnd">
              <a:solidFill>
                <a:schemeClr val="accent1">
                  <a:lumMod val="60000"/>
                  <a:lumOff val="40000"/>
                </a:schemeClr>
              </a:solidFill>
              <a:round/>
            </a:ln>
            <a:effectLst/>
          </c:spPr>
          <c:marker>
            <c:symbol val="none"/>
          </c:marker>
          <c:cat>
            <c:numRef>
              <c:f>倉吉市の料金体系イメージ!$C$2:$KQ$2</c:f>
              <c:numCache>
                <c:formatCode>General</c:formatCode>
                <c:ptCount val="30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pt idx="91">
                  <c:v>91</c:v>
                </c:pt>
                <c:pt idx="92">
                  <c:v>92</c:v>
                </c:pt>
                <c:pt idx="93">
                  <c:v>93</c:v>
                </c:pt>
                <c:pt idx="94">
                  <c:v>94</c:v>
                </c:pt>
                <c:pt idx="95">
                  <c:v>95</c:v>
                </c:pt>
                <c:pt idx="96">
                  <c:v>96</c:v>
                </c:pt>
                <c:pt idx="97">
                  <c:v>97</c:v>
                </c:pt>
                <c:pt idx="98">
                  <c:v>98</c:v>
                </c:pt>
                <c:pt idx="99">
                  <c:v>99</c:v>
                </c:pt>
                <c:pt idx="100">
                  <c:v>100</c:v>
                </c:pt>
                <c:pt idx="101">
                  <c:v>101</c:v>
                </c:pt>
                <c:pt idx="102">
                  <c:v>102</c:v>
                </c:pt>
                <c:pt idx="103">
                  <c:v>103</c:v>
                </c:pt>
                <c:pt idx="104">
                  <c:v>104</c:v>
                </c:pt>
                <c:pt idx="105">
                  <c:v>105</c:v>
                </c:pt>
                <c:pt idx="106">
                  <c:v>106</c:v>
                </c:pt>
                <c:pt idx="107">
                  <c:v>107</c:v>
                </c:pt>
                <c:pt idx="108">
                  <c:v>108</c:v>
                </c:pt>
                <c:pt idx="109">
                  <c:v>109</c:v>
                </c:pt>
                <c:pt idx="110">
                  <c:v>110</c:v>
                </c:pt>
                <c:pt idx="111">
                  <c:v>111</c:v>
                </c:pt>
                <c:pt idx="112">
                  <c:v>112</c:v>
                </c:pt>
                <c:pt idx="113">
                  <c:v>113</c:v>
                </c:pt>
                <c:pt idx="114">
                  <c:v>114</c:v>
                </c:pt>
                <c:pt idx="115">
                  <c:v>115</c:v>
                </c:pt>
                <c:pt idx="116">
                  <c:v>116</c:v>
                </c:pt>
                <c:pt idx="117">
                  <c:v>117</c:v>
                </c:pt>
                <c:pt idx="118">
                  <c:v>118</c:v>
                </c:pt>
                <c:pt idx="119">
                  <c:v>119</c:v>
                </c:pt>
                <c:pt idx="120">
                  <c:v>120</c:v>
                </c:pt>
                <c:pt idx="121">
                  <c:v>121</c:v>
                </c:pt>
                <c:pt idx="122">
                  <c:v>122</c:v>
                </c:pt>
                <c:pt idx="123">
                  <c:v>123</c:v>
                </c:pt>
                <c:pt idx="124">
                  <c:v>124</c:v>
                </c:pt>
                <c:pt idx="125">
                  <c:v>125</c:v>
                </c:pt>
                <c:pt idx="126">
                  <c:v>126</c:v>
                </c:pt>
                <c:pt idx="127">
                  <c:v>127</c:v>
                </c:pt>
                <c:pt idx="128">
                  <c:v>128</c:v>
                </c:pt>
                <c:pt idx="129">
                  <c:v>129</c:v>
                </c:pt>
                <c:pt idx="130">
                  <c:v>130</c:v>
                </c:pt>
                <c:pt idx="131">
                  <c:v>131</c:v>
                </c:pt>
                <c:pt idx="132">
                  <c:v>132</c:v>
                </c:pt>
                <c:pt idx="133">
                  <c:v>133</c:v>
                </c:pt>
                <c:pt idx="134">
                  <c:v>134</c:v>
                </c:pt>
                <c:pt idx="135">
                  <c:v>135</c:v>
                </c:pt>
                <c:pt idx="136">
                  <c:v>136</c:v>
                </c:pt>
                <c:pt idx="137">
                  <c:v>137</c:v>
                </c:pt>
                <c:pt idx="138">
                  <c:v>138</c:v>
                </c:pt>
                <c:pt idx="139">
                  <c:v>139</c:v>
                </c:pt>
                <c:pt idx="140">
                  <c:v>140</c:v>
                </c:pt>
                <c:pt idx="141">
                  <c:v>141</c:v>
                </c:pt>
                <c:pt idx="142">
                  <c:v>142</c:v>
                </c:pt>
                <c:pt idx="143">
                  <c:v>143</c:v>
                </c:pt>
                <c:pt idx="144">
                  <c:v>144</c:v>
                </c:pt>
                <c:pt idx="145">
                  <c:v>145</c:v>
                </c:pt>
                <c:pt idx="146">
                  <c:v>146</c:v>
                </c:pt>
                <c:pt idx="147">
                  <c:v>147</c:v>
                </c:pt>
                <c:pt idx="148">
                  <c:v>148</c:v>
                </c:pt>
                <c:pt idx="149">
                  <c:v>149</c:v>
                </c:pt>
                <c:pt idx="150">
                  <c:v>150</c:v>
                </c:pt>
                <c:pt idx="151">
                  <c:v>151</c:v>
                </c:pt>
                <c:pt idx="152">
                  <c:v>152</c:v>
                </c:pt>
                <c:pt idx="153">
                  <c:v>153</c:v>
                </c:pt>
                <c:pt idx="154">
                  <c:v>154</c:v>
                </c:pt>
                <c:pt idx="155">
                  <c:v>155</c:v>
                </c:pt>
                <c:pt idx="156">
                  <c:v>156</c:v>
                </c:pt>
                <c:pt idx="157">
                  <c:v>157</c:v>
                </c:pt>
                <c:pt idx="158">
                  <c:v>158</c:v>
                </c:pt>
                <c:pt idx="159">
                  <c:v>159</c:v>
                </c:pt>
                <c:pt idx="160">
                  <c:v>160</c:v>
                </c:pt>
                <c:pt idx="161">
                  <c:v>161</c:v>
                </c:pt>
                <c:pt idx="162">
                  <c:v>162</c:v>
                </c:pt>
                <c:pt idx="163">
                  <c:v>163</c:v>
                </c:pt>
                <c:pt idx="164">
                  <c:v>164</c:v>
                </c:pt>
                <c:pt idx="165">
                  <c:v>165</c:v>
                </c:pt>
                <c:pt idx="166">
                  <c:v>166</c:v>
                </c:pt>
                <c:pt idx="167">
                  <c:v>167</c:v>
                </c:pt>
                <c:pt idx="168">
                  <c:v>168</c:v>
                </c:pt>
                <c:pt idx="169">
                  <c:v>169</c:v>
                </c:pt>
                <c:pt idx="170">
                  <c:v>170</c:v>
                </c:pt>
                <c:pt idx="171">
                  <c:v>171</c:v>
                </c:pt>
                <c:pt idx="172">
                  <c:v>172</c:v>
                </c:pt>
                <c:pt idx="173">
                  <c:v>173</c:v>
                </c:pt>
                <c:pt idx="174">
                  <c:v>174</c:v>
                </c:pt>
                <c:pt idx="175">
                  <c:v>175</c:v>
                </c:pt>
                <c:pt idx="176">
                  <c:v>176</c:v>
                </c:pt>
                <c:pt idx="177">
                  <c:v>177</c:v>
                </c:pt>
                <c:pt idx="178">
                  <c:v>178</c:v>
                </c:pt>
                <c:pt idx="179">
                  <c:v>179</c:v>
                </c:pt>
                <c:pt idx="180">
                  <c:v>180</c:v>
                </c:pt>
                <c:pt idx="181">
                  <c:v>181</c:v>
                </c:pt>
                <c:pt idx="182">
                  <c:v>182</c:v>
                </c:pt>
                <c:pt idx="183">
                  <c:v>183</c:v>
                </c:pt>
                <c:pt idx="184">
                  <c:v>184</c:v>
                </c:pt>
                <c:pt idx="185">
                  <c:v>185</c:v>
                </c:pt>
                <c:pt idx="186">
                  <c:v>186</c:v>
                </c:pt>
                <c:pt idx="187">
                  <c:v>187</c:v>
                </c:pt>
                <c:pt idx="188">
                  <c:v>188</c:v>
                </c:pt>
                <c:pt idx="189">
                  <c:v>189</c:v>
                </c:pt>
                <c:pt idx="190">
                  <c:v>190</c:v>
                </c:pt>
                <c:pt idx="191">
                  <c:v>191</c:v>
                </c:pt>
                <c:pt idx="192">
                  <c:v>192</c:v>
                </c:pt>
                <c:pt idx="193">
                  <c:v>193</c:v>
                </c:pt>
                <c:pt idx="194">
                  <c:v>194</c:v>
                </c:pt>
                <c:pt idx="195">
                  <c:v>195</c:v>
                </c:pt>
                <c:pt idx="196">
                  <c:v>196</c:v>
                </c:pt>
                <c:pt idx="197">
                  <c:v>197</c:v>
                </c:pt>
                <c:pt idx="198">
                  <c:v>198</c:v>
                </c:pt>
                <c:pt idx="199">
                  <c:v>199</c:v>
                </c:pt>
                <c:pt idx="200">
                  <c:v>200</c:v>
                </c:pt>
                <c:pt idx="201">
                  <c:v>201</c:v>
                </c:pt>
                <c:pt idx="202">
                  <c:v>202</c:v>
                </c:pt>
                <c:pt idx="203">
                  <c:v>203</c:v>
                </c:pt>
                <c:pt idx="204">
                  <c:v>204</c:v>
                </c:pt>
                <c:pt idx="205">
                  <c:v>205</c:v>
                </c:pt>
                <c:pt idx="206">
                  <c:v>206</c:v>
                </c:pt>
                <c:pt idx="207">
                  <c:v>207</c:v>
                </c:pt>
                <c:pt idx="208">
                  <c:v>208</c:v>
                </c:pt>
                <c:pt idx="209">
                  <c:v>209</c:v>
                </c:pt>
                <c:pt idx="210">
                  <c:v>210</c:v>
                </c:pt>
                <c:pt idx="211">
                  <c:v>211</c:v>
                </c:pt>
                <c:pt idx="212">
                  <c:v>212</c:v>
                </c:pt>
                <c:pt idx="213">
                  <c:v>213</c:v>
                </c:pt>
                <c:pt idx="214">
                  <c:v>214</c:v>
                </c:pt>
                <c:pt idx="215">
                  <c:v>215</c:v>
                </c:pt>
                <c:pt idx="216">
                  <c:v>216</c:v>
                </c:pt>
                <c:pt idx="217">
                  <c:v>217</c:v>
                </c:pt>
                <c:pt idx="218">
                  <c:v>218</c:v>
                </c:pt>
                <c:pt idx="219">
                  <c:v>219</c:v>
                </c:pt>
                <c:pt idx="220">
                  <c:v>220</c:v>
                </c:pt>
                <c:pt idx="221">
                  <c:v>221</c:v>
                </c:pt>
                <c:pt idx="222">
                  <c:v>222</c:v>
                </c:pt>
                <c:pt idx="223">
                  <c:v>223</c:v>
                </c:pt>
                <c:pt idx="224">
                  <c:v>224</c:v>
                </c:pt>
                <c:pt idx="225">
                  <c:v>225</c:v>
                </c:pt>
                <c:pt idx="226">
                  <c:v>226</c:v>
                </c:pt>
                <c:pt idx="227">
                  <c:v>227</c:v>
                </c:pt>
                <c:pt idx="228">
                  <c:v>228</c:v>
                </c:pt>
                <c:pt idx="229">
                  <c:v>229</c:v>
                </c:pt>
                <c:pt idx="230">
                  <c:v>230</c:v>
                </c:pt>
                <c:pt idx="231">
                  <c:v>231</c:v>
                </c:pt>
                <c:pt idx="232">
                  <c:v>232</c:v>
                </c:pt>
                <c:pt idx="233">
                  <c:v>233</c:v>
                </c:pt>
                <c:pt idx="234">
                  <c:v>234</c:v>
                </c:pt>
                <c:pt idx="235">
                  <c:v>235</c:v>
                </c:pt>
                <c:pt idx="236">
                  <c:v>236</c:v>
                </c:pt>
                <c:pt idx="237">
                  <c:v>237</c:v>
                </c:pt>
                <c:pt idx="238">
                  <c:v>238</c:v>
                </c:pt>
                <c:pt idx="239">
                  <c:v>239</c:v>
                </c:pt>
                <c:pt idx="240">
                  <c:v>240</c:v>
                </c:pt>
                <c:pt idx="241">
                  <c:v>241</c:v>
                </c:pt>
                <c:pt idx="242">
                  <c:v>242</c:v>
                </c:pt>
                <c:pt idx="243">
                  <c:v>243</c:v>
                </c:pt>
                <c:pt idx="244">
                  <c:v>244</c:v>
                </c:pt>
                <c:pt idx="245">
                  <c:v>245</c:v>
                </c:pt>
                <c:pt idx="246">
                  <c:v>246</c:v>
                </c:pt>
                <c:pt idx="247">
                  <c:v>247</c:v>
                </c:pt>
                <c:pt idx="248">
                  <c:v>248</c:v>
                </c:pt>
                <c:pt idx="249">
                  <c:v>249</c:v>
                </c:pt>
                <c:pt idx="250">
                  <c:v>250</c:v>
                </c:pt>
                <c:pt idx="251">
                  <c:v>251</c:v>
                </c:pt>
                <c:pt idx="252">
                  <c:v>252</c:v>
                </c:pt>
                <c:pt idx="253">
                  <c:v>253</c:v>
                </c:pt>
                <c:pt idx="254">
                  <c:v>254</c:v>
                </c:pt>
                <c:pt idx="255">
                  <c:v>255</c:v>
                </c:pt>
                <c:pt idx="256">
                  <c:v>256</c:v>
                </c:pt>
                <c:pt idx="257">
                  <c:v>257</c:v>
                </c:pt>
                <c:pt idx="258">
                  <c:v>258</c:v>
                </c:pt>
                <c:pt idx="259">
                  <c:v>259</c:v>
                </c:pt>
                <c:pt idx="260">
                  <c:v>260</c:v>
                </c:pt>
                <c:pt idx="261">
                  <c:v>261</c:v>
                </c:pt>
                <c:pt idx="262">
                  <c:v>262</c:v>
                </c:pt>
                <c:pt idx="263">
                  <c:v>263</c:v>
                </c:pt>
                <c:pt idx="264">
                  <c:v>264</c:v>
                </c:pt>
                <c:pt idx="265">
                  <c:v>265</c:v>
                </c:pt>
                <c:pt idx="266">
                  <c:v>266</c:v>
                </c:pt>
                <c:pt idx="267">
                  <c:v>267</c:v>
                </c:pt>
                <c:pt idx="268">
                  <c:v>268</c:v>
                </c:pt>
                <c:pt idx="269">
                  <c:v>269</c:v>
                </c:pt>
                <c:pt idx="270">
                  <c:v>270</c:v>
                </c:pt>
                <c:pt idx="271">
                  <c:v>271</c:v>
                </c:pt>
                <c:pt idx="272">
                  <c:v>272</c:v>
                </c:pt>
                <c:pt idx="273">
                  <c:v>273</c:v>
                </c:pt>
                <c:pt idx="274">
                  <c:v>274</c:v>
                </c:pt>
                <c:pt idx="275">
                  <c:v>275</c:v>
                </c:pt>
                <c:pt idx="276">
                  <c:v>276</c:v>
                </c:pt>
                <c:pt idx="277">
                  <c:v>277</c:v>
                </c:pt>
                <c:pt idx="278">
                  <c:v>278</c:v>
                </c:pt>
                <c:pt idx="279">
                  <c:v>279</c:v>
                </c:pt>
                <c:pt idx="280">
                  <c:v>280</c:v>
                </c:pt>
                <c:pt idx="281">
                  <c:v>281</c:v>
                </c:pt>
                <c:pt idx="282">
                  <c:v>282</c:v>
                </c:pt>
                <c:pt idx="283">
                  <c:v>283</c:v>
                </c:pt>
                <c:pt idx="284">
                  <c:v>284</c:v>
                </c:pt>
                <c:pt idx="285">
                  <c:v>285</c:v>
                </c:pt>
                <c:pt idx="286">
                  <c:v>286</c:v>
                </c:pt>
                <c:pt idx="287">
                  <c:v>287</c:v>
                </c:pt>
                <c:pt idx="288">
                  <c:v>288</c:v>
                </c:pt>
                <c:pt idx="289">
                  <c:v>289</c:v>
                </c:pt>
                <c:pt idx="290">
                  <c:v>290</c:v>
                </c:pt>
                <c:pt idx="291">
                  <c:v>291</c:v>
                </c:pt>
                <c:pt idx="292">
                  <c:v>292</c:v>
                </c:pt>
                <c:pt idx="293">
                  <c:v>293</c:v>
                </c:pt>
                <c:pt idx="294">
                  <c:v>294</c:v>
                </c:pt>
                <c:pt idx="295">
                  <c:v>295</c:v>
                </c:pt>
                <c:pt idx="296">
                  <c:v>296</c:v>
                </c:pt>
                <c:pt idx="297">
                  <c:v>297</c:v>
                </c:pt>
                <c:pt idx="298">
                  <c:v>298</c:v>
                </c:pt>
                <c:pt idx="299">
                  <c:v>299</c:v>
                </c:pt>
                <c:pt idx="300">
                  <c:v>300</c:v>
                </c:pt>
              </c:numCache>
            </c:numRef>
          </c:cat>
          <c:val>
            <c:numRef>
              <c:f>倉吉市の料金体系イメージ!$C$3:$W$3</c:f>
              <c:numCache>
                <c:formatCode>#,##0_);[Red]\(#,##0\)</c:formatCode>
                <c:ptCount val="21"/>
                <c:pt idx="0">
                  <c:v>670</c:v>
                </c:pt>
                <c:pt idx="1">
                  <c:v>670</c:v>
                </c:pt>
                <c:pt idx="2">
                  <c:v>670</c:v>
                </c:pt>
                <c:pt idx="3">
                  <c:v>670</c:v>
                </c:pt>
                <c:pt idx="4">
                  <c:v>670</c:v>
                </c:pt>
                <c:pt idx="5">
                  <c:v>670</c:v>
                </c:pt>
                <c:pt idx="6">
                  <c:v>670</c:v>
                </c:pt>
                <c:pt idx="7">
                  <c:v>670</c:v>
                </c:pt>
                <c:pt idx="8">
                  <c:v>670</c:v>
                </c:pt>
                <c:pt idx="9">
                  <c:v>786</c:v>
                </c:pt>
                <c:pt idx="10">
                  <c:v>902</c:v>
                </c:pt>
                <c:pt idx="11">
                  <c:v>1018</c:v>
                </c:pt>
                <c:pt idx="12">
                  <c:v>1134</c:v>
                </c:pt>
                <c:pt idx="13">
                  <c:v>1250</c:v>
                </c:pt>
                <c:pt idx="14">
                  <c:v>1366</c:v>
                </c:pt>
                <c:pt idx="15">
                  <c:v>1482</c:v>
                </c:pt>
                <c:pt idx="16">
                  <c:v>1598</c:v>
                </c:pt>
                <c:pt idx="17">
                  <c:v>1714</c:v>
                </c:pt>
                <c:pt idx="18">
                  <c:v>1830</c:v>
                </c:pt>
                <c:pt idx="19">
                  <c:v>1946</c:v>
                </c:pt>
                <c:pt idx="20">
                  <c:v>2062</c:v>
                </c:pt>
              </c:numCache>
            </c:numRef>
          </c:val>
          <c:smooth val="0"/>
          <c:extLst>
            <c:ext xmlns:c16="http://schemas.microsoft.com/office/drawing/2014/chart" uri="{C3380CC4-5D6E-409C-BE32-E72D297353CC}">
              <c16:uniqueId val="{00000000-F774-47E2-B739-6C708C560111}"/>
            </c:ext>
          </c:extLst>
        </c:ser>
        <c:dLbls>
          <c:showLegendKey val="0"/>
          <c:showVal val="0"/>
          <c:showCatName val="0"/>
          <c:showSerName val="0"/>
          <c:showPercent val="0"/>
          <c:showBubbleSize val="0"/>
        </c:dLbls>
        <c:smooth val="0"/>
        <c:axId val="813679055"/>
        <c:axId val="736965183"/>
      </c:lineChart>
      <c:catAx>
        <c:axId val="813679055"/>
        <c:scaling>
          <c:orientation val="minMax"/>
        </c:scaling>
        <c:delete val="0"/>
        <c:axPos val="b"/>
        <c:title>
          <c:tx>
            <c:rich>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ja-JP"/>
                  <a:t>使用水量　㎥／月</a:t>
                </a:r>
              </a:p>
            </c:rich>
          </c:tx>
          <c:layout>
            <c:manualLayout>
              <c:xMode val="edge"/>
              <c:yMode val="edge"/>
              <c:x val="0.3647874658167013"/>
              <c:y val="0.77697663492206015"/>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crossAx val="736965183"/>
        <c:crosses val="autoZero"/>
        <c:auto val="1"/>
        <c:lblAlgn val="ctr"/>
        <c:lblOffset val="100"/>
        <c:tickLblSkip val="5"/>
        <c:tickMarkSkip val="5"/>
        <c:noMultiLvlLbl val="0"/>
      </c:catAx>
      <c:valAx>
        <c:axId val="736965183"/>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ja-JP"/>
                  <a:t>水道料金　円／月</a:t>
                </a:r>
              </a:p>
            </c:rich>
          </c:tx>
          <c:layout>
            <c:manualLayout>
              <c:xMode val="edge"/>
              <c:yMode val="edge"/>
              <c:x val="1.6009148084619784E-2"/>
              <c:y val="0.2760933884693651"/>
            </c:manualLayout>
          </c:layout>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title>
        <c:numFmt formatCode="#,##0_);[Red]\(#,##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crossAx val="81367905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sz="1400"/>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7">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1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7A44246-7F37-463F-9AAA-82DC09D3B039}" type="doc">
      <dgm:prSet loTypeId="urn:microsoft.com/office/officeart/2009/3/layout/HorizontalOrganizationChart" loCatId="hierarchy" qsTypeId="urn:microsoft.com/office/officeart/2005/8/quickstyle/simple1" qsCatId="simple" csTypeId="urn:microsoft.com/office/officeart/2005/8/colors/accent1_2" csCatId="accent1" phldr="1"/>
      <dgm:spPr/>
      <dgm:t>
        <a:bodyPr/>
        <a:lstStyle/>
        <a:p>
          <a:endParaRPr kumimoji="1" lang="ja-JP" altLang="en-US"/>
        </a:p>
      </dgm:t>
    </dgm:pt>
    <dgm:pt modelId="{186ECD30-91A6-4E86-9CB8-009D5D0B0D10}">
      <dgm:prSet phldrT="[テキスト]"/>
      <dgm:spPr>
        <a:solidFill>
          <a:schemeClr val="accent3">
            <a:lumMod val="40000"/>
            <a:lumOff val="60000"/>
          </a:schemeClr>
        </a:solidFill>
      </dgm:spPr>
      <dgm:t>
        <a:bodyPr/>
        <a:lstStyle/>
        <a:p>
          <a:r>
            <a:rPr kumimoji="1" lang="ja-JP" altLang="en-US" b="1" dirty="0">
              <a:solidFill>
                <a:schemeClr val="tx1"/>
              </a:solidFill>
            </a:rPr>
            <a:t>一部料金制</a:t>
          </a:r>
        </a:p>
      </dgm:t>
    </dgm:pt>
    <dgm:pt modelId="{653EE576-3EF7-4671-94E7-660BAF24F644}" type="parTrans" cxnId="{B9E3AA08-505D-4333-9F20-D5C6FC06A673}">
      <dgm:prSet/>
      <dgm:spPr/>
      <dgm:t>
        <a:bodyPr/>
        <a:lstStyle/>
        <a:p>
          <a:endParaRPr kumimoji="1" lang="ja-JP" altLang="en-US"/>
        </a:p>
      </dgm:t>
    </dgm:pt>
    <dgm:pt modelId="{A073A6DE-D612-4F05-B153-C29FAE0F700F}" type="sibTrans" cxnId="{B9E3AA08-505D-4333-9F20-D5C6FC06A673}">
      <dgm:prSet/>
      <dgm:spPr/>
      <dgm:t>
        <a:bodyPr/>
        <a:lstStyle/>
        <a:p>
          <a:endParaRPr kumimoji="1" lang="ja-JP" altLang="en-US"/>
        </a:p>
      </dgm:t>
    </dgm:pt>
    <dgm:pt modelId="{F2A63C20-8E78-4F37-8D1C-035BD9BF636B}">
      <dgm:prSet phldrT="[テキスト]"/>
      <dgm:spPr>
        <a:solidFill>
          <a:srgbClr val="FFC9FF"/>
        </a:solidFill>
      </dgm:spPr>
      <dgm:t>
        <a:bodyPr/>
        <a:lstStyle/>
        <a:p>
          <a:r>
            <a:rPr kumimoji="1" lang="ja-JP" altLang="en-US" b="1" dirty="0">
              <a:solidFill>
                <a:schemeClr val="tx1"/>
              </a:solidFill>
            </a:rPr>
            <a:t>定額料金制</a:t>
          </a:r>
        </a:p>
      </dgm:t>
    </dgm:pt>
    <dgm:pt modelId="{AF81E04B-E205-4814-95CC-7A448C49D323}" type="parTrans" cxnId="{22217908-2127-4DB4-A5F2-F701CD12664A}">
      <dgm:prSet/>
      <dgm:spPr/>
      <dgm:t>
        <a:bodyPr/>
        <a:lstStyle/>
        <a:p>
          <a:endParaRPr kumimoji="1" lang="ja-JP" altLang="en-US"/>
        </a:p>
      </dgm:t>
    </dgm:pt>
    <dgm:pt modelId="{8A74DE40-1A1E-41E4-8CB3-A14DB621B8A9}" type="sibTrans" cxnId="{22217908-2127-4DB4-A5F2-F701CD12664A}">
      <dgm:prSet/>
      <dgm:spPr/>
      <dgm:t>
        <a:bodyPr/>
        <a:lstStyle/>
        <a:p>
          <a:endParaRPr kumimoji="1" lang="ja-JP" altLang="en-US"/>
        </a:p>
      </dgm:t>
    </dgm:pt>
    <dgm:pt modelId="{08BE08BC-E315-4A11-8C07-59A43C02EB06}">
      <dgm:prSet phldrT="[テキスト]"/>
      <dgm:spPr>
        <a:solidFill>
          <a:srgbClr val="FFC9FF"/>
        </a:solidFill>
      </dgm:spPr>
      <dgm:t>
        <a:bodyPr/>
        <a:lstStyle/>
        <a:p>
          <a:r>
            <a:rPr kumimoji="1" lang="ja-JP" altLang="en-US" b="1" dirty="0">
              <a:solidFill>
                <a:schemeClr val="tx1"/>
              </a:solidFill>
            </a:rPr>
            <a:t>従量料金制</a:t>
          </a:r>
        </a:p>
      </dgm:t>
    </dgm:pt>
    <dgm:pt modelId="{82C7B890-28DD-4803-8C33-10D48FD6E41C}" type="parTrans" cxnId="{95B05A5E-6D83-45F6-A6EB-168575BE80CC}">
      <dgm:prSet/>
      <dgm:spPr/>
      <dgm:t>
        <a:bodyPr/>
        <a:lstStyle/>
        <a:p>
          <a:endParaRPr kumimoji="1" lang="ja-JP" altLang="en-US"/>
        </a:p>
      </dgm:t>
    </dgm:pt>
    <dgm:pt modelId="{ACA23DC3-72AC-468E-BCB7-E8CD8C08E819}" type="sibTrans" cxnId="{95B05A5E-6D83-45F6-A6EB-168575BE80CC}">
      <dgm:prSet/>
      <dgm:spPr/>
      <dgm:t>
        <a:bodyPr/>
        <a:lstStyle/>
        <a:p>
          <a:endParaRPr kumimoji="1" lang="ja-JP" altLang="en-US"/>
        </a:p>
      </dgm:t>
    </dgm:pt>
    <dgm:pt modelId="{E3AF3CD9-FA02-4139-A669-C891E08B29C1}" type="pres">
      <dgm:prSet presAssocID="{17A44246-7F37-463F-9AAA-82DC09D3B039}" presName="hierChild1" presStyleCnt="0">
        <dgm:presLayoutVars>
          <dgm:orgChart val="1"/>
          <dgm:chPref val="1"/>
          <dgm:dir/>
          <dgm:animOne val="branch"/>
          <dgm:animLvl val="lvl"/>
          <dgm:resizeHandles/>
        </dgm:presLayoutVars>
      </dgm:prSet>
      <dgm:spPr/>
    </dgm:pt>
    <dgm:pt modelId="{31EC8251-35B1-41A7-92DC-5A5C7E702300}" type="pres">
      <dgm:prSet presAssocID="{186ECD30-91A6-4E86-9CB8-009D5D0B0D10}" presName="hierRoot1" presStyleCnt="0">
        <dgm:presLayoutVars>
          <dgm:hierBranch val="init"/>
        </dgm:presLayoutVars>
      </dgm:prSet>
      <dgm:spPr/>
    </dgm:pt>
    <dgm:pt modelId="{5CEE254F-D1CB-452A-A1F2-CD42160D0E3C}" type="pres">
      <dgm:prSet presAssocID="{186ECD30-91A6-4E86-9CB8-009D5D0B0D10}" presName="rootComposite1" presStyleCnt="0"/>
      <dgm:spPr/>
    </dgm:pt>
    <dgm:pt modelId="{4A0D174E-3E1A-4CAC-91F6-0762931C5C9F}" type="pres">
      <dgm:prSet presAssocID="{186ECD30-91A6-4E86-9CB8-009D5D0B0D10}" presName="rootText1" presStyleLbl="node0" presStyleIdx="0" presStyleCnt="1" custScaleX="52777" custScaleY="52806" custLinFactNeighborX="1705" custLinFactNeighborY="7101">
        <dgm:presLayoutVars>
          <dgm:chPref val="3"/>
        </dgm:presLayoutVars>
      </dgm:prSet>
      <dgm:spPr/>
    </dgm:pt>
    <dgm:pt modelId="{904A30C0-C773-41C9-896C-A113AA1B0990}" type="pres">
      <dgm:prSet presAssocID="{186ECD30-91A6-4E86-9CB8-009D5D0B0D10}" presName="rootConnector1" presStyleLbl="node1" presStyleIdx="0" presStyleCnt="0"/>
      <dgm:spPr/>
    </dgm:pt>
    <dgm:pt modelId="{2078E4AB-EAC5-4ABF-8D61-F0AFCE351237}" type="pres">
      <dgm:prSet presAssocID="{186ECD30-91A6-4E86-9CB8-009D5D0B0D10}" presName="hierChild2" presStyleCnt="0"/>
      <dgm:spPr/>
    </dgm:pt>
    <dgm:pt modelId="{CA67BA04-27E9-44AA-9A00-65367CB37DCD}" type="pres">
      <dgm:prSet presAssocID="{AF81E04B-E205-4814-95CC-7A448C49D323}" presName="Name64" presStyleLbl="parChTrans1D2" presStyleIdx="0" presStyleCnt="2"/>
      <dgm:spPr/>
    </dgm:pt>
    <dgm:pt modelId="{66D63408-27CB-4058-A484-1B3589AA02A9}" type="pres">
      <dgm:prSet presAssocID="{F2A63C20-8E78-4F37-8D1C-035BD9BF636B}" presName="hierRoot2" presStyleCnt="0">
        <dgm:presLayoutVars>
          <dgm:hierBranch val="init"/>
        </dgm:presLayoutVars>
      </dgm:prSet>
      <dgm:spPr/>
    </dgm:pt>
    <dgm:pt modelId="{9641F4A1-8F23-42CC-ACBB-DF81965FF94D}" type="pres">
      <dgm:prSet presAssocID="{F2A63C20-8E78-4F37-8D1C-035BD9BF636B}" presName="rootComposite" presStyleCnt="0"/>
      <dgm:spPr/>
    </dgm:pt>
    <dgm:pt modelId="{860029C2-FBD4-47EC-AA89-D5A21E195150}" type="pres">
      <dgm:prSet presAssocID="{F2A63C20-8E78-4F37-8D1C-035BD9BF636B}" presName="rootText" presStyleLbl="node2" presStyleIdx="0" presStyleCnt="2" custScaleX="53873" custScaleY="52806" custLinFactNeighborX="124" custLinFactNeighborY="22692">
        <dgm:presLayoutVars>
          <dgm:chPref val="3"/>
        </dgm:presLayoutVars>
      </dgm:prSet>
      <dgm:spPr/>
    </dgm:pt>
    <dgm:pt modelId="{ABD858F8-9D5A-4093-8EC2-DFFE7C1930DB}" type="pres">
      <dgm:prSet presAssocID="{F2A63C20-8E78-4F37-8D1C-035BD9BF636B}" presName="rootConnector" presStyleLbl="node2" presStyleIdx="0" presStyleCnt="2"/>
      <dgm:spPr/>
    </dgm:pt>
    <dgm:pt modelId="{2DE1CA40-FBFD-49F2-A7A2-A7EA3A4CF261}" type="pres">
      <dgm:prSet presAssocID="{F2A63C20-8E78-4F37-8D1C-035BD9BF636B}" presName="hierChild4" presStyleCnt="0"/>
      <dgm:spPr/>
    </dgm:pt>
    <dgm:pt modelId="{642D794B-ED3A-4231-9D5F-345D10C27BB4}" type="pres">
      <dgm:prSet presAssocID="{F2A63C20-8E78-4F37-8D1C-035BD9BF636B}" presName="hierChild5" presStyleCnt="0"/>
      <dgm:spPr/>
    </dgm:pt>
    <dgm:pt modelId="{AE38274D-47B8-4200-9CE1-E0940AF52EE8}" type="pres">
      <dgm:prSet presAssocID="{82C7B890-28DD-4803-8C33-10D48FD6E41C}" presName="Name64" presStyleLbl="parChTrans1D2" presStyleIdx="1" presStyleCnt="2"/>
      <dgm:spPr/>
    </dgm:pt>
    <dgm:pt modelId="{70311D1D-F455-4EF1-8F84-A17FB27CC993}" type="pres">
      <dgm:prSet presAssocID="{08BE08BC-E315-4A11-8C07-59A43C02EB06}" presName="hierRoot2" presStyleCnt="0">
        <dgm:presLayoutVars>
          <dgm:hierBranch val="init"/>
        </dgm:presLayoutVars>
      </dgm:prSet>
      <dgm:spPr/>
    </dgm:pt>
    <dgm:pt modelId="{7221A5EC-DA37-4FD3-A32F-B3383596275E}" type="pres">
      <dgm:prSet presAssocID="{08BE08BC-E315-4A11-8C07-59A43C02EB06}" presName="rootComposite" presStyleCnt="0"/>
      <dgm:spPr/>
    </dgm:pt>
    <dgm:pt modelId="{164D899F-F819-4FC9-B6E8-AD77F09E1D52}" type="pres">
      <dgm:prSet presAssocID="{08BE08BC-E315-4A11-8C07-59A43C02EB06}" presName="rootText" presStyleLbl="node2" presStyleIdx="1" presStyleCnt="2" custScaleX="53959" custScaleY="52806" custLinFactNeighborX="38" custLinFactNeighborY="-12417">
        <dgm:presLayoutVars>
          <dgm:chPref val="3"/>
        </dgm:presLayoutVars>
      </dgm:prSet>
      <dgm:spPr/>
    </dgm:pt>
    <dgm:pt modelId="{1F31DE1A-9571-4D52-BC2D-EF9373835D04}" type="pres">
      <dgm:prSet presAssocID="{08BE08BC-E315-4A11-8C07-59A43C02EB06}" presName="rootConnector" presStyleLbl="node2" presStyleIdx="1" presStyleCnt="2"/>
      <dgm:spPr/>
    </dgm:pt>
    <dgm:pt modelId="{8811CBCC-6704-4200-A8BB-E63C425BCD58}" type="pres">
      <dgm:prSet presAssocID="{08BE08BC-E315-4A11-8C07-59A43C02EB06}" presName="hierChild4" presStyleCnt="0"/>
      <dgm:spPr/>
    </dgm:pt>
    <dgm:pt modelId="{B77099BE-E88E-49AF-B599-7F02AC751341}" type="pres">
      <dgm:prSet presAssocID="{08BE08BC-E315-4A11-8C07-59A43C02EB06}" presName="hierChild5" presStyleCnt="0"/>
      <dgm:spPr/>
    </dgm:pt>
    <dgm:pt modelId="{16C3A7AC-87A2-4097-A04C-60BFA12318D4}" type="pres">
      <dgm:prSet presAssocID="{186ECD30-91A6-4E86-9CB8-009D5D0B0D10}" presName="hierChild3" presStyleCnt="0"/>
      <dgm:spPr/>
    </dgm:pt>
  </dgm:ptLst>
  <dgm:cxnLst>
    <dgm:cxn modelId="{22217908-2127-4DB4-A5F2-F701CD12664A}" srcId="{186ECD30-91A6-4E86-9CB8-009D5D0B0D10}" destId="{F2A63C20-8E78-4F37-8D1C-035BD9BF636B}" srcOrd="0" destOrd="0" parTransId="{AF81E04B-E205-4814-95CC-7A448C49D323}" sibTransId="{8A74DE40-1A1E-41E4-8CB3-A14DB621B8A9}"/>
    <dgm:cxn modelId="{B9E3AA08-505D-4333-9F20-D5C6FC06A673}" srcId="{17A44246-7F37-463F-9AAA-82DC09D3B039}" destId="{186ECD30-91A6-4E86-9CB8-009D5D0B0D10}" srcOrd="0" destOrd="0" parTransId="{653EE576-3EF7-4671-94E7-660BAF24F644}" sibTransId="{A073A6DE-D612-4F05-B153-C29FAE0F700F}"/>
    <dgm:cxn modelId="{7D868623-5A67-42A8-A213-21EEEE22ABE1}" type="presOf" srcId="{08BE08BC-E315-4A11-8C07-59A43C02EB06}" destId="{1F31DE1A-9571-4D52-BC2D-EF9373835D04}" srcOrd="1" destOrd="0" presId="urn:microsoft.com/office/officeart/2009/3/layout/HorizontalOrganizationChart"/>
    <dgm:cxn modelId="{451A5227-0B12-42AE-AE26-B727CFFD4E64}" type="presOf" srcId="{186ECD30-91A6-4E86-9CB8-009D5D0B0D10}" destId="{4A0D174E-3E1A-4CAC-91F6-0762931C5C9F}" srcOrd="0" destOrd="0" presId="urn:microsoft.com/office/officeart/2009/3/layout/HorizontalOrganizationChart"/>
    <dgm:cxn modelId="{40F42D2F-DE4B-4572-9035-792D63CC92A9}" type="presOf" srcId="{17A44246-7F37-463F-9AAA-82DC09D3B039}" destId="{E3AF3CD9-FA02-4139-A669-C891E08B29C1}" srcOrd="0" destOrd="0" presId="urn:microsoft.com/office/officeart/2009/3/layout/HorizontalOrganizationChart"/>
    <dgm:cxn modelId="{95B05A5E-6D83-45F6-A6EB-168575BE80CC}" srcId="{186ECD30-91A6-4E86-9CB8-009D5D0B0D10}" destId="{08BE08BC-E315-4A11-8C07-59A43C02EB06}" srcOrd="1" destOrd="0" parTransId="{82C7B890-28DD-4803-8C33-10D48FD6E41C}" sibTransId="{ACA23DC3-72AC-468E-BCB7-E8CD8C08E819}"/>
    <dgm:cxn modelId="{1F492141-D8C1-4ADC-A2BB-04F47D605C4F}" type="presOf" srcId="{186ECD30-91A6-4E86-9CB8-009D5D0B0D10}" destId="{904A30C0-C773-41C9-896C-A113AA1B0990}" srcOrd="1" destOrd="0" presId="urn:microsoft.com/office/officeart/2009/3/layout/HorizontalOrganizationChart"/>
    <dgm:cxn modelId="{3FE88846-FAFE-4863-8A7B-220C7AAAE6B1}" type="presOf" srcId="{AF81E04B-E205-4814-95CC-7A448C49D323}" destId="{CA67BA04-27E9-44AA-9A00-65367CB37DCD}" srcOrd="0" destOrd="0" presId="urn:microsoft.com/office/officeart/2009/3/layout/HorizontalOrganizationChart"/>
    <dgm:cxn modelId="{216336A9-257D-4D00-B3DB-D83034A927DB}" type="presOf" srcId="{82C7B890-28DD-4803-8C33-10D48FD6E41C}" destId="{AE38274D-47B8-4200-9CE1-E0940AF52EE8}" srcOrd="0" destOrd="0" presId="urn:microsoft.com/office/officeart/2009/3/layout/HorizontalOrganizationChart"/>
    <dgm:cxn modelId="{01331CBD-B7CC-4E4A-BE14-6BBE3D684E0C}" type="presOf" srcId="{F2A63C20-8E78-4F37-8D1C-035BD9BF636B}" destId="{860029C2-FBD4-47EC-AA89-D5A21E195150}" srcOrd="0" destOrd="0" presId="urn:microsoft.com/office/officeart/2009/3/layout/HorizontalOrganizationChart"/>
    <dgm:cxn modelId="{D761CEBE-B483-4C9B-8D66-5CAC485E035B}" type="presOf" srcId="{08BE08BC-E315-4A11-8C07-59A43C02EB06}" destId="{164D899F-F819-4FC9-B6E8-AD77F09E1D52}" srcOrd="0" destOrd="0" presId="urn:microsoft.com/office/officeart/2009/3/layout/HorizontalOrganizationChart"/>
    <dgm:cxn modelId="{363745F0-71A0-4452-8792-A6AA564E0280}" type="presOf" srcId="{F2A63C20-8E78-4F37-8D1C-035BD9BF636B}" destId="{ABD858F8-9D5A-4093-8EC2-DFFE7C1930DB}" srcOrd="1" destOrd="0" presId="urn:microsoft.com/office/officeart/2009/3/layout/HorizontalOrganizationChart"/>
    <dgm:cxn modelId="{B5AF9471-1750-4F94-BAF7-C813D90D528C}" type="presParOf" srcId="{E3AF3CD9-FA02-4139-A669-C891E08B29C1}" destId="{31EC8251-35B1-41A7-92DC-5A5C7E702300}" srcOrd="0" destOrd="0" presId="urn:microsoft.com/office/officeart/2009/3/layout/HorizontalOrganizationChart"/>
    <dgm:cxn modelId="{3D306063-4583-422E-90D3-0EA4AF060524}" type="presParOf" srcId="{31EC8251-35B1-41A7-92DC-5A5C7E702300}" destId="{5CEE254F-D1CB-452A-A1F2-CD42160D0E3C}" srcOrd="0" destOrd="0" presId="urn:microsoft.com/office/officeart/2009/3/layout/HorizontalOrganizationChart"/>
    <dgm:cxn modelId="{4233509B-F7E6-47A5-A990-3C424569F14C}" type="presParOf" srcId="{5CEE254F-D1CB-452A-A1F2-CD42160D0E3C}" destId="{4A0D174E-3E1A-4CAC-91F6-0762931C5C9F}" srcOrd="0" destOrd="0" presId="urn:microsoft.com/office/officeart/2009/3/layout/HorizontalOrganizationChart"/>
    <dgm:cxn modelId="{1A902A30-A5CD-412E-9D0A-6289CFC3B8A1}" type="presParOf" srcId="{5CEE254F-D1CB-452A-A1F2-CD42160D0E3C}" destId="{904A30C0-C773-41C9-896C-A113AA1B0990}" srcOrd="1" destOrd="0" presId="urn:microsoft.com/office/officeart/2009/3/layout/HorizontalOrganizationChart"/>
    <dgm:cxn modelId="{2F19D045-A96A-4EF9-A8F3-91574A20DA3E}" type="presParOf" srcId="{31EC8251-35B1-41A7-92DC-5A5C7E702300}" destId="{2078E4AB-EAC5-4ABF-8D61-F0AFCE351237}" srcOrd="1" destOrd="0" presId="urn:microsoft.com/office/officeart/2009/3/layout/HorizontalOrganizationChart"/>
    <dgm:cxn modelId="{03707E53-6FAD-47B1-8614-148DFB6DC905}" type="presParOf" srcId="{2078E4AB-EAC5-4ABF-8D61-F0AFCE351237}" destId="{CA67BA04-27E9-44AA-9A00-65367CB37DCD}" srcOrd="0" destOrd="0" presId="urn:microsoft.com/office/officeart/2009/3/layout/HorizontalOrganizationChart"/>
    <dgm:cxn modelId="{425CD24C-5A68-4533-ABBF-FA22AB0FCEA5}" type="presParOf" srcId="{2078E4AB-EAC5-4ABF-8D61-F0AFCE351237}" destId="{66D63408-27CB-4058-A484-1B3589AA02A9}" srcOrd="1" destOrd="0" presId="urn:microsoft.com/office/officeart/2009/3/layout/HorizontalOrganizationChart"/>
    <dgm:cxn modelId="{BDB9CF56-D571-4D5F-8D2A-31FEF72FD712}" type="presParOf" srcId="{66D63408-27CB-4058-A484-1B3589AA02A9}" destId="{9641F4A1-8F23-42CC-ACBB-DF81965FF94D}" srcOrd="0" destOrd="0" presId="urn:microsoft.com/office/officeart/2009/3/layout/HorizontalOrganizationChart"/>
    <dgm:cxn modelId="{B3D1F37E-79AA-4534-83D8-942109F4F4EB}" type="presParOf" srcId="{9641F4A1-8F23-42CC-ACBB-DF81965FF94D}" destId="{860029C2-FBD4-47EC-AA89-D5A21E195150}" srcOrd="0" destOrd="0" presId="urn:microsoft.com/office/officeart/2009/3/layout/HorizontalOrganizationChart"/>
    <dgm:cxn modelId="{60B4BCF1-7329-4027-8A6A-2EFE3AACF500}" type="presParOf" srcId="{9641F4A1-8F23-42CC-ACBB-DF81965FF94D}" destId="{ABD858F8-9D5A-4093-8EC2-DFFE7C1930DB}" srcOrd="1" destOrd="0" presId="urn:microsoft.com/office/officeart/2009/3/layout/HorizontalOrganizationChart"/>
    <dgm:cxn modelId="{261503A9-4342-4C9F-A9A2-D122A1AA8041}" type="presParOf" srcId="{66D63408-27CB-4058-A484-1B3589AA02A9}" destId="{2DE1CA40-FBFD-49F2-A7A2-A7EA3A4CF261}" srcOrd="1" destOrd="0" presId="urn:microsoft.com/office/officeart/2009/3/layout/HorizontalOrganizationChart"/>
    <dgm:cxn modelId="{609EB35F-A811-40C6-94D5-8B014212D34F}" type="presParOf" srcId="{66D63408-27CB-4058-A484-1B3589AA02A9}" destId="{642D794B-ED3A-4231-9D5F-345D10C27BB4}" srcOrd="2" destOrd="0" presId="urn:microsoft.com/office/officeart/2009/3/layout/HorizontalOrganizationChart"/>
    <dgm:cxn modelId="{186780A7-A351-4CB7-88B9-93FFFE7666CE}" type="presParOf" srcId="{2078E4AB-EAC5-4ABF-8D61-F0AFCE351237}" destId="{AE38274D-47B8-4200-9CE1-E0940AF52EE8}" srcOrd="2" destOrd="0" presId="urn:microsoft.com/office/officeart/2009/3/layout/HorizontalOrganizationChart"/>
    <dgm:cxn modelId="{A3B80FAB-CAF2-493C-A4BE-8D04CC32DE40}" type="presParOf" srcId="{2078E4AB-EAC5-4ABF-8D61-F0AFCE351237}" destId="{70311D1D-F455-4EF1-8F84-A17FB27CC993}" srcOrd="3" destOrd="0" presId="urn:microsoft.com/office/officeart/2009/3/layout/HorizontalOrganizationChart"/>
    <dgm:cxn modelId="{99F493FA-9469-4555-BFA6-8E7F8E599D85}" type="presParOf" srcId="{70311D1D-F455-4EF1-8F84-A17FB27CC993}" destId="{7221A5EC-DA37-4FD3-A32F-B3383596275E}" srcOrd="0" destOrd="0" presId="urn:microsoft.com/office/officeart/2009/3/layout/HorizontalOrganizationChart"/>
    <dgm:cxn modelId="{34CFE4C6-4210-4DBB-878F-66C20B42F0AA}" type="presParOf" srcId="{7221A5EC-DA37-4FD3-A32F-B3383596275E}" destId="{164D899F-F819-4FC9-B6E8-AD77F09E1D52}" srcOrd="0" destOrd="0" presId="urn:microsoft.com/office/officeart/2009/3/layout/HorizontalOrganizationChart"/>
    <dgm:cxn modelId="{A42D883E-0B14-4FAF-B0D4-361C4D4AB2B7}" type="presParOf" srcId="{7221A5EC-DA37-4FD3-A32F-B3383596275E}" destId="{1F31DE1A-9571-4D52-BC2D-EF9373835D04}" srcOrd="1" destOrd="0" presId="urn:microsoft.com/office/officeart/2009/3/layout/HorizontalOrganizationChart"/>
    <dgm:cxn modelId="{DE33000C-A593-43B2-8E3A-08DE9C6A32EF}" type="presParOf" srcId="{70311D1D-F455-4EF1-8F84-A17FB27CC993}" destId="{8811CBCC-6704-4200-A8BB-E63C425BCD58}" srcOrd="1" destOrd="0" presId="urn:microsoft.com/office/officeart/2009/3/layout/HorizontalOrganizationChart"/>
    <dgm:cxn modelId="{F3EC9030-5D67-4F68-A075-2B2A81B79BA0}" type="presParOf" srcId="{70311D1D-F455-4EF1-8F84-A17FB27CC993}" destId="{B77099BE-E88E-49AF-B599-7F02AC751341}" srcOrd="2" destOrd="0" presId="urn:microsoft.com/office/officeart/2009/3/layout/HorizontalOrganizationChart"/>
    <dgm:cxn modelId="{5BC599CC-99F5-480D-91AB-2CC12FE28861}" type="presParOf" srcId="{31EC8251-35B1-41A7-92DC-5A5C7E702300}" destId="{16C3A7AC-87A2-4097-A04C-60BFA12318D4}" srcOrd="2" destOrd="0" presId="urn:microsoft.com/office/officeart/2009/3/layout/Horizontal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7A44246-7F37-463F-9AAA-82DC09D3B039}" type="doc">
      <dgm:prSet loTypeId="urn:microsoft.com/office/officeart/2009/3/layout/HorizontalOrganizationChart" loCatId="hierarchy" qsTypeId="urn:microsoft.com/office/officeart/2005/8/quickstyle/simple1" qsCatId="simple" csTypeId="urn:microsoft.com/office/officeart/2005/8/colors/accent1_2" csCatId="accent1" phldr="1"/>
      <dgm:spPr/>
      <dgm:t>
        <a:bodyPr/>
        <a:lstStyle/>
        <a:p>
          <a:endParaRPr kumimoji="1" lang="ja-JP" altLang="en-US"/>
        </a:p>
      </dgm:t>
    </dgm:pt>
    <dgm:pt modelId="{186ECD30-91A6-4E86-9CB8-009D5D0B0D10}">
      <dgm:prSet phldrT="[テキスト]"/>
      <dgm:spPr>
        <a:solidFill>
          <a:schemeClr val="accent3">
            <a:lumMod val="40000"/>
            <a:lumOff val="60000"/>
          </a:schemeClr>
        </a:solidFill>
      </dgm:spPr>
      <dgm:t>
        <a:bodyPr/>
        <a:lstStyle/>
        <a:p>
          <a:r>
            <a:rPr kumimoji="1" lang="ja-JP" altLang="en-US" b="1" dirty="0">
              <a:solidFill>
                <a:schemeClr val="tx1"/>
              </a:solidFill>
            </a:rPr>
            <a:t>二部料金制</a:t>
          </a:r>
        </a:p>
      </dgm:t>
    </dgm:pt>
    <dgm:pt modelId="{653EE576-3EF7-4671-94E7-660BAF24F644}" type="parTrans" cxnId="{B9E3AA08-505D-4333-9F20-D5C6FC06A673}">
      <dgm:prSet/>
      <dgm:spPr/>
      <dgm:t>
        <a:bodyPr/>
        <a:lstStyle/>
        <a:p>
          <a:endParaRPr kumimoji="1" lang="ja-JP" altLang="en-US"/>
        </a:p>
      </dgm:t>
    </dgm:pt>
    <dgm:pt modelId="{A073A6DE-D612-4F05-B153-C29FAE0F700F}" type="sibTrans" cxnId="{B9E3AA08-505D-4333-9F20-D5C6FC06A673}">
      <dgm:prSet/>
      <dgm:spPr/>
      <dgm:t>
        <a:bodyPr/>
        <a:lstStyle/>
        <a:p>
          <a:endParaRPr kumimoji="1" lang="ja-JP" altLang="en-US"/>
        </a:p>
      </dgm:t>
    </dgm:pt>
    <dgm:pt modelId="{F2A63C20-8E78-4F37-8D1C-035BD9BF636B}">
      <dgm:prSet phldrT="[テキスト]"/>
      <dgm:spPr>
        <a:solidFill>
          <a:srgbClr val="FFC9FF"/>
        </a:solidFill>
      </dgm:spPr>
      <dgm:t>
        <a:bodyPr/>
        <a:lstStyle/>
        <a:p>
          <a:pPr>
            <a:spcBef>
              <a:spcPts val="300"/>
            </a:spcBef>
            <a:spcAft>
              <a:spcPts val="0"/>
            </a:spcAft>
          </a:pPr>
          <a:r>
            <a:rPr kumimoji="1" lang="ja-JP" altLang="en-US" b="1" dirty="0">
              <a:solidFill>
                <a:schemeClr val="tx1"/>
              </a:solidFill>
            </a:rPr>
            <a:t>基本料金</a:t>
          </a:r>
          <a:endParaRPr kumimoji="1" lang="en-US" altLang="ja-JP" b="1" dirty="0">
            <a:solidFill>
              <a:schemeClr val="tx1"/>
            </a:solidFill>
          </a:endParaRPr>
        </a:p>
        <a:p>
          <a:pPr>
            <a:spcBef>
              <a:spcPts val="300"/>
            </a:spcBef>
            <a:spcAft>
              <a:spcPts val="0"/>
            </a:spcAft>
          </a:pPr>
          <a:r>
            <a:rPr kumimoji="1" lang="ja-JP" altLang="en-US" b="1" dirty="0">
              <a:solidFill>
                <a:schemeClr val="tx1"/>
              </a:solidFill>
            </a:rPr>
            <a:t>＋</a:t>
          </a:r>
          <a:endParaRPr kumimoji="1" lang="en-US" altLang="ja-JP" b="1" dirty="0">
            <a:solidFill>
              <a:schemeClr val="tx1"/>
            </a:solidFill>
          </a:endParaRPr>
        </a:p>
        <a:p>
          <a:pPr>
            <a:spcBef>
              <a:spcPts val="300"/>
            </a:spcBef>
            <a:spcAft>
              <a:spcPts val="0"/>
            </a:spcAft>
          </a:pPr>
          <a:r>
            <a:rPr kumimoji="1" lang="ja-JP" altLang="en-US" b="1" dirty="0">
              <a:solidFill>
                <a:schemeClr val="tx1"/>
              </a:solidFill>
            </a:rPr>
            <a:t>従量料金</a:t>
          </a:r>
          <a:endParaRPr kumimoji="1" lang="en-US" altLang="ja-JP" b="1" dirty="0">
            <a:solidFill>
              <a:schemeClr val="tx1"/>
            </a:solidFill>
          </a:endParaRPr>
        </a:p>
      </dgm:t>
    </dgm:pt>
    <dgm:pt modelId="{AF81E04B-E205-4814-95CC-7A448C49D323}" type="parTrans" cxnId="{22217908-2127-4DB4-A5F2-F701CD12664A}">
      <dgm:prSet/>
      <dgm:spPr/>
      <dgm:t>
        <a:bodyPr/>
        <a:lstStyle/>
        <a:p>
          <a:endParaRPr kumimoji="1" lang="ja-JP" altLang="en-US"/>
        </a:p>
      </dgm:t>
    </dgm:pt>
    <dgm:pt modelId="{8A74DE40-1A1E-41E4-8CB3-A14DB621B8A9}" type="sibTrans" cxnId="{22217908-2127-4DB4-A5F2-F701CD12664A}">
      <dgm:prSet/>
      <dgm:spPr/>
      <dgm:t>
        <a:bodyPr/>
        <a:lstStyle/>
        <a:p>
          <a:endParaRPr kumimoji="1" lang="ja-JP" altLang="en-US"/>
        </a:p>
      </dgm:t>
    </dgm:pt>
    <dgm:pt modelId="{E3AF3CD9-FA02-4139-A669-C891E08B29C1}" type="pres">
      <dgm:prSet presAssocID="{17A44246-7F37-463F-9AAA-82DC09D3B039}" presName="hierChild1" presStyleCnt="0">
        <dgm:presLayoutVars>
          <dgm:orgChart val="1"/>
          <dgm:chPref val="1"/>
          <dgm:dir/>
          <dgm:animOne val="branch"/>
          <dgm:animLvl val="lvl"/>
          <dgm:resizeHandles/>
        </dgm:presLayoutVars>
      </dgm:prSet>
      <dgm:spPr/>
    </dgm:pt>
    <dgm:pt modelId="{31EC8251-35B1-41A7-92DC-5A5C7E702300}" type="pres">
      <dgm:prSet presAssocID="{186ECD30-91A6-4E86-9CB8-009D5D0B0D10}" presName="hierRoot1" presStyleCnt="0">
        <dgm:presLayoutVars>
          <dgm:hierBranch val="init"/>
        </dgm:presLayoutVars>
      </dgm:prSet>
      <dgm:spPr/>
    </dgm:pt>
    <dgm:pt modelId="{5CEE254F-D1CB-452A-A1F2-CD42160D0E3C}" type="pres">
      <dgm:prSet presAssocID="{186ECD30-91A6-4E86-9CB8-009D5D0B0D10}" presName="rootComposite1" presStyleCnt="0"/>
      <dgm:spPr/>
    </dgm:pt>
    <dgm:pt modelId="{4A0D174E-3E1A-4CAC-91F6-0762931C5C9F}" type="pres">
      <dgm:prSet presAssocID="{186ECD30-91A6-4E86-9CB8-009D5D0B0D10}" presName="rootText1" presStyleLbl="node0" presStyleIdx="0" presStyleCnt="1" custScaleX="52777" custScaleY="52806" custLinFactNeighborX="1705" custLinFactNeighborY="12735">
        <dgm:presLayoutVars>
          <dgm:chPref val="3"/>
        </dgm:presLayoutVars>
      </dgm:prSet>
      <dgm:spPr/>
    </dgm:pt>
    <dgm:pt modelId="{904A30C0-C773-41C9-896C-A113AA1B0990}" type="pres">
      <dgm:prSet presAssocID="{186ECD30-91A6-4E86-9CB8-009D5D0B0D10}" presName="rootConnector1" presStyleLbl="node1" presStyleIdx="0" presStyleCnt="0"/>
      <dgm:spPr/>
    </dgm:pt>
    <dgm:pt modelId="{2078E4AB-EAC5-4ABF-8D61-F0AFCE351237}" type="pres">
      <dgm:prSet presAssocID="{186ECD30-91A6-4E86-9CB8-009D5D0B0D10}" presName="hierChild2" presStyleCnt="0"/>
      <dgm:spPr/>
    </dgm:pt>
    <dgm:pt modelId="{CA67BA04-27E9-44AA-9A00-65367CB37DCD}" type="pres">
      <dgm:prSet presAssocID="{AF81E04B-E205-4814-95CC-7A448C49D323}" presName="Name64" presStyleLbl="parChTrans1D2" presStyleIdx="0" presStyleCnt="1"/>
      <dgm:spPr/>
    </dgm:pt>
    <dgm:pt modelId="{66D63408-27CB-4058-A484-1B3589AA02A9}" type="pres">
      <dgm:prSet presAssocID="{F2A63C20-8E78-4F37-8D1C-035BD9BF636B}" presName="hierRoot2" presStyleCnt="0">
        <dgm:presLayoutVars>
          <dgm:hierBranch val="init"/>
        </dgm:presLayoutVars>
      </dgm:prSet>
      <dgm:spPr/>
    </dgm:pt>
    <dgm:pt modelId="{9641F4A1-8F23-42CC-ACBB-DF81965FF94D}" type="pres">
      <dgm:prSet presAssocID="{F2A63C20-8E78-4F37-8D1C-035BD9BF636B}" presName="rootComposite" presStyleCnt="0"/>
      <dgm:spPr/>
    </dgm:pt>
    <dgm:pt modelId="{860029C2-FBD4-47EC-AA89-D5A21E195150}" type="pres">
      <dgm:prSet presAssocID="{F2A63C20-8E78-4F37-8D1C-035BD9BF636B}" presName="rootText" presStyleLbl="node2" presStyleIdx="0" presStyleCnt="1" custScaleX="53873" custScaleY="149013" custLinFactNeighborX="81" custLinFactNeighborY="12779">
        <dgm:presLayoutVars>
          <dgm:chPref val="3"/>
        </dgm:presLayoutVars>
      </dgm:prSet>
      <dgm:spPr/>
    </dgm:pt>
    <dgm:pt modelId="{ABD858F8-9D5A-4093-8EC2-DFFE7C1930DB}" type="pres">
      <dgm:prSet presAssocID="{F2A63C20-8E78-4F37-8D1C-035BD9BF636B}" presName="rootConnector" presStyleLbl="node2" presStyleIdx="0" presStyleCnt="1"/>
      <dgm:spPr/>
    </dgm:pt>
    <dgm:pt modelId="{2DE1CA40-FBFD-49F2-A7A2-A7EA3A4CF261}" type="pres">
      <dgm:prSet presAssocID="{F2A63C20-8E78-4F37-8D1C-035BD9BF636B}" presName="hierChild4" presStyleCnt="0"/>
      <dgm:spPr/>
    </dgm:pt>
    <dgm:pt modelId="{642D794B-ED3A-4231-9D5F-345D10C27BB4}" type="pres">
      <dgm:prSet presAssocID="{F2A63C20-8E78-4F37-8D1C-035BD9BF636B}" presName="hierChild5" presStyleCnt="0"/>
      <dgm:spPr/>
    </dgm:pt>
    <dgm:pt modelId="{16C3A7AC-87A2-4097-A04C-60BFA12318D4}" type="pres">
      <dgm:prSet presAssocID="{186ECD30-91A6-4E86-9CB8-009D5D0B0D10}" presName="hierChild3" presStyleCnt="0"/>
      <dgm:spPr/>
    </dgm:pt>
  </dgm:ptLst>
  <dgm:cxnLst>
    <dgm:cxn modelId="{22217908-2127-4DB4-A5F2-F701CD12664A}" srcId="{186ECD30-91A6-4E86-9CB8-009D5D0B0D10}" destId="{F2A63C20-8E78-4F37-8D1C-035BD9BF636B}" srcOrd="0" destOrd="0" parTransId="{AF81E04B-E205-4814-95CC-7A448C49D323}" sibTransId="{8A74DE40-1A1E-41E4-8CB3-A14DB621B8A9}"/>
    <dgm:cxn modelId="{B9E3AA08-505D-4333-9F20-D5C6FC06A673}" srcId="{17A44246-7F37-463F-9AAA-82DC09D3B039}" destId="{186ECD30-91A6-4E86-9CB8-009D5D0B0D10}" srcOrd="0" destOrd="0" parTransId="{653EE576-3EF7-4671-94E7-660BAF24F644}" sibTransId="{A073A6DE-D612-4F05-B153-C29FAE0F700F}"/>
    <dgm:cxn modelId="{451A5227-0B12-42AE-AE26-B727CFFD4E64}" type="presOf" srcId="{186ECD30-91A6-4E86-9CB8-009D5D0B0D10}" destId="{4A0D174E-3E1A-4CAC-91F6-0762931C5C9F}" srcOrd="0" destOrd="0" presId="urn:microsoft.com/office/officeart/2009/3/layout/HorizontalOrganizationChart"/>
    <dgm:cxn modelId="{40F42D2F-DE4B-4572-9035-792D63CC92A9}" type="presOf" srcId="{17A44246-7F37-463F-9AAA-82DC09D3B039}" destId="{E3AF3CD9-FA02-4139-A669-C891E08B29C1}" srcOrd="0" destOrd="0" presId="urn:microsoft.com/office/officeart/2009/3/layout/HorizontalOrganizationChart"/>
    <dgm:cxn modelId="{1F492141-D8C1-4ADC-A2BB-04F47D605C4F}" type="presOf" srcId="{186ECD30-91A6-4E86-9CB8-009D5D0B0D10}" destId="{904A30C0-C773-41C9-896C-A113AA1B0990}" srcOrd="1" destOrd="0" presId="urn:microsoft.com/office/officeart/2009/3/layout/HorizontalOrganizationChart"/>
    <dgm:cxn modelId="{3FE88846-FAFE-4863-8A7B-220C7AAAE6B1}" type="presOf" srcId="{AF81E04B-E205-4814-95CC-7A448C49D323}" destId="{CA67BA04-27E9-44AA-9A00-65367CB37DCD}" srcOrd="0" destOrd="0" presId="urn:microsoft.com/office/officeart/2009/3/layout/HorizontalOrganizationChart"/>
    <dgm:cxn modelId="{01331CBD-B7CC-4E4A-BE14-6BBE3D684E0C}" type="presOf" srcId="{F2A63C20-8E78-4F37-8D1C-035BD9BF636B}" destId="{860029C2-FBD4-47EC-AA89-D5A21E195150}" srcOrd="0" destOrd="0" presId="urn:microsoft.com/office/officeart/2009/3/layout/HorizontalOrganizationChart"/>
    <dgm:cxn modelId="{363745F0-71A0-4452-8792-A6AA564E0280}" type="presOf" srcId="{F2A63C20-8E78-4F37-8D1C-035BD9BF636B}" destId="{ABD858F8-9D5A-4093-8EC2-DFFE7C1930DB}" srcOrd="1" destOrd="0" presId="urn:microsoft.com/office/officeart/2009/3/layout/HorizontalOrganizationChart"/>
    <dgm:cxn modelId="{B5AF9471-1750-4F94-BAF7-C813D90D528C}" type="presParOf" srcId="{E3AF3CD9-FA02-4139-A669-C891E08B29C1}" destId="{31EC8251-35B1-41A7-92DC-5A5C7E702300}" srcOrd="0" destOrd="0" presId="urn:microsoft.com/office/officeart/2009/3/layout/HorizontalOrganizationChart"/>
    <dgm:cxn modelId="{3D306063-4583-422E-90D3-0EA4AF060524}" type="presParOf" srcId="{31EC8251-35B1-41A7-92DC-5A5C7E702300}" destId="{5CEE254F-D1CB-452A-A1F2-CD42160D0E3C}" srcOrd="0" destOrd="0" presId="urn:microsoft.com/office/officeart/2009/3/layout/HorizontalOrganizationChart"/>
    <dgm:cxn modelId="{4233509B-F7E6-47A5-A990-3C424569F14C}" type="presParOf" srcId="{5CEE254F-D1CB-452A-A1F2-CD42160D0E3C}" destId="{4A0D174E-3E1A-4CAC-91F6-0762931C5C9F}" srcOrd="0" destOrd="0" presId="urn:microsoft.com/office/officeart/2009/3/layout/HorizontalOrganizationChart"/>
    <dgm:cxn modelId="{1A902A30-A5CD-412E-9D0A-6289CFC3B8A1}" type="presParOf" srcId="{5CEE254F-D1CB-452A-A1F2-CD42160D0E3C}" destId="{904A30C0-C773-41C9-896C-A113AA1B0990}" srcOrd="1" destOrd="0" presId="urn:microsoft.com/office/officeart/2009/3/layout/HorizontalOrganizationChart"/>
    <dgm:cxn modelId="{2F19D045-A96A-4EF9-A8F3-91574A20DA3E}" type="presParOf" srcId="{31EC8251-35B1-41A7-92DC-5A5C7E702300}" destId="{2078E4AB-EAC5-4ABF-8D61-F0AFCE351237}" srcOrd="1" destOrd="0" presId="urn:microsoft.com/office/officeart/2009/3/layout/HorizontalOrganizationChart"/>
    <dgm:cxn modelId="{03707E53-6FAD-47B1-8614-148DFB6DC905}" type="presParOf" srcId="{2078E4AB-EAC5-4ABF-8D61-F0AFCE351237}" destId="{CA67BA04-27E9-44AA-9A00-65367CB37DCD}" srcOrd="0" destOrd="0" presId="urn:microsoft.com/office/officeart/2009/3/layout/HorizontalOrganizationChart"/>
    <dgm:cxn modelId="{425CD24C-5A68-4533-ABBF-FA22AB0FCEA5}" type="presParOf" srcId="{2078E4AB-EAC5-4ABF-8D61-F0AFCE351237}" destId="{66D63408-27CB-4058-A484-1B3589AA02A9}" srcOrd="1" destOrd="0" presId="urn:microsoft.com/office/officeart/2009/3/layout/HorizontalOrganizationChart"/>
    <dgm:cxn modelId="{BDB9CF56-D571-4D5F-8D2A-31FEF72FD712}" type="presParOf" srcId="{66D63408-27CB-4058-A484-1B3589AA02A9}" destId="{9641F4A1-8F23-42CC-ACBB-DF81965FF94D}" srcOrd="0" destOrd="0" presId="urn:microsoft.com/office/officeart/2009/3/layout/HorizontalOrganizationChart"/>
    <dgm:cxn modelId="{B3D1F37E-79AA-4534-83D8-942109F4F4EB}" type="presParOf" srcId="{9641F4A1-8F23-42CC-ACBB-DF81965FF94D}" destId="{860029C2-FBD4-47EC-AA89-D5A21E195150}" srcOrd="0" destOrd="0" presId="urn:microsoft.com/office/officeart/2009/3/layout/HorizontalOrganizationChart"/>
    <dgm:cxn modelId="{60B4BCF1-7329-4027-8A6A-2EFE3AACF500}" type="presParOf" srcId="{9641F4A1-8F23-42CC-ACBB-DF81965FF94D}" destId="{ABD858F8-9D5A-4093-8EC2-DFFE7C1930DB}" srcOrd="1" destOrd="0" presId="urn:microsoft.com/office/officeart/2009/3/layout/HorizontalOrganizationChart"/>
    <dgm:cxn modelId="{261503A9-4342-4C9F-A9A2-D122A1AA8041}" type="presParOf" srcId="{66D63408-27CB-4058-A484-1B3589AA02A9}" destId="{2DE1CA40-FBFD-49F2-A7A2-A7EA3A4CF261}" srcOrd="1" destOrd="0" presId="urn:microsoft.com/office/officeart/2009/3/layout/HorizontalOrganizationChart"/>
    <dgm:cxn modelId="{609EB35F-A811-40C6-94D5-8B014212D34F}" type="presParOf" srcId="{66D63408-27CB-4058-A484-1B3589AA02A9}" destId="{642D794B-ED3A-4231-9D5F-345D10C27BB4}" srcOrd="2" destOrd="0" presId="urn:microsoft.com/office/officeart/2009/3/layout/HorizontalOrganizationChart"/>
    <dgm:cxn modelId="{5BC599CC-99F5-480D-91AB-2CC12FE28861}" type="presParOf" srcId="{31EC8251-35B1-41A7-92DC-5A5C7E702300}" destId="{16C3A7AC-87A2-4097-A04C-60BFA12318D4}" srcOrd="2" destOrd="0" presId="urn:microsoft.com/office/officeart/2009/3/layout/HorizontalOrganizationChart"/>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7A44246-7F37-463F-9AAA-82DC09D3B039}" type="doc">
      <dgm:prSet loTypeId="urn:microsoft.com/office/officeart/2009/3/layout/HorizontalOrganizationChart" loCatId="hierarchy" qsTypeId="urn:microsoft.com/office/officeart/2005/8/quickstyle/simple1" qsCatId="simple" csTypeId="urn:microsoft.com/office/officeart/2005/8/colors/accent1_2" csCatId="accent1" phldr="1"/>
      <dgm:spPr/>
      <dgm:t>
        <a:bodyPr/>
        <a:lstStyle/>
        <a:p>
          <a:endParaRPr kumimoji="1" lang="ja-JP" altLang="en-US"/>
        </a:p>
      </dgm:t>
    </dgm:pt>
    <dgm:pt modelId="{186ECD30-91A6-4E86-9CB8-009D5D0B0D10}">
      <dgm:prSet phldrT="[テキスト]" custT="1"/>
      <dgm:spPr>
        <a:solidFill>
          <a:schemeClr val="tx2">
            <a:lumMod val="75000"/>
          </a:schemeClr>
        </a:solidFill>
      </dgm:spPr>
      <dgm:t>
        <a:bodyPr/>
        <a:lstStyle/>
        <a:p>
          <a:pPr algn="l">
            <a:spcAft>
              <a:spcPts val="300"/>
            </a:spcAft>
          </a:pPr>
          <a:endParaRPr kumimoji="1" lang="en-US" altLang="ja-JP" sz="2100" dirty="0"/>
        </a:p>
        <a:p>
          <a:pPr algn="l">
            <a:spcAft>
              <a:spcPts val="300"/>
            </a:spcAft>
          </a:pPr>
          <a:r>
            <a:rPr kumimoji="1" lang="ja-JP" altLang="en-US" sz="2100" dirty="0"/>
            <a:t>≪差別制≫</a:t>
          </a:r>
          <a:endParaRPr kumimoji="1" lang="en-US" altLang="ja-JP" sz="2100" dirty="0"/>
        </a:p>
        <a:p>
          <a:pPr algn="l">
            <a:spcAft>
              <a:spcPts val="300"/>
            </a:spcAft>
          </a:pPr>
          <a:r>
            <a:rPr kumimoji="1" lang="ja-JP" altLang="en-US" sz="2000" dirty="0"/>
            <a:t>・用途別料金</a:t>
          </a:r>
          <a:endParaRPr kumimoji="1" lang="en-US" altLang="ja-JP" sz="2000" dirty="0"/>
        </a:p>
        <a:p>
          <a:pPr algn="l">
            <a:spcAft>
              <a:spcPts val="300"/>
            </a:spcAft>
          </a:pPr>
          <a:r>
            <a:rPr kumimoji="1" lang="ja-JP" altLang="en-US" sz="2000" dirty="0"/>
            <a:t>・口径別料金</a:t>
          </a:r>
          <a:endParaRPr kumimoji="1" lang="en-US" altLang="ja-JP" sz="2000" dirty="0"/>
        </a:p>
        <a:p>
          <a:pPr algn="l">
            <a:spcAft>
              <a:spcPts val="300"/>
            </a:spcAft>
          </a:pPr>
          <a:r>
            <a:rPr kumimoji="1" lang="ja-JP" altLang="en-US" sz="2000" dirty="0"/>
            <a:t>・逓増型料金</a:t>
          </a:r>
          <a:endParaRPr kumimoji="1" lang="en-US" altLang="ja-JP" sz="2000" dirty="0"/>
        </a:p>
        <a:p>
          <a:pPr algn="l">
            <a:spcAft>
              <a:spcPts val="300"/>
            </a:spcAft>
          </a:pPr>
          <a:r>
            <a:rPr kumimoji="1" lang="ja-JP" altLang="en-US" sz="2000" dirty="0"/>
            <a:t>・逓減型料金　</a:t>
          </a:r>
          <a:r>
            <a:rPr kumimoji="1" lang="ja-JP" altLang="en-US" sz="1600" dirty="0"/>
            <a:t>等</a:t>
          </a:r>
          <a:endParaRPr kumimoji="1" lang="en-US" altLang="ja-JP" sz="1600" dirty="0"/>
        </a:p>
        <a:p>
          <a:pPr algn="l">
            <a:spcAft>
              <a:spcPts val="300"/>
            </a:spcAft>
          </a:pPr>
          <a:endParaRPr kumimoji="1" lang="en-US" altLang="ja-JP" sz="1600" dirty="0"/>
        </a:p>
        <a:p>
          <a:pPr algn="l">
            <a:spcAft>
              <a:spcPts val="300"/>
            </a:spcAft>
          </a:pPr>
          <a:endParaRPr kumimoji="1" lang="ja-JP" altLang="en-US" sz="1600" dirty="0"/>
        </a:p>
      </dgm:t>
    </dgm:pt>
    <dgm:pt modelId="{653EE576-3EF7-4671-94E7-660BAF24F644}" type="parTrans" cxnId="{B9E3AA08-505D-4333-9F20-D5C6FC06A673}">
      <dgm:prSet/>
      <dgm:spPr/>
      <dgm:t>
        <a:bodyPr/>
        <a:lstStyle/>
        <a:p>
          <a:endParaRPr kumimoji="1" lang="ja-JP" altLang="en-US"/>
        </a:p>
      </dgm:t>
    </dgm:pt>
    <dgm:pt modelId="{A073A6DE-D612-4F05-B153-C29FAE0F700F}" type="sibTrans" cxnId="{B9E3AA08-505D-4333-9F20-D5C6FC06A673}">
      <dgm:prSet/>
      <dgm:spPr/>
      <dgm:t>
        <a:bodyPr/>
        <a:lstStyle/>
        <a:p>
          <a:endParaRPr kumimoji="1" lang="ja-JP" altLang="en-US"/>
        </a:p>
      </dgm:t>
    </dgm:pt>
    <dgm:pt modelId="{F2A63C20-8E78-4F37-8D1C-035BD9BF636B}">
      <dgm:prSet phldrT="[テキスト]" custT="1"/>
      <dgm:spPr>
        <a:solidFill>
          <a:schemeClr val="tx2">
            <a:lumMod val="75000"/>
          </a:schemeClr>
        </a:solidFill>
      </dgm:spPr>
      <dgm:t>
        <a:bodyPr/>
        <a:lstStyle/>
        <a:p>
          <a:pPr algn="l">
            <a:spcAft>
              <a:spcPts val="300"/>
            </a:spcAft>
          </a:pPr>
          <a:endParaRPr kumimoji="1" lang="en-US" altLang="ja-JP" sz="2100" dirty="0"/>
        </a:p>
        <a:p>
          <a:pPr algn="l">
            <a:spcAft>
              <a:spcPts val="300"/>
            </a:spcAft>
          </a:pPr>
          <a:endParaRPr kumimoji="1" lang="en-US" altLang="ja-JP" sz="2100" dirty="0"/>
        </a:p>
        <a:p>
          <a:pPr algn="l">
            <a:spcAft>
              <a:spcPts val="300"/>
            </a:spcAft>
          </a:pPr>
          <a:r>
            <a:rPr kumimoji="1" lang="ja-JP" altLang="en-US" sz="2100" dirty="0"/>
            <a:t>≪無差別制≫</a:t>
          </a:r>
          <a:endParaRPr kumimoji="1" lang="en-US" altLang="ja-JP" sz="2100" dirty="0"/>
        </a:p>
        <a:p>
          <a:pPr algn="l">
            <a:spcAft>
              <a:spcPts val="300"/>
            </a:spcAft>
          </a:pPr>
          <a:r>
            <a:rPr kumimoji="1" lang="ja-JP" altLang="en-US" sz="2100" dirty="0"/>
            <a:t>・単純均一制</a:t>
          </a:r>
          <a:endParaRPr kumimoji="1" lang="en-US" altLang="ja-JP" sz="2100" dirty="0"/>
        </a:p>
        <a:p>
          <a:pPr algn="l">
            <a:spcAft>
              <a:spcPts val="300"/>
            </a:spcAft>
          </a:pPr>
          <a:endParaRPr kumimoji="1" lang="en-US" altLang="ja-JP" sz="2100" dirty="0"/>
        </a:p>
        <a:p>
          <a:pPr algn="l">
            <a:spcAft>
              <a:spcPts val="300"/>
            </a:spcAft>
          </a:pPr>
          <a:endParaRPr kumimoji="1" lang="en-US" altLang="ja-JP" sz="2100" dirty="0"/>
        </a:p>
        <a:p>
          <a:pPr algn="l">
            <a:spcAft>
              <a:spcPts val="300"/>
            </a:spcAft>
          </a:pPr>
          <a:endParaRPr kumimoji="1" lang="en-US" altLang="ja-JP" sz="2100" dirty="0"/>
        </a:p>
        <a:p>
          <a:pPr algn="l">
            <a:spcAft>
              <a:spcPts val="300"/>
            </a:spcAft>
          </a:pPr>
          <a:endParaRPr kumimoji="1" lang="en-US" altLang="ja-JP" sz="2100" dirty="0"/>
        </a:p>
        <a:p>
          <a:pPr algn="l">
            <a:spcAft>
              <a:spcPts val="300"/>
            </a:spcAft>
          </a:pPr>
          <a:endParaRPr kumimoji="1" lang="en-US" altLang="ja-JP" sz="2100" dirty="0"/>
        </a:p>
        <a:p>
          <a:pPr algn="l">
            <a:spcAft>
              <a:spcPts val="300"/>
            </a:spcAft>
          </a:pPr>
          <a:endParaRPr kumimoji="1" lang="en-US" altLang="ja-JP" sz="2100" dirty="0"/>
        </a:p>
        <a:p>
          <a:pPr algn="l">
            <a:spcAft>
              <a:spcPts val="300"/>
            </a:spcAft>
          </a:pPr>
          <a:endParaRPr kumimoji="1" lang="en-US" altLang="ja-JP" sz="2100" dirty="0"/>
        </a:p>
      </dgm:t>
    </dgm:pt>
    <dgm:pt modelId="{AF81E04B-E205-4814-95CC-7A448C49D323}" type="parTrans" cxnId="{22217908-2127-4DB4-A5F2-F701CD12664A}">
      <dgm:prSet/>
      <dgm:spPr>
        <a:solidFill>
          <a:schemeClr val="bg1"/>
        </a:solidFill>
        <a:ln>
          <a:solidFill>
            <a:schemeClr val="bg1"/>
          </a:solidFill>
        </a:ln>
      </dgm:spPr>
      <dgm:t>
        <a:bodyPr/>
        <a:lstStyle/>
        <a:p>
          <a:endParaRPr kumimoji="1" lang="ja-JP" altLang="en-US"/>
        </a:p>
      </dgm:t>
    </dgm:pt>
    <dgm:pt modelId="{8A74DE40-1A1E-41E4-8CB3-A14DB621B8A9}" type="sibTrans" cxnId="{22217908-2127-4DB4-A5F2-F701CD12664A}">
      <dgm:prSet/>
      <dgm:spPr/>
      <dgm:t>
        <a:bodyPr/>
        <a:lstStyle/>
        <a:p>
          <a:endParaRPr kumimoji="1" lang="ja-JP" altLang="en-US"/>
        </a:p>
      </dgm:t>
    </dgm:pt>
    <dgm:pt modelId="{E3AF3CD9-FA02-4139-A669-C891E08B29C1}" type="pres">
      <dgm:prSet presAssocID="{17A44246-7F37-463F-9AAA-82DC09D3B039}" presName="hierChild1" presStyleCnt="0">
        <dgm:presLayoutVars>
          <dgm:orgChart val="1"/>
          <dgm:chPref val="1"/>
          <dgm:dir/>
          <dgm:animOne val="branch"/>
          <dgm:animLvl val="lvl"/>
          <dgm:resizeHandles/>
        </dgm:presLayoutVars>
      </dgm:prSet>
      <dgm:spPr/>
    </dgm:pt>
    <dgm:pt modelId="{31EC8251-35B1-41A7-92DC-5A5C7E702300}" type="pres">
      <dgm:prSet presAssocID="{186ECD30-91A6-4E86-9CB8-009D5D0B0D10}" presName="hierRoot1" presStyleCnt="0">
        <dgm:presLayoutVars>
          <dgm:hierBranch val="init"/>
        </dgm:presLayoutVars>
      </dgm:prSet>
      <dgm:spPr/>
    </dgm:pt>
    <dgm:pt modelId="{5CEE254F-D1CB-452A-A1F2-CD42160D0E3C}" type="pres">
      <dgm:prSet presAssocID="{186ECD30-91A6-4E86-9CB8-009D5D0B0D10}" presName="rootComposite1" presStyleCnt="0"/>
      <dgm:spPr/>
    </dgm:pt>
    <dgm:pt modelId="{4A0D174E-3E1A-4CAC-91F6-0762931C5C9F}" type="pres">
      <dgm:prSet presAssocID="{186ECD30-91A6-4E86-9CB8-009D5D0B0D10}" presName="rootText1" presStyleLbl="node0" presStyleIdx="0" presStyleCnt="1" custScaleX="82935" custScaleY="331851" custLinFactNeighborX="-443" custLinFactNeighborY="4988">
        <dgm:presLayoutVars>
          <dgm:chPref val="3"/>
        </dgm:presLayoutVars>
      </dgm:prSet>
      <dgm:spPr/>
    </dgm:pt>
    <dgm:pt modelId="{904A30C0-C773-41C9-896C-A113AA1B0990}" type="pres">
      <dgm:prSet presAssocID="{186ECD30-91A6-4E86-9CB8-009D5D0B0D10}" presName="rootConnector1" presStyleLbl="node1" presStyleIdx="0" presStyleCnt="0"/>
      <dgm:spPr/>
    </dgm:pt>
    <dgm:pt modelId="{2078E4AB-EAC5-4ABF-8D61-F0AFCE351237}" type="pres">
      <dgm:prSet presAssocID="{186ECD30-91A6-4E86-9CB8-009D5D0B0D10}" presName="hierChild2" presStyleCnt="0"/>
      <dgm:spPr/>
    </dgm:pt>
    <dgm:pt modelId="{CA67BA04-27E9-44AA-9A00-65367CB37DCD}" type="pres">
      <dgm:prSet presAssocID="{AF81E04B-E205-4814-95CC-7A448C49D323}" presName="Name64" presStyleLbl="parChTrans1D2" presStyleIdx="0" presStyleCnt="1"/>
      <dgm:spPr/>
    </dgm:pt>
    <dgm:pt modelId="{66D63408-27CB-4058-A484-1B3589AA02A9}" type="pres">
      <dgm:prSet presAssocID="{F2A63C20-8E78-4F37-8D1C-035BD9BF636B}" presName="hierRoot2" presStyleCnt="0">
        <dgm:presLayoutVars>
          <dgm:hierBranch val="init"/>
        </dgm:presLayoutVars>
      </dgm:prSet>
      <dgm:spPr/>
    </dgm:pt>
    <dgm:pt modelId="{9641F4A1-8F23-42CC-ACBB-DF81965FF94D}" type="pres">
      <dgm:prSet presAssocID="{F2A63C20-8E78-4F37-8D1C-035BD9BF636B}" presName="rootComposite" presStyleCnt="0"/>
      <dgm:spPr/>
    </dgm:pt>
    <dgm:pt modelId="{860029C2-FBD4-47EC-AA89-D5A21E195150}" type="pres">
      <dgm:prSet presAssocID="{F2A63C20-8E78-4F37-8D1C-035BD9BF636B}" presName="rootText" presStyleLbl="node2" presStyleIdx="0" presStyleCnt="1" custScaleX="85833" custScaleY="331804" custLinFactNeighborX="-11330" custLinFactNeighborY="6069">
        <dgm:presLayoutVars>
          <dgm:chPref val="3"/>
        </dgm:presLayoutVars>
      </dgm:prSet>
      <dgm:spPr/>
    </dgm:pt>
    <dgm:pt modelId="{ABD858F8-9D5A-4093-8EC2-DFFE7C1930DB}" type="pres">
      <dgm:prSet presAssocID="{F2A63C20-8E78-4F37-8D1C-035BD9BF636B}" presName="rootConnector" presStyleLbl="node2" presStyleIdx="0" presStyleCnt="1"/>
      <dgm:spPr/>
    </dgm:pt>
    <dgm:pt modelId="{2DE1CA40-FBFD-49F2-A7A2-A7EA3A4CF261}" type="pres">
      <dgm:prSet presAssocID="{F2A63C20-8E78-4F37-8D1C-035BD9BF636B}" presName="hierChild4" presStyleCnt="0"/>
      <dgm:spPr/>
    </dgm:pt>
    <dgm:pt modelId="{642D794B-ED3A-4231-9D5F-345D10C27BB4}" type="pres">
      <dgm:prSet presAssocID="{F2A63C20-8E78-4F37-8D1C-035BD9BF636B}" presName="hierChild5" presStyleCnt="0"/>
      <dgm:spPr/>
    </dgm:pt>
    <dgm:pt modelId="{16C3A7AC-87A2-4097-A04C-60BFA12318D4}" type="pres">
      <dgm:prSet presAssocID="{186ECD30-91A6-4E86-9CB8-009D5D0B0D10}" presName="hierChild3" presStyleCnt="0"/>
      <dgm:spPr/>
    </dgm:pt>
  </dgm:ptLst>
  <dgm:cxnLst>
    <dgm:cxn modelId="{22217908-2127-4DB4-A5F2-F701CD12664A}" srcId="{186ECD30-91A6-4E86-9CB8-009D5D0B0D10}" destId="{F2A63C20-8E78-4F37-8D1C-035BD9BF636B}" srcOrd="0" destOrd="0" parTransId="{AF81E04B-E205-4814-95CC-7A448C49D323}" sibTransId="{8A74DE40-1A1E-41E4-8CB3-A14DB621B8A9}"/>
    <dgm:cxn modelId="{B9E3AA08-505D-4333-9F20-D5C6FC06A673}" srcId="{17A44246-7F37-463F-9AAA-82DC09D3B039}" destId="{186ECD30-91A6-4E86-9CB8-009D5D0B0D10}" srcOrd="0" destOrd="0" parTransId="{653EE576-3EF7-4671-94E7-660BAF24F644}" sibTransId="{A073A6DE-D612-4F05-B153-C29FAE0F700F}"/>
    <dgm:cxn modelId="{451A5227-0B12-42AE-AE26-B727CFFD4E64}" type="presOf" srcId="{186ECD30-91A6-4E86-9CB8-009D5D0B0D10}" destId="{4A0D174E-3E1A-4CAC-91F6-0762931C5C9F}" srcOrd="0" destOrd="0" presId="urn:microsoft.com/office/officeart/2009/3/layout/HorizontalOrganizationChart"/>
    <dgm:cxn modelId="{40F42D2F-DE4B-4572-9035-792D63CC92A9}" type="presOf" srcId="{17A44246-7F37-463F-9AAA-82DC09D3B039}" destId="{E3AF3CD9-FA02-4139-A669-C891E08B29C1}" srcOrd="0" destOrd="0" presId="urn:microsoft.com/office/officeart/2009/3/layout/HorizontalOrganizationChart"/>
    <dgm:cxn modelId="{1F492141-D8C1-4ADC-A2BB-04F47D605C4F}" type="presOf" srcId="{186ECD30-91A6-4E86-9CB8-009D5D0B0D10}" destId="{904A30C0-C773-41C9-896C-A113AA1B0990}" srcOrd="1" destOrd="0" presId="urn:microsoft.com/office/officeart/2009/3/layout/HorizontalOrganizationChart"/>
    <dgm:cxn modelId="{3FE88846-FAFE-4863-8A7B-220C7AAAE6B1}" type="presOf" srcId="{AF81E04B-E205-4814-95CC-7A448C49D323}" destId="{CA67BA04-27E9-44AA-9A00-65367CB37DCD}" srcOrd="0" destOrd="0" presId="urn:microsoft.com/office/officeart/2009/3/layout/HorizontalOrganizationChart"/>
    <dgm:cxn modelId="{01331CBD-B7CC-4E4A-BE14-6BBE3D684E0C}" type="presOf" srcId="{F2A63C20-8E78-4F37-8D1C-035BD9BF636B}" destId="{860029C2-FBD4-47EC-AA89-D5A21E195150}" srcOrd="0" destOrd="0" presId="urn:microsoft.com/office/officeart/2009/3/layout/HorizontalOrganizationChart"/>
    <dgm:cxn modelId="{363745F0-71A0-4452-8792-A6AA564E0280}" type="presOf" srcId="{F2A63C20-8E78-4F37-8D1C-035BD9BF636B}" destId="{ABD858F8-9D5A-4093-8EC2-DFFE7C1930DB}" srcOrd="1" destOrd="0" presId="urn:microsoft.com/office/officeart/2009/3/layout/HorizontalOrganizationChart"/>
    <dgm:cxn modelId="{B5AF9471-1750-4F94-BAF7-C813D90D528C}" type="presParOf" srcId="{E3AF3CD9-FA02-4139-A669-C891E08B29C1}" destId="{31EC8251-35B1-41A7-92DC-5A5C7E702300}" srcOrd="0" destOrd="0" presId="urn:microsoft.com/office/officeart/2009/3/layout/HorizontalOrganizationChart"/>
    <dgm:cxn modelId="{3D306063-4583-422E-90D3-0EA4AF060524}" type="presParOf" srcId="{31EC8251-35B1-41A7-92DC-5A5C7E702300}" destId="{5CEE254F-D1CB-452A-A1F2-CD42160D0E3C}" srcOrd="0" destOrd="0" presId="urn:microsoft.com/office/officeart/2009/3/layout/HorizontalOrganizationChart"/>
    <dgm:cxn modelId="{4233509B-F7E6-47A5-A990-3C424569F14C}" type="presParOf" srcId="{5CEE254F-D1CB-452A-A1F2-CD42160D0E3C}" destId="{4A0D174E-3E1A-4CAC-91F6-0762931C5C9F}" srcOrd="0" destOrd="0" presId="urn:microsoft.com/office/officeart/2009/3/layout/HorizontalOrganizationChart"/>
    <dgm:cxn modelId="{1A902A30-A5CD-412E-9D0A-6289CFC3B8A1}" type="presParOf" srcId="{5CEE254F-D1CB-452A-A1F2-CD42160D0E3C}" destId="{904A30C0-C773-41C9-896C-A113AA1B0990}" srcOrd="1" destOrd="0" presId="urn:microsoft.com/office/officeart/2009/3/layout/HorizontalOrganizationChart"/>
    <dgm:cxn modelId="{2F19D045-A96A-4EF9-A8F3-91574A20DA3E}" type="presParOf" srcId="{31EC8251-35B1-41A7-92DC-5A5C7E702300}" destId="{2078E4AB-EAC5-4ABF-8D61-F0AFCE351237}" srcOrd="1" destOrd="0" presId="urn:microsoft.com/office/officeart/2009/3/layout/HorizontalOrganizationChart"/>
    <dgm:cxn modelId="{03707E53-6FAD-47B1-8614-148DFB6DC905}" type="presParOf" srcId="{2078E4AB-EAC5-4ABF-8D61-F0AFCE351237}" destId="{CA67BA04-27E9-44AA-9A00-65367CB37DCD}" srcOrd="0" destOrd="0" presId="urn:microsoft.com/office/officeart/2009/3/layout/HorizontalOrganizationChart"/>
    <dgm:cxn modelId="{425CD24C-5A68-4533-ABBF-FA22AB0FCEA5}" type="presParOf" srcId="{2078E4AB-EAC5-4ABF-8D61-F0AFCE351237}" destId="{66D63408-27CB-4058-A484-1B3589AA02A9}" srcOrd="1" destOrd="0" presId="urn:microsoft.com/office/officeart/2009/3/layout/HorizontalOrganizationChart"/>
    <dgm:cxn modelId="{BDB9CF56-D571-4D5F-8D2A-31FEF72FD712}" type="presParOf" srcId="{66D63408-27CB-4058-A484-1B3589AA02A9}" destId="{9641F4A1-8F23-42CC-ACBB-DF81965FF94D}" srcOrd="0" destOrd="0" presId="urn:microsoft.com/office/officeart/2009/3/layout/HorizontalOrganizationChart"/>
    <dgm:cxn modelId="{B3D1F37E-79AA-4534-83D8-942109F4F4EB}" type="presParOf" srcId="{9641F4A1-8F23-42CC-ACBB-DF81965FF94D}" destId="{860029C2-FBD4-47EC-AA89-D5A21E195150}" srcOrd="0" destOrd="0" presId="urn:microsoft.com/office/officeart/2009/3/layout/HorizontalOrganizationChart"/>
    <dgm:cxn modelId="{60B4BCF1-7329-4027-8A6A-2EFE3AACF500}" type="presParOf" srcId="{9641F4A1-8F23-42CC-ACBB-DF81965FF94D}" destId="{ABD858F8-9D5A-4093-8EC2-DFFE7C1930DB}" srcOrd="1" destOrd="0" presId="urn:microsoft.com/office/officeart/2009/3/layout/HorizontalOrganizationChart"/>
    <dgm:cxn modelId="{261503A9-4342-4C9F-A9A2-D122A1AA8041}" type="presParOf" srcId="{66D63408-27CB-4058-A484-1B3589AA02A9}" destId="{2DE1CA40-FBFD-49F2-A7A2-A7EA3A4CF261}" srcOrd="1" destOrd="0" presId="urn:microsoft.com/office/officeart/2009/3/layout/HorizontalOrganizationChart"/>
    <dgm:cxn modelId="{609EB35F-A811-40C6-94D5-8B014212D34F}" type="presParOf" srcId="{66D63408-27CB-4058-A484-1B3589AA02A9}" destId="{642D794B-ED3A-4231-9D5F-345D10C27BB4}" srcOrd="2" destOrd="0" presId="urn:microsoft.com/office/officeart/2009/3/layout/HorizontalOrganizationChart"/>
    <dgm:cxn modelId="{5BC599CC-99F5-480D-91AB-2CC12FE28861}" type="presParOf" srcId="{31EC8251-35B1-41A7-92DC-5A5C7E702300}" destId="{16C3A7AC-87A2-4097-A04C-60BFA12318D4}" srcOrd="2" destOrd="0" presId="urn:microsoft.com/office/officeart/2009/3/layout/HorizontalOrganizationChart"/>
  </dgm:cxnLst>
  <dgm:bg>
    <a:noFill/>
  </dgm:bg>
  <dgm:whole/>
  <dgm:extLst>
    <a:ext uri="http://schemas.microsoft.com/office/drawing/2008/diagram">
      <dsp:dataModelExt xmlns:dsp="http://schemas.microsoft.com/office/drawing/2008/diagram" relId="rId1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38274D-47B8-4200-9CE1-E0940AF52EE8}">
      <dsp:nvSpPr>
        <dsp:cNvPr id="0" name=""/>
        <dsp:cNvSpPr/>
      </dsp:nvSpPr>
      <dsp:spPr>
        <a:xfrm>
          <a:off x="1767028" y="1102144"/>
          <a:ext cx="594175" cy="270628"/>
        </a:xfrm>
        <a:custGeom>
          <a:avLst/>
          <a:gdLst/>
          <a:ahLst/>
          <a:cxnLst/>
          <a:rect l="0" t="0" r="0" b="0"/>
          <a:pathLst>
            <a:path>
              <a:moveTo>
                <a:pt x="0" y="0"/>
              </a:moveTo>
              <a:lnTo>
                <a:pt x="270066" y="0"/>
              </a:lnTo>
              <a:lnTo>
                <a:pt x="270066" y="270628"/>
              </a:lnTo>
              <a:lnTo>
                <a:pt x="594175" y="270628"/>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A67BA04-27E9-44AA-9A00-65367CB37DCD}">
      <dsp:nvSpPr>
        <dsp:cNvPr id="0" name=""/>
        <dsp:cNvSpPr/>
      </dsp:nvSpPr>
      <dsp:spPr>
        <a:xfrm>
          <a:off x="1767028" y="792695"/>
          <a:ext cx="596962" cy="309448"/>
        </a:xfrm>
        <a:custGeom>
          <a:avLst/>
          <a:gdLst/>
          <a:ahLst/>
          <a:cxnLst/>
          <a:rect l="0" t="0" r="0" b="0"/>
          <a:pathLst>
            <a:path>
              <a:moveTo>
                <a:pt x="0" y="309448"/>
              </a:moveTo>
              <a:lnTo>
                <a:pt x="272853" y="309448"/>
              </a:lnTo>
              <a:lnTo>
                <a:pt x="272853" y="0"/>
              </a:lnTo>
              <a:lnTo>
                <a:pt x="596962" y="0"/>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A0D174E-3E1A-4CAC-91F6-0762931C5C9F}">
      <dsp:nvSpPr>
        <dsp:cNvPr id="0" name=""/>
        <dsp:cNvSpPr/>
      </dsp:nvSpPr>
      <dsp:spPr>
        <a:xfrm>
          <a:off x="56478" y="841141"/>
          <a:ext cx="1710550" cy="522004"/>
        </a:xfrm>
        <a:prstGeom prst="rect">
          <a:avLst/>
        </a:prstGeom>
        <a:solidFill>
          <a:schemeClr val="accent3">
            <a:lumMod val="40000"/>
            <a:lumOff val="60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kumimoji="1" lang="ja-JP" altLang="en-US" sz="2100" b="1" kern="1200" dirty="0">
              <a:solidFill>
                <a:schemeClr val="tx1"/>
              </a:solidFill>
            </a:rPr>
            <a:t>一部料金制</a:t>
          </a:r>
        </a:p>
      </dsp:txBody>
      <dsp:txXfrm>
        <a:off x="56478" y="841141"/>
        <a:ext cx="1710550" cy="522004"/>
      </dsp:txXfrm>
    </dsp:sp>
    <dsp:sp modelId="{860029C2-FBD4-47EC-AA89-D5A21E195150}">
      <dsp:nvSpPr>
        <dsp:cNvPr id="0" name=""/>
        <dsp:cNvSpPr/>
      </dsp:nvSpPr>
      <dsp:spPr>
        <a:xfrm>
          <a:off x="2363991" y="531693"/>
          <a:ext cx="1746072" cy="522004"/>
        </a:xfrm>
        <a:prstGeom prst="rect">
          <a:avLst/>
        </a:prstGeom>
        <a:solidFill>
          <a:srgbClr val="FFC9FF"/>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kumimoji="1" lang="ja-JP" altLang="en-US" sz="2100" b="1" kern="1200" dirty="0">
              <a:solidFill>
                <a:schemeClr val="tx1"/>
              </a:solidFill>
            </a:rPr>
            <a:t>定額料金制</a:t>
          </a:r>
        </a:p>
      </dsp:txBody>
      <dsp:txXfrm>
        <a:off x="2363991" y="531693"/>
        <a:ext cx="1746072" cy="522004"/>
      </dsp:txXfrm>
    </dsp:sp>
    <dsp:sp modelId="{164D899F-F819-4FC9-B6E8-AD77F09E1D52}">
      <dsp:nvSpPr>
        <dsp:cNvPr id="0" name=""/>
        <dsp:cNvSpPr/>
      </dsp:nvSpPr>
      <dsp:spPr>
        <a:xfrm>
          <a:off x="2361203" y="1111770"/>
          <a:ext cx="1748860" cy="522004"/>
        </a:xfrm>
        <a:prstGeom prst="rect">
          <a:avLst/>
        </a:prstGeom>
        <a:solidFill>
          <a:srgbClr val="FFC9FF"/>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kumimoji="1" lang="ja-JP" altLang="en-US" sz="2100" b="1" kern="1200" dirty="0">
              <a:solidFill>
                <a:schemeClr val="tx1"/>
              </a:solidFill>
            </a:rPr>
            <a:t>従量料金制</a:t>
          </a:r>
        </a:p>
      </dsp:txBody>
      <dsp:txXfrm>
        <a:off x="2361203" y="1111770"/>
        <a:ext cx="1748860" cy="52200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67BA04-27E9-44AA-9A00-65367CB37DCD}">
      <dsp:nvSpPr>
        <dsp:cNvPr id="0" name=""/>
        <dsp:cNvSpPr/>
      </dsp:nvSpPr>
      <dsp:spPr>
        <a:xfrm>
          <a:off x="1768422" y="1123157"/>
          <a:ext cx="595568" cy="91440"/>
        </a:xfrm>
        <a:custGeom>
          <a:avLst/>
          <a:gdLst/>
          <a:ahLst/>
          <a:cxnLst/>
          <a:rect l="0" t="0" r="0" b="0"/>
          <a:pathLst>
            <a:path>
              <a:moveTo>
                <a:pt x="0" y="45720"/>
              </a:moveTo>
              <a:lnTo>
                <a:pt x="271459" y="45720"/>
              </a:lnTo>
              <a:lnTo>
                <a:pt x="271459" y="46154"/>
              </a:lnTo>
              <a:lnTo>
                <a:pt x="595568" y="46154"/>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A0D174E-3E1A-4CAC-91F6-0762931C5C9F}">
      <dsp:nvSpPr>
        <dsp:cNvPr id="0" name=""/>
        <dsp:cNvSpPr/>
      </dsp:nvSpPr>
      <dsp:spPr>
        <a:xfrm>
          <a:off x="57872" y="907874"/>
          <a:ext cx="1710550" cy="522004"/>
        </a:xfrm>
        <a:prstGeom prst="rect">
          <a:avLst/>
        </a:prstGeom>
        <a:solidFill>
          <a:schemeClr val="accent3">
            <a:lumMod val="40000"/>
            <a:lumOff val="60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kumimoji="1" lang="ja-JP" altLang="en-US" sz="2100" b="1" kern="1200" dirty="0">
              <a:solidFill>
                <a:schemeClr val="tx1"/>
              </a:solidFill>
            </a:rPr>
            <a:t>二部料金制</a:t>
          </a:r>
        </a:p>
      </dsp:txBody>
      <dsp:txXfrm>
        <a:off x="57872" y="907874"/>
        <a:ext cx="1710550" cy="522004"/>
      </dsp:txXfrm>
    </dsp:sp>
    <dsp:sp modelId="{860029C2-FBD4-47EC-AA89-D5A21E195150}">
      <dsp:nvSpPr>
        <dsp:cNvPr id="0" name=""/>
        <dsp:cNvSpPr/>
      </dsp:nvSpPr>
      <dsp:spPr>
        <a:xfrm>
          <a:off x="2363991" y="432791"/>
          <a:ext cx="1746072" cy="1473042"/>
        </a:xfrm>
        <a:prstGeom prst="rect">
          <a:avLst/>
        </a:prstGeom>
        <a:solidFill>
          <a:srgbClr val="FFC9FF"/>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ts val="0"/>
            </a:spcAft>
            <a:buNone/>
          </a:pPr>
          <a:r>
            <a:rPr kumimoji="1" lang="ja-JP" altLang="en-US" sz="2100" b="1" kern="1200" dirty="0">
              <a:solidFill>
                <a:schemeClr val="tx1"/>
              </a:solidFill>
            </a:rPr>
            <a:t>基本料金</a:t>
          </a:r>
          <a:endParaRPr kumimoji="1" lang="en-US" altLang="ja-JP" sz="2100" b="1" kern="1200" dirty="0">
            <a:solidFill>
              <a:schemeClr val="tx1"/>
            </a:solidFill>
          </a:endParaRPr>
        </a:p>
        <a:p>
          <a:pPr marL="0" lvl="0" indent="0" algn="ctr" defTabSz="933450">
            <a:lnSpc>
              <a:spcPct val="90000"/>
            </a:lnSpc>
            <a:spcBef>
              <a:spcPct val="0"/>
            </a:spcBef>
            <a:spcAft>
              <a:spcPts val="0"/>
            </a:spcAft>
            <a:buNone/>
          </a:pPr>
          <a:r>
            <a:rPr kumimoji="1" lang="ja-JP" altLang="en-US" sz="2100" b="1" kern="1200" dirty="0">
              <a:solidFill>
                <a:schemeClr val="tx1"/>
              </a:solidFill>
            </a:rPr>
            <a:t>＋</a:t>
          </a:r>
          <a:endParaRPr kumimoji="1" lang="en-US" altLang="ja-JP" sz="2100" b="1" kern="1200" dirty="0">
            <a:solidFill>
              <a:schemeClr val="tx1"/>
            </a:solidFill>
          </a:endParaRPr>
        </a:p>
        <a:p>
          <a:pPr marL="0" lvl="0" indent="0" algn="ctr" defTabSz="933450">
            <a:lnSpc>
              <a:spcPct val="90000"/>
            </a:lnSpc>
            <a:spcBef>
              <a:spcPct val="0"/>
            </a:spcBef>
            <a:spcAft>
              <a:spcPts val="0"/>
            </a:spcAft>
            <a:buNone/>
          </a:pPr>
          <a:r>
            <a:rPr kumimoji="1" lang="ja-JP" altLang="en-US" sz="2100" b="1" kern="1200" dirty="0">
              <a:solidFill>
                <a:schemeClr val="tx1"/>
              </a:solidFill>
            </a:rPr>
            <a:t>従量料金</a:t>
          </a:r>
          <a:endParaRPr kumimoji="1" lang="en-US" altLang="ja-JP" sz="2100" b="1" kern="1200" dirty="0">
            <a:solidFill>
              <a:schemeClr val="tx1"/>
            </a:solidFill>
          </a:endParaRPr>
        </a:p>
      </dsp:txBody>
      <dsp:txXfrm>
        <a:off x="2363991" y="432791"/>
        <a:ext cx="1746072" cy="147304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67BA04-27E9-44AA-9A00-65367CB37DCD}">
      <dsp:nvSpPr>
        <dsp:cNvPr id="0" name=""/>
        <dsp:cNvSpPr/>
      </dsp:nvSpPr>
      <dsp:spPr>
        <a:xfrm>
          <a:off x="2697364" y="1264336"/>
          <a:ext cx="235661" cy="91440"/>
        </a:xfrm>
        <a:custGeom>
          <a:avLst/>
          <a:gdLst/>
          <a:ahLst/>
          <a:cxnLst/>
          <a:rect l="0" t="0" r="0" b="0"/>
          <a:pathLst>
            <a:path>
              <a:moveTo>
                <a:pt x="0" y="45720"/>
              </a:moveTo>
              <a:lnTo>
                <a:pt x="0" y="45905"/>
              </a:lnTo>
              <a:lnTo>
                <a:pt x="235661" y="45905"/>
              </a:lnTo>
            </a:path>
          </a:pathLst>
        </a:custGeom>
        <a:noFill/>
        <a:ln w="19050" cap="rnd" cmpd="sng" algn="ctr">
          <a:solidFill>
            <a:schemeClr val="bg1"/>
          </a:solidFill>
          <a:prstDash val="solid"/>
        </a:ln>
        <a:effectLst/>
      </dsp:spPr>
      <dsp:style>
        <a:lnRef idx="2">
          <a:scrgbClr r="0" g="0" b="0"/>
        </a:lnRef>
        <a:fillRef idx="0">
          <a:scrgbClr r="0" g="0" b="0"/>
        </a:fillRef>
        <a:effectRef idx="0">
          <a:scrgbClr r="0" g="0" b="0"/>
        </a:effectRef>
        <a:fontRef idx="minor"/>
      </dsp:style>
    </dsp:sp>
    <dsp:sp modelId="{4A0D174E-3E1A-4CAC-91F6-0762931C5C9F}">
      <dsp:nvSpPr>
        <dsp:cNvPr id="0" name=""/>
        <dsp:cNvSpPr/>
      </dsp:nvSpPr>
      <dsp:spPr>
        <a:xfrm>
          <a:off x="552668" y="1353"/>
          <a:ext cx="2144696" cy="2617405"/>
        </a:xfrm>
        <a:prstGeom prst="rect">
          <a:avLst/>
        </a:prstGeom>
        <a:solidFill>
          <a:schemeClr val="tx2">
            <a:lumMod val="75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l" defTabSz="933450">
            <a:lnSpc>
              <a:spcPct val="90000"/>
            </a:lnSpc>
            <a:spcBef>
              <a:spcPct val="0"/>
            </a:spcBef>
            <a:spcAft>
              <a:spcPts val="300"/>
            </a:spcAft>
            <a:buNone/>
          </a:pPr>
          <a:endParaRPr kumimoji="1" lang="en-US" altLang="ja-JP" sz="2100" kern="1200" dirty="0"/>
        </a:p>
        <a:p>
          <a:pPr marL="0" lvl="0" indent="0" algn="l" defTabSz="933450">
            <a:lnSpc>
              <a:spcPct val="90000"/>
            </a:lnSpc>
            <a:spcBef>
              <a:spcPct val="0"/>
            </a:spcBef>
            <a:spcAft>
              <a:spcPts val="300"/>
            </a:spcAft>
            <a:buNone/>
          </a:pPr>
          <a:r>
            <a:rPr kumimoji="1" lang="ja-JP" altLang="en-US" sz="2100" kern="1200" dirty="0"/>
            <a:t>≪差別制≫</a:t>
          </a:r>
          <a:endParaRPr kumimoji="1" lang="en-US" altLang="ja-JP" sz="2100" kern="1200" dirty="0"/>
        </a:p>
        <a:p>
          <a:pPr marL="0" lvl="0" indent="0" algn="l" defTabSz="933450">
            <a:lnSpc>
              <a:spcPct val="90000"/>
            </a:lnSpc>
            <a:spcBef>
              <a:spcPct val="0"/>
            </a:spcBef>
            <a:spcAft>
              <a:spcPts val="300"/>
            </a:spcAft>
            <a:buNone/>
          </a:pPr>
          <a:r>
            <a:rPr kumimoji="1" lang="ja-JP" altLang="en-US" sz="2000" kern="1200" dirty="0"/>
            <a:t>・用途別料金</a:t>
          </a:r>
          <a:endParaRPr kumimoji="1" lang="en-US" altLang="ja-JP" sz="2000" kern="1200" dirty="0"/>
        </a:p>
        <a:p>
          <a:pPr marL="0" lvl="0" indent="0" algn="l" defTabSz="933450">
            <a:lnSpc>
              <a:spcPct val="90000"/>
            </a:lnSpc>
            <a:spcBef>
              <a:spcPct val="0"/>
            </a:spcBef>
            <a:spcAft>
              <a:spcPts val="300"/>
            </a:spcAft>
            <a:buNone/>
          </a:pPr>
          <a:r>
            <a:rPr kumimoji="1" lang="ja-JP" altLang="en-US" sz="2000" kern="1200" dirty="0"/>
            <a:t>・口径別料金</a:t>
          </a:r>
          <a:endParaRPr kumimoji="1" lang="en-US" altLang="ja-JP" sz="2000" kern="1200" dirty="0"/>
        </a:p>
        <a:p>
          <a:pPr marL="0" lvl="0" indent="0" algn="l" defTabSz="933450">
            <a:lnSpc>
              <a:spcPct val="90000"/>
            </a:lnSpc>
            <a:spcBef>
              <a:spcPct val="0"/>
            </a:spcBef>
            <a:spcAft>
              <a:spcPts val="300"/>
            </a:spcAft>
            <a:buNone/>
          </a:pPr>
          <a:r>
            <a:rPr kumimoji="1" lang="ja-JP" altLang="en-US" sz="2000" kern="1200" dirty="0"/>
            <a:t>・逓増型料金</a:t>
          </a:r>
          <a:endParaRPr kumimoji="1" lang="en-US" altLang="ja-JP" sz="2000" kern="1200" dirty="0"/>
        </a:p>
        <a:p>
          <a:pPr marL="0" lvl="0" indent="0" algn="l" defTabSz="933450">
            <a:lnSpc>
              <a:spcPct val="90000"/>
            </a:lnSpc>
            <a:spcBef>
              <a:spcPct val="0"/>
            </a:spcBef>
            <a:spcAft>
              <a:spcPts val="300"/>
            </a:spcAft>
            <a:buNone/>
          </a:pPr>
          <a:r>
            <a:rPr kumimoji="1" lang="ja-JP" altLang="en-US" sz="2000" kern="1200" dirty="0"/>
            <a:t>・逓減型料金　</a:t>
          </a:r>
          <a:r>
            <a:rPr kumimoji="1" lang="ja-JP" altLang="en-US" sz="1600" kern="1200" dirty="0"/>
            <a:t>等</a:t>
          </a:r>
          <a:endParaRPr kumimoji="1" lang="en-US" altLang="ja-JP" sz="1600" kern="1200" dirty="0"/>
        </a:p>
        <a:p>
          <a:pPr marL="0" lvl="0" indent="0" algn="l" defTabSz="933450">
            <a:lnSpc>
              <a:spcPct val="90000"/>
            </a:lnSpc>
            <a:spcBef>
              <a:spcPct val="0"/>
            </a:spcBef>
            <a:spcAft>
              <a:spcPts val="300"/>
            </a:spcAft>
            <a:buNone/>
          </a:pPr>
          <a:endParaRPr kumimoji="1" lang="en-US" altLang="ja-JP" sz="1600" kern="1200" dirty="0"/>
        </a:p>
        <a:p>
          <a:pPr marL="0" lvl="0" indent="0" algn="l" defTabSz="933450">
            <a:lnSpc>
              <a:spcPct val="90000"/>
            </a:lnSpc>
            <a:spcBef>
              <a:spcPct val="0"/>
            </a:spcBef>
            <a:spcAft>
              <a:spcPts val="300"/>
            </a:spcAft>
            <a:buNone/>
          </a:pPr>
          <a:endParaRPr kumimoji="1" lang="ja-JP" altLang="en-US" sz="1600" kern="1200" dirty="0"/>
        </a:p>
      </dsp:txBody>
      <dsp:txXfrm>
        <a:off x="552668" y="1353"/>
        <a:ext cx="2144696" cy="2617405"/>
      </dsp:txXfrm>
    </dsp:sp>
    <dsp:sp modelId="{860029C2-FBD4-47EC-AA89-D5A21E195150}">
      <dsp:nvSpPr>
        <dsp:cNvPr id="0" name=""/>
        <dsp:cNvSpPr/>
      </dsp:nvSpPr>
      <dsp:spPr>
        <a:xfrm>
          <a:off x="2933026" y="1724"/>
          <a:ext cx="2219638" cy="2617034"/>
        </a:xfrm>
        <a:prstGeom prst="rect">
          <a:avLst/>
        </a:prstGeom>
        <a:solidFill>
          <a:schemeClr val="tx2">
            <a:lumMod val="75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l" defTabSz="933450">
            <a:lnSpc>
              <a:spcPct val="90000"/>
            </a:lnSpc>
            <a:spcBef>
              <a:spcPct val="0"/>
            </a:spcBef>
            <a:spcAft>
              <a:spcPts val="300"/>
            </a:spcAft>
            <a:buNone/>
          </a:pPr>
          <a:endParaRPr kumimoji="1" lang="en-US" altLang="ja-JP" sz="2100" kern="1200" dirty="0"/>
        </a:p>
        <a:p>
          <a:pPr marL="0" lvl="0" indent="0" algn="l" defTabSz="933450">
            <a:lnSpc>
              <a:spcPct val="90000"/>
            </a:lnSpc>
            <a:spcBef>
              <a:spcPct val="0"/>
            </a:spcBef>
            <a:spcAft>
              <a:spcPts val="300"/>
            </a:spcAft>
            <a:buNone/>
          </a:pPr>
          <a:endParaRPr kumimoji="1" lang="en-US" altLang="ja-JP" sz="2100" kern="1200" dirty="0"/>
        </a:p>
        <a:p>
          <a:pPr marL="0" lvl="0" indent="0" algn="l" defTabSz="933450">
            <a:lnSpc>
              <a:spcPct val="90000"/>
            </a:lnSpc>
            <a:spcBef>
              <a:spcPct val="0"/>
            </a:spcBef>
            <a:spcAft>
              <a:spcPts val="300"/>
            </a:spcAft>
            <a:buNone/>
          </a:pPr>
          <a:r>
            <a:rPr kumimoji="1" lang="ja-JP" altLang="en-US" sz="2100" kern="1200" dirty="0"/>
            <a:t>≪無差別制≫</a:t>
          </a:r>
          <a:endParaRPr kumimoji="1" lang="en-US" altLang="ja-JP" sz="2100" kern="1200" dirty="0"/>
        </a:p>
        <a:p>
          <a:pPr marL="0" lvl="0" indent="0" algn="l" defTabSz="933450">
            <a:lnSpc>
              <a:spcPct val="90000"/>
            </a:lnSpc>
            <a:spcBef>
              <a:spcPct val="0"/>
            </a:spcBef>
            <a:spcAft>
              <a:spcPts val="300"/>
            </a:spcAft>
            <a:buNone/>
          </a:pPr>
          <a:r>
            <a:rPr kumimoji="1" lang="ja-JP" altLang="en-US" sz="2100" kern="1200" dirty="0"/>
            <a:t>・単純均一制</a:t>
          </a:r>
          <a:endParaRPr kumimoji="1" lang="en-US" altLang="ja-JP" sz="2100" kern="1200" dirty="0"/>
        </a:p>
        <a:p>
          <a:pPr marL="0" lvl="0" indent="0" algn="l" defTabSz="933450">
            <a:lnSpc>
              <a:spcPct val="90000"/>
            </a:lnSpc>
            <a:spcBef>
              <a:spcPct val="0"/>
            </a:spcBef>
            <a:spcAft>
              <a:spcPts val="300"/>
            </a:spcAft>
            <a:buNone/>
          </a:pPr>
          <a:endParaRPr kumimoji="1" lang="en-US" altLang="ja-JP" sz="2100" kern="1200" dirty="0"/>
        </a:p>
        <a:p>
          <a:pPr marL="0" lvl="0" indent="0" algn="l" defTabSz="933450">
            <a:lnSpc>
              <a:spcPct val="90000"/>
            </a:lnSpc>
            <a:spcBef>
              <a:spcPct val="0"/>
            </a:spcBef>
            <a:spcAft>
              <a:spcPts val="300"/>
            </a:spcAft>
            <a:buNone/>
          </a:pPr>
          <a:endParaRPr kumimoji="1" lang="en-US" altLang="ja-JP" sz="2100" kern="1200" dirty="0"/>
        </a:p>
        <a:p>
          <a:pPr marL="0" lvl="0" indent="0" algn="l" defTabSz="933450">
            <a:lnSpc>
              <a:spcPct val="90000"/>
            </a:lnSpc>
            <a:spcBef>
              <a:spcPct val="0"/>
            </a:spcBef>
            <a:spcAft>
              <a:spcPts val="300"/>
            </a:spcAft>
            <a:buNone/>
          </a:pPr>
          <a:endParaRPr kumimoji="1" lang="en-US" altLang="ja-JP" sz="2100" kern="1200" dirty="0"/>
        </a:p>
        <a:p>
          <a:pPr marL="0" lvl="0" indent="0" algn="l" defTabSz="933450">
            <a:lnSpc>
              <a:spcPct val="90000"/>
            </a:lnSpc>
            <a:spcBef>
              <a:spcPct val="0"/>
            </a:spcBef>
            <a:spcAft>
              <a:spcPts val="300"/>
            </a:spcAft>
            <a:buNone/>
          </a:pPr>
          <a:endParaRPr kumimoji="1" lang="en-US" altLang="ja-JP" sz="2100" kern="1200" dirty="0"/>
        </a:p>
        <a:p>
          <a:pPr marL="0" lvl="0" indent="0" algn="l" defTabSz="933450">
            <a:lnSpc>
              <a:spcPct val="90000"/>
            </a:lnSpc>
            <a:spcBef>
              <a:spcPct val="0"/>
            </a:spcBef>
            <a:spcAft>
              <a:spcPts val="300"/>
            </a:spcAft>
            <a:buNone/>
          </a:pPr>
          <a:endParaRPr kumimoji="1" lang="en-US" altLang="ja-JP" sz="2100" kern="1200" dirty="0"/>
        </a:p>
        <a:p>
          <a:pPr marL="0" lvl="0" indent="0" algn="l" defTabSz="933450">
            <a:lnSpc>
              <a:spcPct val="90000"/>
            </a:lnSpc>
            <a:spcBef>
              <a:spcPct val="0"/>
            </a:spcBef>
            <a:spcAft>
              <a:spcPts val="300"/>
            </a:spcAft>
            <a:buNone/>
          </a:pPr>
          <a:endParaRPr kumimoji="1" lang="en-US" altLang="ja-JP" sz="2100" kern="1200" dirty="0"/>
        </a:p>
        <a:p>
          <a:pPr marL="0" lvl="0" indent="0" algn="l" defTabSz="933450">
            <a:lnSpc>
              <a:spcPct val="90000"/>
            </a:lnSpc>
            <a:spcBef>
              <a:spcPct val="0"/>
            </a:spcBef>
            <a:spcAft>
              <a:spcPts val="300"/>
            </a:spcAft>
            <a:buNone/>
          </a:pPr>
          <a:endParaRPr kumimoji="1" lang="en-US" altLang="ja-JP" sz="2100" kern="1200" dirty="0"/>
        </a:p>
      </dsp:txBody>
      <dsp:txXfrm>
        <a:off x="2933026" y="1724"/>
        <a:ext cx="2219638" cy="2617034"/>
      </dsp:txXfrm>
    </dsp:sp>
  </dsp:spTree>
</dsp:drawing>
</file>

<file path=ppt/diagrams/layout1.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581C9E9C-9765-4356-8B4A-4736DD5D52AB}"/>
              </a:ext>
            </a:extLst>
          </p:cNvPr>
          <p:cNvSpPr>
            <a:spLocks noGrp="1"/>
          </p:cNvSpPr>
          <p:nvPr>
            <p:ph type="hdr" sz="quarter"/>
          </p:nvPr>
        </p:nvSpPr>
        <p:spPr>
          <a:xfrm>
            <a:off x="2" y="1"/>
            <a:ext cx="3077518" cy="513204"/>
          </a:xfrm>
          <a:prstGeom prst="rect">
            <a:avLst/>
          </a:prstGeom>
        </p:spPr>
        <p:txBody>
          <a:bodyPr vert="horz" lIns="94650" tIns="47325" rIns="94650" bIns="47325" rtlCol="0"/>
          <a:lstStyle>
            <a:lvl1pPr algn="l">
              <a:defRPr sz="1200"/>
            </a:lvl1pPr>
          </a:lstStyle>
          <a:p>
            <a:endParaRPr kumimoji="1" lang="ja-JP" altLang="en-US"/>
          </a:p>
        </p:txBody>
      </p:sp>
      <p:sp>
        <p:nvSpPr>
          <p:cNvPr id="4" name="フッター プレースホルダー 3">
            <a:extLst>
              <a:ext uri="{FF2B5EF4-FFF2-40B4-BE49-F238E27FC236}">
                <a16:creationId xmlns:a16="http://schemas.microsoft.com/office/drawing/2014/main" id="{75AB3543-B342-408F-AAD2-E106E6E75BB6}"/>
              </a:ext>
            </a:extLst>
          </p:cNvPr>
          <p:cNvSpPr>
            <a:spLocks noGrp="1"/>
          </p:cNvSpPr>
          <p:nvPr>
            <p:ph type="ftr" sz="quarter" idx="2"/>
          </p:nvPr>
        </p:nvSpPr>
        <p:spPr>
          <a:xfrm>
            <a:off x="2" y="9719823"/>
            <a:ext cx="3077518" cy="513204"/>
          </a:xfrm>
          <a:prstGeom prst="rect">
            <a:avLst/>
          </a:prstGeom>
        </p:spPr>
        <p:txBody>
          <a:bodyPr vert="horz" lIns="94650" tIns="47325" rIns="94650" bIns="47325" rtlCol="0" anchor="b"/>
          <a:lstStyle>
            <a:lvl1pPr algn="l">
              <a:defRPr sz="1200"/>
            </a:lvl1pPr>
          </a:lstStyle>
          <a:p>
            <a:endParaRPr kumimoji="1" lang="ja-JP" altLang="en-US"/>
          </a:p>
        </p:txBody>
      </p:sp>
      <p:sp>
        <p:nvSpPr>
          <p:cNvPr id="6" name="スライド番号プレースホルダー 5">
            <a:extLst>
              <a:ext uri="{FF2B5EF4-FFF2-40B4-BE49-F238E27FC236}">
                <a16:creationId xmlns:a16="http://schemas.microsoft.com/office/drawing/2014/main" id="{E1DB952D-5A16-4778-B410-390B446A9E21}"/>
              </a:ext>
            </a:extLst>
          </p:cNvPr>
          <p:cNvSpPr>
            <a:spLocks noGrp="1"/>
          </p:cNvSpPr>
          <p:nvPr>
            <p:ph type="sldNum" sz="quarter" idx="3"/>
          </p:nvPr>
        </p:nvSpPr>
        <p:spPr>
          <a:xfrm>
            <a:off x="4022581" y="9719943"/>
            <a:ext cx="3078760" cy="513082"/>
          </a:xfrm>
          <a:prstGeom prst="rect">
            <a:avLst/>
          </a:prstGeom>
        </p:spPr>
        <p:txBody>
          <a:bodyPr vert="horz" lIns="94650" tIns="47325" rIns="94650" bIns="47325" rtlCol="0" anchor="b"/>
          <a:lstStyle>
            <a:lvl1pPr algn="r">
              <a:defRPr sz="1200"/>
            </a:lvl1pPr>
          </a:lstStyle>
          <a:p>
            <a:fld id="{83DFAC62-0A5D-4131-8B0D-F79B24C2AD8A}" type="slidenum">
              <a:rPr kumimoji="1" lang="ja-JP" altLang="en-US" smtClean="0"/>
              <a:t>‹#›</a:t>
            </a:fld>
            <a:endParaRPr kumimoji="1" lang="ja-JP" altLang="en-US"/>
          </a:p>
        </p:txBody>
      </p:sp>
    </p:spTree>
    <p:extLst>
      <p:ext uri="{BB962C8B-B14F-4D97-AF65-F5344CB8AC3E}">
        <p14:creationId xmlns:p14="http://schemas.microsoft.com/office/powerpoint/2010/main" val="1748427823"/>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3077518" cy="513204"/>
          </a:xfrm>
          <a:prstGeom prst="rect">
            <a:avLst/>
          </a:prstGeom>
        </p:spPr>
        <p:txBody>
          <a:bodyPr vert="horz" lIns="94650" tIns="47325" rIns="94650" bIns="47325"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3303" y="1"/>
            <a:ext cx="3077518" cy="513204"/>
          </a:xfrm>
          <a:prstGeom prst="rect">
            <a:avLst/>
          </a:prstGeom>
        </p:spPr>
        <p:txBody>
          <a:bodyPr vert="horz" lIns="94650" tIns="47325" rIns="94650" bIns="47325" rtlCol="0"/>
          <a:lstStyle>
            <a:lvl1pPr algn="r">
              <a:defRPr sz="1200"/>
            </a:lvl1pPr>
          </a:lstStyle>
          <a:p>
            <a:fld id="{41091EEB-2A51-4053-B9BD-54F47241FB99}" type="datetimeFigureOut">
              <a:rPr kumimoji="1" lang="ja-JP" altLang="en-US" smtClean="0"/>
              <a:t>2024/9/20</a:t>
            </a:fld>
            <a:endParaRPr kumimoji="1" lang="ja-JP" altLang="en-US"/>
          </a:p>
        </p:txBody>
      </p:sp>
      <p:sp>
        <p:nvSpPr>
          <p:cNvPr id="4" name="スライド イメージ プレースホルダー 3"/>
          <p:cNvSpPr>
            <a:spLocks noGrp="1" noRot="1" noChangeAspect="1"/>
          </p:cNvSpPr>
          <p:nvPr>
            <p:ph type="sldImg" idx="2"/>
          </p:nvPr>
        </p:nvSpPr>
        <p:spPr>
          <a:xfrm>
            <a:off x="482600" y="1279525"/>
            <a:ext cx="6137275" cy="3452813"/>
          </a:xfrm>
          <a:prstGeom prst="rect">
            <a:avLst/>
          </a:prstGeom>
          <a:noFill/>
          <a:ln w="12700">
            <a:solidFill>
              <a:prstClr val="black"/>
            </a:solidFill>
          </a:ln>
        </p:spPr>
        <p:txBody>
          <a:bodyPr vert="horz" lIns="94650" tIns="47325" rIns="94650" bIns="47325" rtlCol="0" anchor="ctr"/>
          <a:lstStyle/>
          <a:p>
            <a:endParaRPr lang="ja-JP" altLang="en-US"/>
          </a:p>
        </p:txBody>
      </p:sp>
      <p:sp>
        <p:nvSpPr>
          <p:cNvPr id="5" name="ノート プレースホルダー 4"/>
          <p:cNvSpPr>
            <a:spLocks noGrp="1"/>
          </p:cNvSpPr>
          <p:nvPr>
            <p:ph type="body" sz="quarter" idx="3"/>
          </p:nvPr>
        </p:nvSpPr>
        <p:spPr>
          <a:xfrm>
            <a:off x="710581" y="4924470"/>
            <a:ext cx="5681317" cy="4028814"/>
          </a:xfrm>
          <a:prstGeom prst="rect">
            <a:avLst/>
          </a:prstGeom>
        </p:spPr>
        <p:txBody>
          <a:bodyPr vert="horz" lIns="94650" tIns="47325" rIns="94650" bIns="4732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719823"/>
            <a:ext cx="3077518" cy="513204"/>
          </a:xfrm>
          <a:prstGeom prst="rect">
            <a:avLst/>
          </a:prstGeom>
        </p:spPr>
        <p:txBody>
          <a:bodyPr vert="horz" lIns="94650" tIns="47325" rIns="94650" bIns="4732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023303" y="9719823"/>
            <a:ext cx="3077518" cy="513204"/>
          </a:xfrm>
          <a:prstGeom prst="rect">
            <a:avLst/>
          </a:prstGeom>
        </p:spPr>
        <p:txBody>
          <a:bodyPr vert="horz" lIns="94650" tIns="47325" rIns="94650" bIns="47325" rtlCol="0" anchor="b"/>
          <a:lstStyle>
            <a:lvl1pPr algn="r">
              <a:defRPr sz="1200"/>
            </a:lvl1pPr>
          </a:lstStyle>
          <a:p>
            <a:fld id="{C058DF1B-FBE0-40FF-8056-CE1F41B9CC27}" type="slidenum">
              <a:rPr kumimoji="1" lang="ja-JP" altLang="en-US" smtClean="0"/>
              <a:t>‹#›</a:t>
            </a:fld>
            <a:endParaRPr kumimoji="1" lang="ja-JP" altLang="en-US"/>
          </a:p>
        </p:txBody>
      </p:sp>
    </p:spTree>
    <p:extLst>
      <p:ext uri="{BB962C8B-B14F-4D97-AF65-F5344CB8AC3E}">
        <p14:creationId xmlns:p14="http://schemas.microsoft.com/office/powerpoint/2010/main" val="4079314294"/>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8151432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2628474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ja-JP" altLang="en-US"/>
              <a:t>マスター タイトルの書式設定</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F7ADCCD-BD1C-4DDC-AEFF-14BD5A6A8A9A}" type="datetime1">
              <a:rPr kumimoji="1" lang="ja-JP" altLang="en-US" smtClean="0"/>
              <a:t>2024/9/20</a:t>
            </a:fld>
            <a:endParaRPr kumimoji="1" lang="ja-JP" altLang="en-US"/>
          </a:p>
        </p:txBody>
      </p:sp>
      <p:sp>
        <p:nvSpPr>
          <p:cNvPr id="5" name="Footer Placeholder 4"/>
          <p:cNvSpPr>
            <a:spLocks noGrp="1"/>
          </p:cNvSpPr>
          <p:nvPr>
            <p:ph type="ftr" sz="quarter" idx="11"/>
          </p:nvPr>
        </p:nvSpPr>
        <p:spPr/>
        <p:txBody>
          <a:bodyPr/>
          <a:lstStyle/>
          <a:p>
            <a:r>
              <a:rPr kumimoji="1" lang="en-US" altLang="ja-JP"/>
              <a:t>-19-</a:t>
            </a:r>
            <a:endParaRPr kumimoji="1" lang="ja-JP" altLang="en-US"/>
          </a:p>
        </p:txBody>
      </p:sp>
      <p:sp>
        <p:nvSpPr>
          <p:cNvPr id="6" name="Slide Number Placeholder 5"/>
          <p:cNvSpPr>
            <a:spLocks noGrp="1"/>
          </p:cNvSpPr>
          <p:nvPr>
            <p:ph type="sldNum" sz="quarter" idx="12"/>
          </p:nvPr>
        </p:nvSpPr>
        <p:spPr/>
        <p:txBody>
          <a:bodyPr/>
          <a:lstStyle/>
          <a:p>
            <a:fld id="{AE25F5A7-B233-45A3-93F3-6CCE30C8327F}" type="slidenum">
              <a:rPr kumimoji="1" lang="ja-JP" altLang="en-US" smtClean="0"/>
              <a:t>‹#›</a:t>
            </a:fld>
            <a:endParaRPr kumimoji="1" lang="ja-JP" altLang="en-US"/>
          </a:p>
        </p:txBody>
      </p:sp>
    </p:spTree>
    <p:extLst>
      <p:ext uri="{BB962C8B-B14F-4D97-AF65-F5344CB8AC3E}">
        <p14:creationId xmlns:p14="http://schemas.microsoft.com/office/powerpoint/2010/main" val="42677270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B10D582-625D-4514-82A1-7DFC1718B228}" type="datetime1">
              <a:rPr kumimoji="1" lang="ja-JP" altLang="en-US" smtClean="0"/>
              <a:t>2024/9/20</a:t>
            </a:fld>
            <a:endParaRPr kumimoji="1" lang="ja-JP" altLang="en-US"/>
          </a:p>
        </p:txBody>
      </p:sp>
      <p:sp>
        <p:nvSpPr>
          <p:cNvPr id="6" name="Footer Placeholder 5"/>
          <p:cNvSpPr>
            <a:spLocks noGrp="1"/>
          </p:cNvSpPr>
          <p:nvPr>
            <p:ph type="ftr" sz="quarter" idx="11"/>
          </p:nvPr>
        </p:nvSpPr>
        <p:spPr/>
        <p:txBody>
          <a:bodyPr/>
          <a:lstStyle/>
          <a:p>
            <a:r>
              <a:rPr kumimoji="1" lang="en-US" altLang="ja-JP"/>
              <a:t>-19-</a:t>
            </a:r>
            <a:endParaRPr kumimoji="1" lang="ja-JP" altLang="en-US"/>
          </a:p>
        </p:txBody>
      </p:sp>
      <p:sp>
        <p:nvSpPr>
          <p:cNvPr id="7" name="Slide Number Placeholder 6"/>
          <p:cNvSpPr>
            <a:spLocks noGrp="1"/>
          </p:cNvSpPr>
          <p:nvPr>
            <p:ph type="sldNum" sz="quarter" idx="12"/>
          </p:nvPr>
        </p:nvSpPr>
        <p:spPr/>
        <p:txBody>
          <a:bodyPr/>
          <a:lstStyle/>
          <a:p>
            <a:fld id="{AE25F5A7-B233-45A3-93F3-6CCE30C8327F}" type="slidenum">
              <a:rPr kumimoji="1" lang="ja-JP" altLang="en-US" smtClean="0"/>
              <a:t>‹#›</a:t>
            </a:fld>
            <a:endParaRPr kumimoji="1" lang="ja-JP" altLang="en-US"/>
          </a:p>
        </p:txBody>
      </p:sp>
    </p:spTree>
    <p:extLst>
      <p:ext uri="{BB962C8B-B14F-4D97-AF65-F5344CB8AC3E}">
        <p14:creationId xmlns:p14="http://schemas.microsoft.com/office/powerpoint/2010/main" val="8172236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ja-JP" altLang="en-US"/>
              <a:t>マスター タイトルの書式設定</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01A7E3E-67E8-417D-A4E5-171937729E35}" type="datetime1">
              <a:rPr kumimoji="1" lang="ja-JP" altLang="en-US" smtClean="0"/>
              <a:t>2024/9/20</a:t>
            </a:fld>
            <a:endParaRPr kumimoji="1" lang="ja-JP" altLang="en-US"/>
          </a:p>
        </p:txBody>
      </p:sp>
      <p:sp>
        <p:nvSpPr>
          <p:cNvPr id="5" name="Footer Placeholder 4"/>
          <p:cNvSpPr>
            <a:spLocks noGrp="1"/>
          </p:cNvSpPr>
          <p:nvPr>
            <p:ph type="ftr" sz="quarter" idx="11"/>
          </p:nvPr>
        </p:nvSpPr>
        <p:spPr/>
        <p:txBody>
          <a:bodyPr/>
          <a:lstStyle/>
          <a:p>
            <a:r>
              <a:rPr kumimoji="1" lang="en-US" altLang="ja-JP"/>
              <a:t>-19-</a:t>
            </a:r>
            <a:endParaRPr kumimoji="1" lang="ja-JP" altLang="en-US"/>
          </a:p>
        </p:txBody>
      </p:sp>
      <p:sp>
        <p:nvSpPr>
          <p:cNvPr id="6" name="Slide Number Placeholder 5"/>
          <p:cNvSpPr>
            <a:spLocks noGrp="1"/>
          </p:cNvSpPr>
          <p:nvPr>
            <p:ph type="sldNum" sz="quarter" idx="12"/>
          </p:nvPr>
        </p:nvSpPr>
        <p:spPr/>
        <p:txBody>
          <a:bodyPr/>
          <a:lstStyle/>
          <a:p>
            <a:fld id="{AE25F5A7-B233-45A3-93F3-6CCE30C8327F}" type="slidenum">
              <a:rPr kumimoji="1" lang="ja-JP" altLang="en-US" smtClean="0"/>
              <a:t>‹#›</a:t>
            </a:fld>
            <a:endParaRPr kumimoji="1" lang="ja-JP" altLang="en-US"/>
          </a:p>
        </p:txBody>
      </p:sp>
    </p:spTree>
    <p:extLst>
      <p:ext uri="{BB962C8B-B14F-4D97-AF65-F5344CB8AC3E}">
        <p14:creationId xmlns:p14="http://schemas.microsoft.com/office/powerpoint/2010/main" val="27936341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ja-JP" altLang="en-US"/>
              <a:t>マスター タイトルの書式設定</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ja-JP" altLang="en-US"/>
              <a:t>マスター テキストの書式設定</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EB3E0C6-7E1E-4239-A4A4-AE800E9AE9CC}" type="datetime1">
              <a:rPr kumimoji="1" lang="ja-JP" altLang="en-US" smtClean="0"/>
              <a:t>2024/9/20</a:t>
            </a:fld>
            <a:endParaRPr kumimoji="1" lang="ja-JP" altLang="en-US"/>
          </a:p>
        </p:txBody>
      </p:sp>
      <p:sp>
        <p:nvSpPr>
          <p:cNvPr id="5" name="Footer Placeholder 4"/>
          <p:cNvSpPr>
            <a:spLocks noGrp="1"/>
          </p:cNvSpPr>
          <p:nvPr>
            <p:ph type="ftr" sz="quarter" idx="11"/>
          </p:nvPr>
        </p:nvSpPr>
        <p:spPr/>
        <p:txBody>
          <a:bodyPr/>
          <a:lstStyle/>
          <a:p>
            <a:r>
              <a:rPr kumimoji="1" lang="en-US" altLang="ja-JP"/>
              <a:t>-19-</a:t>
            </a:r>
            <a:endParaRPr kumimoji="1" lang="ja-JP" altLang="en-US"/>
          </a:p>
        </p:txBody>
      </p:sp>
      <p:sp>
        <p:nvSpPr>
          <p:cNvPr id="6" name="Slide Number Placeholder 5"/>
          <p:cNvSpPr>
            <a:spLocks noGrp="1"/>
          </p:cNvSpPr>
          <p:nvPr>
            <p:ph type="sldNum" sz="quarter" idx="12"/>
          </p:nvPr>
        </p:nvSpPr>
        <p:spPr/>
        <p:txBody>
          <a:bodyPr/>
          <a:lstStyle/>
          <a:p>
            <a:fld id="{AE25F5A7-B233-45A3-93F3-6CCE30C8327F}" type="slidenum">
              <a:rPr kumimoji="1" lang="ja-JP" altLang="en-US" smtClean="0"/>
              <a:t>‹#›</a:t>
            </a:fld>
            <a:endParaRPr kumimoji="1" lang="ja-JP" alt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1083845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659F4C2-B3D8-4E52-B06B-E08703B326F5}" type="datetime1">
              <a:rPr kumimoji="1" lang="ja-JP" altLang="en-US" smtClean="0"/>
              <a:t>2024/9/20</a:t>
            </a:fld>
            <a:endParaRPr kumimoji="1" lang="ja-JP" altLang="en-US"/>
          </a:p>
        </p:txBody>
      </p:sp>
      <p:sp>
        <p:nvSpPr>
          <p:cNvPr id="5" name="Footer Placeholder 4"/>
          <p:cNvSpPr>
            <a:spLocks noGrp="1"/>
          </p:cNvSpPr>
          <p:nvPr>
            <p:ph type="ftr" sz="quarter" idx="11"/>
          </p:nvPr>
        </p:nvSpPr>
        <p:spPr/>
        <p:txBody>
          <a:bodyPr/>
          <a:lstStyle/>
          <a:p>
            <a:r>
              <a:rPr kumimoji="1" lang="en-US" altLang="ja-JP"/>
              <a:t>-19-</a:t>
            </a:r>
            <a:endParaRPr kumimoji="1" lang="ja-JP" altLang="en-US"/>
          </a:p>
        </p:txBody>
      </p:sp>
      <p:sp>
        <p:nvSpPr>
          <p:cNvPr id="6" name="Slide Number Placeholder 5"/>
          <p:cNvSpPr>
            <a:spLocks noGrp="1"/>
          </p:cNvSpPr>
          <p:nvPr>
            <p:ph type="sldNum" sz="quarter" idx="12"/>
          </p:nvPr>
        </p:nvSpPr>
        <p:spPr/>
        <p:txBody>
          <a:bodyPr/>
          <a:lstStyle/>
          <a:p>
            <a:fld id="{AE25F5A7-B233-45A3-93F3-6CCE30C8327F}" type="slidenum">
              <a:rPr kumimoji="1" lang="ja-JP" altLang="en-US" smtClean="0"/>
              <a:t>‹#›</a:t>
            </a:fld>
            <a:endParaRPr kumimoji="1" lang="ja-JP" altLang="en-US"/>
          </a:p>
        </p:txBody>
      </p:sp>
    </p:spTree>
    <p:extLst>
      <p:ext uri="{BB962C8B-B14F-4D97-AF65-F5344CB8AC3E}">
        <p14:creationId xmlns:p14="http://schemas.microsoft.com/office/powerpoint/2010/main" val="42820233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532715D4-3386-457D-AAF6-D5CA187E82B5}" type="datetime1">
              <a:rPr kumimoji="1" lang="ja-JP" altLang="en-US" smtClean="0"/>
              <a:t>2024/9/20</a:t>
            </a:fld>
            <a:endParaRPr kumimoji="1" lang="ja-JP" altLang="en-US"/>
          </a:p>
        </p:txBody>
      </p:sp>
      <p:sp>
        <p:nvSpPr>
          <p:cNvPr id="4" name="Footer Placeholder 4"/>
          <p:cNvSpPr>
            <a:spLocks noGrp="1"/>
          </p:cNvSpPr>
          <p:nvPr>
            <p:ph type="ftr" sz="quarter" idx="11"/>
          </p:nvPr>
        </p:nvSpPr>
        <p:spPr/>
        <p:txBody>
          <a:bodyPr/>
          <a:lstStyle/>
          <a:p>
            <a:r>
              <a:rPr kumimoji="1" lang="en-US" altLang="ja-JP"/>
              <a:t>-19-</a:t>
            </a:r>
            <a:endParaRPr kumimoji="1" lang="ja-JP" altLang="en-US"/>
          </a:p>
        </p:txBody>
      </p:sp>
      <p:sp>
        <p:nvSpPr>
          <p:cNvPr id="6" name="Slide Number Placeholder 5"/>
          <p:cNvSpPr>
            <a:spLocks noGrp="1"/>
          </p:cNvSpPr>
          <p:nvPr>
            <p:ph type="sldNum" sz="quarter" idx="12"/>
          </p:nvPr>
        </p:nvSpPr>
        <p:spPr/>
        <p:txBody>
          <a:bodyPr/>
          <a:lstStyle/>
          <a:p>
            <a:fld id="{AE25F5A7-B233-45A3-93F3-6CCE30C8327F}" type="slidenum">
              <a:rPr kumimoji="1" lang="ja-JP" altLang="en-US" smtClean="0"/>
              <a:t>‹#›</a:t>
            </a:fld>
            <a:endParaRPr kumimoji="1" lang="ja-JP" altLang="en-US"/>
          </a:p>
        </p:txBody>
      </p:sp>
    </p:spTree>
    <p:extLst>
      <p:ext uri="{BB962C8B-B14F-4D97-AF65-F5344CB8AC3E}">
        <p14:creationId xmlns:p14="http://schemas.microsoft.com/office/powerpoint/2010/main" val="17450889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つの画像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72ED517A-2909-4D07-9638-A54C56475308}" type="datetime1">
              <a:rPr kumimoji="1" lang="ja-JP" altLang="en-US" smtClean="0"/>
              <a:t>2024/9/20</a:t>
            </a:fld>
            <a:endParaRPr kumimoji="1" lang="ja-JP" altLang="en-US"/>
          </a:p>
        </p:txBody>
      </p:sp>
      <p:sp>
        <p:nvSpPr>
          <p:cNvPr id="4" name="Footer Placeholder 4"/>
          <p:cNvSpPr>
            <a:spLocks noGrp="1"/>
          </p:cNvSpPr>
          <p:nvPr>
            <p:ph type="ftr" sz="quarter" idx="11"/>
          </p:nvPr>
        </p:nvSpPr>
        <p:spPr/>
        <p:txBody>
          <a:bodyPr/>
          <a:lstStyle/>
          <a:p>
            <a:r>
              <a:rPr kumimoji="1" lang="en-US" altLang="ja-JP"/>
              <a:t>-19-</a:t>
            </a:r>
            <a:endParaRPr kumimoji="1" lang="ja-JP" altLang="en-US"/>
          </a:p>
        </p:txBody>
      </p:sp>
      <p:sp>
        <p:nvSpPr>
          <p:cNvPr id="6" name="Slide Number Placeholder 5"/>
          <p:cNvSpPr>
            <a:spLocks noGrp="1"/>
          </p:cNvSpPr>
          <p:nvPr>
            <p:ph type="sldNum" sz="quarter" idx="12"/>
          </p:nvPr>
        </p:nvSpPr>
        <p:spPr/>
        <p:txBody>
          <a:bodyPr/>
          <a:lstStyle/>
          <a:p>
            <a:fld id="{AE25F5A7-B233-45A3-93F3-6CCE30C8327F}" type="slidenum">
              <a:rPr kumimoji="1" lang="ja-JP" altLang="en-US" smtClean="0"/>
              <a:t>‹#›</a:t>
            </a:fld>
            <a:endParaRPr kumimoji="1" lang="ja-JP" altLang="en-US"/>
          </a:p>
        </p:txBody>
      </p:sp>
    </p:spTree>
    <p:extLst>
      <p:ext uri="{BB962C8B-B14F-4D97-AF65-F5344CB8AC3E}">
        <p14:creationId xmlns:p14="http://schemas.microsoft.com/office/powerpoint/2010/main" val="3671204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nchor="t" anchorCtr="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F778715-5D89-4300-A794-5C1BEAA73BF4}" type="datetime1">
              <a:rPr kumimoji="1" lang="ja-JP" altLang="en-US" smtClean="0"/>
              <a:t>2024/9/20</a:t>
            </a:fld>
            <a:endParaRPr kumimoji="1" lang="ja-JP" altLang="en-US"/>
          </a:p>
        </p:txBody>
      </p:sp>
      <p:sp>
        <p:nvSpPr>
          <p:cNvPr id="5" name="Footer Placeholder 4"/>
          <p:cNvSpPr>
            <a:spLocks noGrp="1"/>
          </p:cNvSpPr>
          <p:nvPr>
            <p:ph type="ftr" sz="quarter" idx="11"/>
          </p:nvPr>
        </p:nvSpPr>
        <p:spPr/>
        <p:txBody>
          <a:bodyPr/>
          <a:lstStyle/>
          <a:p>
            <a:r>
              <a:rPr kumimoji="1" lang="en-US" altLang="ja-JP"/>
              <a:t>-19-</a:t>
            </a:r>
            <a:endParaRPr kumimoji="1" lang="ja-JP" altLang="en-US"/>
          </a:p>
        </p:txBody>
      </p:sp>
      <p:sp>
        <p:nvSpPr>
          <p:cNvPr id="6" name="Slide Number Placeholder 5"/>
          <p:cNvSpPr>
            <a:spLocks noGrp="1"/>
          </p:cNvSpPr>
          <p:nvPr>
            <p:ph type="sldNum" sz="quarter" idx="12"/>
          </p:nvPr>
        </p:nvSpPr>
        <p:spPr/>
        <p:txBody>
          <a:bodyPr/>
          <a:lstStyle/>
          <a:p>
            <a:fld id="{AE25F5A7-B233-45A3-93F3-6CCE30C8327F}" type="slidenum">
              <a:rPr kumimoji="1" lang="ja-JP" altLang="en-US" smtClean="0"/>
              <a:t>‹#›</a:t>
            </a:fld>
            <a:endParaRPr kumimoji="1" lang="ja-JP" altLang="en-US"/>
          </a:p>
        </p:txBody>
      </p:sp>
    </p:spTree>
    <p:extLst>
      <p:ext uri="{BB962C8B-B14F-4D97-AF65-F5344CB8AC3E}">
        <p14:creationId xmlns:p14="http://schemas.microsoft.com/office/powerpoint/2010/main" val="32411038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E207C38-92F2-48B8-84BC-7711E3F30163}" type="datetime1">
              <a:rPr kumimoji="1" lang="ja-JP" altLang="en-US" smtClean="0"/>
              <a:t>2024/9/20</a:t>
            </a:fld>
            <a:endParaRPr kumimoji="1" lang="ja-JP" altLang="en-US"/>
          </a:p>
        </p:txBody>
      </p:sp>
      <p:sp>
        <p:nvSpPr>
          <p:cNvPr id="5" name="Footer Placeholder 4"/>
          <p:cNvSpPr>
            <a:spLocks noGrp="1"/>
          </p:cNvSpPr>
          <p:nvPr>
            <p:ph type="ftr" sz="quarter" idx="11"/>
          </p:nvPr>
        </p:nvSpPr>
        <p:spPr/>
        <p:txBody>
          <a:bodyPr/>
          <a:lstStyle/>
          <a:p>
            <a:r>
              <a:rPr kumimoji="1" lang="en-US" altLang="ja-JP"/>
              <a:t>-19-</a:t>
            </a:r>
            <a:endParaRPr kumimoji="1" lang="ja-JP" altLang="en-US"/>
          </a:p>
        </p:txBody>
      </p:sp>
      <p:sp>
        <p:nvSpPr>
          <p:cNvPr id="6" name="Slide Number Placeholder 5"/>
          <p:cNvSpPr>
            <a:spLocks noGrp="1"/>
          </p:cNvSpPr>
          <p:nvPr>
            <p:ph type="sldNum" sz="quarter" idx="12"/>
          </p:nvPr>
        </p:nvSpPr>
        <p:spPr/>
        <p:txBody>
          <a:bodyPr/>
          <a:lstStyle/>
          <a:p>
            <a:fld id="{AE25F5A7-B233-45A3-93F3-6CCE30C8327F}" type="slidenum">
              <a:rPr kumimoji="1" lang="ja-JP" altLang="en-US" smtClean="0"/>
              <a:t>‹#›</a:t>
            </a:fld>
            <a:endParaRPr kumimoji="1" lang="ja-JP" altLang="en-US"/>
          </a:p>
        </p:txBody>
      </p:sp>
    </p:spTree>
    <p:extLst>
      <p:ext uri="{BB962C8B-B14F-4D97-AF65-F5344CB8AC3E}">
        <p14:creationId xmlns:p14="http://schemas.microsoft.com/office/powerpoint/2010/main" val="1586430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3"/>
          <p:cNvSpPr>
            <a:spLocks noGrp="1"/>
          </p:cNvSpPr>
          <p:nvPr>
            <p:ph type="dt" sz="half" idx="10"/>
          </p:nvPr>
        </p:nvSpPr>
        <p:spPr/>
        <p:txBody>
          <a:bodyPr/>
          <a:lstStyle/>
          <a:p>
            <a:fld id="{D563F5FD-5A46-40A3-9C4F-DFA3F51A7147}" type="datetime1">
              <a:rPr kumimoji="1" lang="ja-JP" altLang="en-US" smtClean="0"/>
              <a:t>2024/9/20</a:t>
            </a:fld>
            <a:endParaRPr kumimoji="1" lang="ja-JP" altLang="en-US"/>
          </a:p>
        </p:txBody>
      </p:sp>
      <p:sp>
        <p:nvSpPr>
          <p:cNvPr id="5" name="Footer Placeholder 4"/>
          <p:cNvSpPr>
            <a:spLocks noGrp="1"/>
          </p:cNvSpPr>
          <p:nvPr>
            <p:ph type="ftr" sz="quarter" idx="11"/>
          </p:nvPr>
        </p:nvSpPr>
        <p:spPr/>
        <p:txBody>
          <a:bodyPr/>
          <a:lstStyle/>
          <a:p>
            <a:r>
              <a:rPr kumimoji="1" lang="en-US" altLang="ja-JP"/>
              <a:t>-19-</a:t>
            </a:r>
            <a:endParaRPr kumimoji="1" lang="ja-JP" altLang="en-US"/>
          </a:p>
        </p:txBody>
      </p:sp>
      <p:sp>
        <p:nvSpPr>
          <p:cNvPr id="6" name="Slide Number Placeholder 5"/>
          <p:cNvSpPr>
            <a:spLocks noGrp="1"/>
          </p:cNvSpPr>
          <p:nvPr>
            <p:ph type="sldNum" sz="quarter" idx="12"/>
          </p:nvPr>
        </p:nvSpPr>
        <p:spPr/>
        <p:txBody>
          <a:bodyPr/>
          <a:lstStyle/>
          <a:p>
            <a:fld id="{AE25F5A7-B233-45A3-93F3-6CCE30C8327F}" type="slidenum">
              <a:rPr kumimoji="1" lang="ja-JP" altLang="en-US" smtClean="0"/>
              <a:t>‹#›</a:t>
            </a:fld>
            <a:endParaRPr kumimoji="1" lang="ja-JP" altLang="en-US"/>
          </a:p>
        </p:txBody>
      </p:sp>
    </p:spTree>
    <p:extLst>
      <p:ext uri="{BB962C8B-B14F-4D97-AF65-F5344CB8AC3E}">
        <p14:creationId xmlns:p14="http://schemas.microsoft.com/office/powerpoint/2010/main" val="3649209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AAE5D8B-C503-4DB5-BD62-B1017A4512BD}" type="datetime1">
              <a:rPr kumimoji="1" lang="ja-JP" altLang="en-US" smtClean="0"/>
              <a:t>2024/9/20</a:t>
            </a:fld>
            <a:endParaRPr kumimoji="1" lang="ja-JP" altLang="en-US"/>
          </a:p>
        </p:txBody>
      </p:sp>
      <p:sp>
        <p:nvSpPr>
          <p:cNvPr id="5" name="Footer Placeholder 4"/>
          <p:cNvSpPr>
            <a:spLocks noGrp="1"/>
          </p:cNvSpPr>
          <p:nvPr>
            <p:ph type="ftr" sz="quarter" idx="11"/>
          </p:nvPr>
        </p:nvSpPr>
        <p:spPr/>
        <p:txBody>
          <a:bodyPr/>
          <a:lstStyle/>
          <a:p>
            <a:r>
              <a:rPr kumimoji="1" lang="en-US" altLang="ja-JP"/>
              <a:t>-19-</a:t>
            </a:r>
            <a:endParaRPr kumimoji="1" lang="ja-JP" altLang="en-US"/>
          </a:p>
        </p:txBody>
      </p:sp>
      <p:sp>
        <p:nvSpPr>
          <p:cNvPr id="6" name="Slide Number Placeholder 5"/>
          <p:cNvSpPr>
            <a:spLocks noGrp="1"/>
          </p:cNvSpPr>
          <p:nvPr>
            <p:ph type="sldNum" sz="quarter" idx="12"/>
          </p:nvPr>
        </p:nvSpPr>
        <p:spPr/>
        <p:txBody>
          <a:bodyPr/>
          <a:lstStyle/>
          <a:p>
            <a:fld id="{AE25F5A7-B233-45A3-93F3-6CCE30C8327F}" type="slidenum">
              <a:rPr kumimoji="1" lang="ja-JP" altLang="en-US" smtClean="0"/>
              <a:t>‹#›</a:t>
            </a:fld>
            <a:endParaRPr kumimoji="1" lang="ja-JP" altLang="en-US"/>
          </a:p>
        </p:txBody>
      </p:sp>
    </p:spTree>
    <p:extLst>
      <p:ext uri="{BB962C8B-B14F-4D97-AF65-F5344CB8AC3E}">
        <p14:creationId xmlns:p14="http://schemas.microsoft.com/office/powerpoint/2010/main" val="21986380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EA95E35-FBB5-44BF-A82D-1E12A6130912}" type="datetime1">
              <a:rPr kumimoji="1" lang="ja-JP" altLang="en-US" smtClean="0"/>
              <a:t>2024/9/20</a:t>
            </a:fld>
            <a:endParaRPr kumimoji="1" lang="ja-JP" altLang="en-US"/>
          </a:p>
        </p:txBody>
      </p:sp>
      <p:sp>
        <p:nvSpPr>
          <p:cNvPr id="6" name="Footer Placeholder 5"/>
          <p:cNvSpPr>
            <a:spLocks noGrp="1"/>
          </p:cNvSpPr>
          <p:nvPr>
            <p:ph type="ftr" sz="quarter" idx="11"/>
          </p:nvPr>
        </p:nvSpPr>
        <p:spPr/>
        <p:txBody>
          <a:bodyPr/>
          <a:lstStyle/>
          <a:p>
            <a:r>
              <a:rPr kumimoji="1" lang="en-US" altLang="ja-JP"/>
              <a:t>-19-</a:t>
            </a:r>
            <a:endParaRPr kumimoji="1" lang="ja-JP" altLang="en-US"/>
          </a:p>
        </p:txBody>
      </p:sp>
      <p:sp>
        <p:nvSpPr>
          <p:cNvPr id="7" name="Slide Number Placeholder 6"/>
          <p:cNvSpPr>
            <a:spLocks noGrp="1"/>
          </p:cNvSpPr>
          <p:nvPr>
            <p:ph type="sldNum" sz="quarter" idx="12"/>
          </p:nvPr>
        </p:nvSpPr>
        <p:spPr/>
        <p:txBody>
          <a:bodyPr/>
          <a:lstStyle/>
          <a:p>
            <a:fld id="{AE25F5A7-B233-45A3-93F3-6CCE30C8327F}" type="slidenum">
              <a:rPr kumimoji="1" lang="ja-JP" altLang="en-US" smtClean="0"/>
              <a:t>‹#›</a:t>
            </a:fld>
            <a:endParaRPr kumimoji="1" lang="ja-JP" altLang="en-US"/>
          </a:p>
        </p:txBody>
      </p:sp>
    </p:spTree>
    <p:extLst>
      <p:ext uri="{BB962C8B-B14F-4D97-AF65-F5344CB8AC3E}">
        <p14:creationId xmlns:p14="http://schemas.microsoft.com/office/powerpoint/2010/main" val="165980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810125C-B627-4CDD-B3DB-FE4BC88DCB80}" type="datetime1">
              <a:rPr kumimoji="1" lang="ja-JP" altLang="en-US" smtClean="0"/>
              <a:t>2024/9/20</a:t>
            </a:fld>
            <a:endParaRPr kumimoji="1" lang="ja-JP" altLang="en-US"/>
          </a:p>
        </p:txBody>
      </p:sp>
      <p:sp>
        <p:nvSpPr>
          <p:cNvPr id="8" name="Footer Placeholder 7"/>
          <p:cNvSpPr>
            <a:spLocks noGrp="1"/>
          </p:cNvSpPr>
          <p:nvPr>
            <p:ph type="ftr" sz="quarter" idx="11"/>
          </p:nvPr>
        </p:nvSpPr>
        <p:spPr/>
        <p:txBody>
          <a:bodyPr/>
          <a:lstStyle/>
          <a:p>
            <a:r>
              <a:rPr kumimoji="1" lang="en-US" altLang="ja-JP"/>
              <a:t>-19-</a:t>
            </a:r>
            <a:endParaRPr kumimoji="1" lang="ja-JP" altLang="en-US"/>
          </a:p>
        </p:txBody>
      </p:sp>
      <p:sp>
        <p:nvSpPr>
          <p:cNvPr id="9" name="Slide Number Placeholder 8"/>
          <p:cNvSpPr>
            <a:spLocks noGrp="1"/>
          </p:cNvSpPr>
          <p:nvPr>
            <p:ph type="sldNum" sz="quarter" idx="12"/>
          </p:nvPr>
        </p:nvSpPr>
        <p:spPr/>
        <p:txBody>
          <a:bodyPr/>
          <a:lstStyle/>
          <a:p>
            <a:fld id="{AE25F5A7-B233-45A3-93F3-6CCE30C8327F}" type="slidenum">
              <a:rPr kumimoji="1" lang="ja-JP" altLang="en-US" smtClean="0"/>
              <a:t>‹#›</a:t>
            </a:fld>
            <a:endParaRPr kumimoji="1" lang="ja-JP" altLang="en-US"/>
          </a:p>
        </p:txBody>
      </p:sp>
    </p:spTree>
    <p:extLst>
      <p:ext uri="{BB962C8B-B14F-4D97-AF65-F5344CB8AC3E}">
        <p14:creationId xmlns:p14="http://schemas.microsoft.com/office/powerpoint/2010/main" val="24330547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7" name="Date Placeholder 2"/>
          <p:cNvSpPr>
            <a:spLocks noGrp="1"/>
          </p:cNvSpPr>
          <p:nvPr>
            <p:ph type="dt" sz="half" idx="10"/>
          </p:nvPr>
        </p:nvSpPr>
        <p:spPr/>
        <p:txBody>
          <a:bodyPr/>
          <a:lstStyle/>
          <a:p>
            <a:fld id="{A1740CBC-8C04-4445-89B3-3B79A65ED7F5}" type="datetime1">
              <a:rPr kumimoji="1" lang="ja-JP" altLang="en-US" smtClean="0"/>
              <a:t>2024/9/20</a:t>
            </a:fld>
            <a:endParaRPr kumimoji="1" lang="ja-JP" altLang="en-US"/>
          </a:p>
        </p:txBody>
      </p:sp>
      <p:sp>
        <p:nvSpPr>
          <p:cNvPr id="5" name="Footer Placeholder 3"/>
          <p:cNvSpPr>
            <a:spLocks noGrp="1"/>
          </p:cNvSpPr>
          <p:nvPr>
            <p:ph type="ftr" sz="quarter" idx="11"/>
          </p:nvPr>
        </p:nvSpPr>
        <p:spPr/>
        <p:txBody>
          <a:bodyPr/>
          <a:lstStyle/>
          <a:p>
            <a:r>
              <a:rPr kumimoji="1" lang="en-US" altLang="ja-JP"/>
              <a:t>-19-</a:t>
            </a:r>
            <a:endParaRPr kumimoji="1" lang="ja-JP" altLang="en-US"/>
          </a:p>
        </p:txBody>
      </p:sp>
      <p:sp>
        <p:nvSpPr>
          <p:cNvPr id="6" name="Slide Number Placeholder 4"/>
          <p:cNvSpPr>
            <a:spLocks noGrp="1"/>
          </p:cNvSpPr>
          <p:nvPr>
            <p:ph type="sldNum" sz="quarter" idx="12"/>
          </p:nvPr>
        </p:nvSpPr>
        <p:spPr/>
        <p:txBody>
          <a:bodyPr/>
          <a:lstStyle/>
          <a:p>
            <a:fld id="{AE25F5A7-B233-45A3-93F3-6CCE30C8327F}" type="slidenum">
              <a:rPr kumimoji="1" lang="ja-JP" altLang="en-US" smtClean="0"/>
              <a:t>‹#›</a:t>
            </a:fld>
            <a:endParaRPr kumimoji="1" lang="ja-JP" altLang="en-US"/>
          </a:p>
        </p:txBody>
      </p:sp>
    </p:spTree>
    <p:extLst>
      <p:ext uri="{BB962C8B-B14F-4D97-AF65-F5344CB8AC3E}">
        <p14:creationId xmlns:p14="http://schemas.microsoft.com/office/powerpoint/2010/main" val="12600012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D29AC64-F13F-4674-8563-48A35246D7D3}" type="datetime1">
              <a:rPr kumimoji="1" lang="ja-JP" altLang="en-US" smtClean="0"/>
              <a:t>2024/9/20</a:t>
            </a:fld>
            <a:endParaRPr kumimoji="1" lang="ja-JP" altLang="en-US"/>
          </a:p>
        </p:txBody>
      </p:sp>
      <p:sp>
        <p:nvSpPr>
          <p:cNvPr id="5" name="Footer Placeholder 2"/>
          <p:cNvSpPr>
            <a:spLocks noGrp="1"/>
          </p:cNvSpPr>
          <p:nvPr>
            <p:ph type="ftr" sz="quarter" idx="11"/>
          </p:nvPr>
        </p:nvSpPr>
        <p:spPr/>
        <p:txBody>
          <a:bodyPr/>
          <a:lstStyle/>
          <a:p>
            <a:r>
              <a:rPr kumimoji="1" lang="en-US" altLang="ja-JP"/>
              <a:t>-19-</a:t>
            </a:r>
            <a:endParaRPr kumimoji="1" lang="ja-JP" altLang="en-US"/>
          </a:p>
        </p:txBody>
      </p:sp>
      <p:sp>
        <p:nvSpPr>
          <p:cNvPr id="6" name="Slide Number Placeholder 3"/>
          <p:cNvSpPr>
            <a:spLocks noGrp="1"/>
          </p:cNvSpPr>
          <p:nvPr>
            <p:ph type="sldNum" sz="quarter" idx="12"/>
          </p:nvPr>
        </p:nvSpPr>
        <p:spPr/>
        <p:txBody>
          <a:bodyPr/>
          <a:lstStyle/>
          <a:p>
            <a:fld id="{AE25F5A7-B233-45A3-93F3-6CCE30C8327F}" type="slidenum">
              <a:rPr kumimoji="1" lang="ja-JP" altLang="en-US" smtClean="0"/>
              <a:t>‹#›</a:t>
            </a:fld>
            <a:endParaRPr kumimoji="1" lang="ja-JP" altLang="en-US"/>
          </a:p>
        </p:txBody>
      </p:sp>
    </p:spTree>
    <p:extLst>
      <p:ext uri="{BB962C8B-B14F-4D97-AF65-F5344CB8AC3E}">
        <p14:creationId xmlns:p14="http://schemas.microsoft.com/office/powerpoint/2010/main" val="20639257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ja-JP" altLang="en-US"/>
              <a:t>マスター タイトルの書式設定</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7" name="Date Placeholder 4"/>
          <p:cNvSpPr>
            <a:spLocks noGrp="1"/>
          </p:cNvSpPr>
          <p:nvPr>
            <p:ph type="dt" sz="half" idx="10"/>
          </p:nvPr>
        </p:nvSpPr>
        <p:spPr/>
        <p:txBody>
          <a:bodyPr/>
          <a:lstStyle/>
          <a:p>
            <a:fld id="{024BB5D3-D252-418F-830E-8B21D06B8691}" type="datetime1">
              <a:rPr kumimoji="1" lang="ja-JP" altLang="en-US" smtClean="0"/>
              <a:t>2024/9/20</a:t>
            </a:fld>
            <a:endParaRPr kumimoji="1" lang="ja-JP" altLang="en-US"/>
          </a:p>
        </p:txBody>
      </p:sp>
      <p:sp>
        <p:nvSpPr>
          <p:cNvPr id="5" name="Footer Placeholder 5"/>
          <p:cNvSpPr>
            <a:spLocks noGrp="1"/>
          </p:cNvSpPr>
          <p:nvPr>
            <p:ph type="ftr" sz="quarter" idx="11"/>
          </p:nvPr>
        </p:nvSpPr>
        <p:spPr/>
        <p:txBody>
          <a:bodyPr/>
          <a:lstStyle/>
          <a:p>
            <a:r>
              <a:rPr kumimoji="1" lang="en-US" altLang="ja-JP"/>
              <a:t>-19-</a:t>
            </a:r>
            <a:endParaRPr kumimoji="1" lang="ja-JP" altLang="en-US"/>
          </a:p>
        </p:txBody>
      </p:sp>
      <p:sp>
        <p:nvSpPr>
          <p:cNvPr id="6" name="Slide Number Placeholder 6"/>
          <p:cNvSpPr>
            <a:spLocks noGrp="1"/>
          </p:cNvSpPr>
          <p:nvPr>
            <p:ph type="sldNum" sz="quarter" idx="12"/>
          </p:nvPr>
        </p:nvSpPr>
        <p:spPr/>
        <p:txBody>
          <a:bodyPr/>
          <a:lstStyle/>
          <a:p>
            <a:fld id="{AE25F5A7-B233-45A3-93F3-6CCE30C8327F}" type="slidenum">
              <a:rPr kumimoji="1" lang="ja-JP" altLang="en-US" smtClean="0"/>
              <a:t>‹#›</a:t>
            </a:fld>
            <a:endParaRPr kumimoji="1" lang="ja-JP" altLang="en-US"/>
          </a:p>
        </p:txBody>
      </p:sp>
    </p:spTree>
    <p:extLst>
      <p:ext uri="{BB962C8B-B14F-4D97-AF65-F5344CB8AC3E}">
        <p14:creationId xmlns:p14="http://schemas.microsoft.com/office/powerpoint/2010/main" val="17590313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02FC281-910F-44F8-AC64-E2BA95571716}" type="datetime1">
              <a:rPr kumimoji="1" lang="ja-JP" altLang="en-US" smtClean="0"/>
              <a:t>2024/9/20</a:t>
            </a:fld>
            <a:endParaRPr kumimoji="1" lang="ja-JP" altLang="en-US"/>
          </a:p>
        </p:txBody>
      </p:sp>
      <p:sp>
        <p:nvSpPr>
          <p:cNvPr id="6" name="Footer Placeholder 5"/>
          <p:cNvSpPr>
            <a:spLocks noGrp="1"/>
          </p:cNvSpPr>
          <p:nvPr>
            <p:ph type="ftr" sz="quarter" idx="11"/>
          </p:nvPr>
        </p:nvSpPr>
        <p:spPr/>
        <p:txBody>
          <a:bodyPr/>
          <a:lstStyle/>
          <a:p>
            <a:r>
              <a:rPr kumimoji="1" lang="en-US" altLang="ja-JP"/>
              <a:t>-19-</a:t>
            </a:r>
            <a:endParaRPr kumimoji="1" lang="ja-JP" altLang="en-US"/>
          </a:p>
        </p:txBody>
      </p:sp>
      <p:sp>
        <p:nvSpPr>
          <p:cNvPr id="7" name="Slide Number Placeholder 6"/>
          <p:cNvSpPr>
            <a:spLocks noGrp="1"/>
          </p:cNvSpPr>
          <p:nvPr>
            <p:ph type="sldNum" sz="quarter" idx="12"/>
          </p:nvPr>
        </p:nvSpPr>
        <p:spPr/>
        <p:txBody>
          <a:bodyPr/>
          <a:lstStyle/>
          <a:p>
            <a:fld id="{AE25F5A7-B233-45A3-93F3-6CCE30C8327F}" type="slidenum">
              <a:rPr kumimoji="1" lang="ja-JP" altLang="en-US" smtClean="0"/>
              <a:t>‹#›</a:t>
            </a:fld>
            <a:endParaRPr kumimoji="1" lang="ja-JP" altLang="en-US"/>
          </a:p>
        </p:txBody>
      </p:sp>
    </p:spTree>
    <p:extLst>
      <p:ext uri="{BB962C8B-B14F-4D97-AF65-F5344CB8AC3E}">
        <p14:creationId xmlns:p14="http://schemas.microsoft.com/office/powerpoint/2010/main" val="18449988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1E7FEEF7-9EF7-4E5A-BB63-BD958FAD7F2B}" type="datetime1">
              <a:rPr kumimoji="1" lang="ja-JP" altLang="en-US" smtClean="0"/>
              <a:t>2024/9/20</a:t>
            </a:fld>
            <a:endParaRPr kumimoji="1" lang="ja-JP" alt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r>
              <a:rPr kumimoji="1" lang="en-US" altLang="ja-JP"/>
              <a:t>-19-</a:t>
            </a:r>
            <a:endParaRPr kumimoji="1" lang="ja-JP" alt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AE25F5A7-B233-45A3-93F3-6CCE30C8327F}" type="slidenum">
              <a:rPr kumimoji="1" lang="ja-JP" altLang="en-US" smtClean="0"/>
              <a:t>‹#›</a:t>
            </a:fld>
            <a:endParaRPr kumimoji="1" lang="ja-JP" altLang="en-US"/>
          </a:p>
        </p:txBody>
      </p:sp>
    </p:spTree>
    <p:extLst>
      <p:ext uri="{BB962C8B-B14F-4D97-AF65-F5344CB8AC3E}">
        <p14:creationId xmlns:p14="http://schemas.microsoft.com/office/powerpoint/2010/main" val="38767899"/>
      </p:ext>
    </p:extLst>
  </p:cSld>
  <p:clrMap bg1="lt1" tx1="dk1" bg2="lt2" tx2="dk2" accent1="accent1" accent2="accent2" accent3="accent3" accent4="accent4" accent5="accent5" accent6="accent6" hlink="hlink" folHlink="folHlink"/>
  <p:sldLayoutIdLst>
    <p:sldLayoutId id="2147484203" r:id="rId1"/>
    <p:sldLayoutId id="2147484204" r:id="rId2"/>
    <p:sldLayoutId id="2147484205" r:id="rId3"/>
    <p:sldLayoutId id="2147484206" r:id="rId4"/>
    <p:sldLayoutId id="2147484207" r:id="rId5"/>
    <p:sldLayoutId id="2147484208" r:id="rId6"/>
    <p:sldLayoutId id="2147484209" r:id="rId7"/>
    <p:sldLayoutId id="2147484210" r:id="rId8"/>
    <p:sldLayoutId id="2147484211" r:id="rId9"/>
    <p:sldLayoutId id="2147484212" r:id="rId10"/>
    <p:sldLayoutId id="2147484213" r:id="rId11"/>
    <p:sldLayoutId id="2147484214" r:id="rId12"/>
    <p:sldLayoutId id="2147484215" r:id="rId13"/>
    <p:sldLayoutId id="2147484216" r:id="rId14"/>
    <p:sldLayoutId id="2147484217" r:id="rId15"/>
    <p:sldLayoutId id="2147484218" r:id="rId16"/>
    <p:sldLayoutId id="2147484219" r:id="rId17"/>
  </p:sldLayoutIdLst>
  <p:hf hdr="0" ftr="0" dt="0"/>
  <p:txStyles>
    <p:titleStyle>
      <a:lvl1pPr algn="l" defTabSz="457200" rtl="0" eaLnBrk="1" latinLnBrk="0" hangingPunct="1">
        <a:spcBef>
          <a:spcPct val="0"/>
        </a:spcBef>
        <a:buNone/>
        <a:defRPr kumimoji="1" sz="4200" b="0" i="0" kern="1200">
          <a:solidFill>
            <a:schemeClr val="tx2"/>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kumimoji="1"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kumimoji="1"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kumimoji="1"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kumimoji="1"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kumimoji="1"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kumimoji="1"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kumimoji="1"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kumimoji="1"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kumimoji="1" sz="1400" b="0" i="0" kern="1200">
          <a:solidFill>
            <a:schemeClr val="tx1"/>
          </a:solidFill>
          <a:latin typeface="+mj-lt"/>
          <a:ea typeface="+mj-ea"/>
          <a:cs typeface="+mj-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5.xml"/><Relationship Id="rId4" Type="http://schemas.openxmlformats.org/officeDocument/2006/relationships/chart" Target="../charts/char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chart" Target="../charts/chart6.xml"/><Relationship Id="rId1" Type="http://schemas.openxmlformats.org/officeDocument/2006/relationships/slideLayout" Target="../slideLayouts/slideLayout5.xml"/><Relationship Id="rId4" Type="http://schemas.openxmlformats.org/officeDocument/2006/relationships/chart" Target="../charts/chart8.xml"/></Relationships>
</file>

<file path=ppt/slides/_rels/slide15.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2.xml"/><Relationship Id="rId1" Type="http://schemas.openxmlformats.org/officeDocument/2006/relationships/slideLayout" Target="../slideLayouts/slideLayout5.xml"/><Relationship Id="rId4" Type="http://schemas.openxmlformats.org/officeDocument/2006/relationships/chart" Target="../charts/chart10.xml"/></Relationships>
</file>

<file path=ppt/slides/_rels/slide16.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chart" Target="../charts/chart13.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chart" Target="../charts/chart15.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chart" Target="../charts/chart17.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chart" Target="../charts/chart19.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8" Type="http://schemas.openxmlformats.org/officeDocument/2006/relationships/diagramLayout" Target="../diagrams/layout2.xml"/><Relationship Id="rId13" Type="http://schemas.openxmlformats.org/officeDocument/2006/relationships/diagramLayout" Target="../diagrams/layout3.xml"/><Relationship Id="rId3" Type="http://schemas.openxmlformats.org/officeDocument/2006/relationships/diagramLayout" Target="../diagrams/layout1.xml"/><Relationship Id="rId7" Type="http://schemas.openxmlformats.org/officeDocument/2006/relationships/diagramData" Target="../diagrams/data2.xml"/><Relationship Id="rId12" Type="http://schemas.openxmlformats.org/officeDocument/2006/relationships/diagramData" Target="../diagrams/data3.xml"/><Relationship Id="rId2" Type="http://schemas.openxmlformats.org/officeDocument/2006/relationships/diagramData" Target="../diagrams/data1.xml"/><Relationship Id="rId16" Type="http://schemas.microsoft.com/office/2007/relationships/diagramDrawing" Target="../diagrams/drawing3.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5" Type="http://schemas.openxmlformats.org/officeDocument/2006/relationships/diagramColors" Target="../diagrams/colors3.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 Id="rId1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69FDDB5-B6EE-4776-9CA3-0AA4BAD7CB6C}"/>
              </a:ext>
            </a:extLst>
          </p:cNvPr>
          <p:cNvSpPr>
            <a:spLocks noGrp="1"/>
          </p:cNvSpPr>
          <p:nvPr>
            <p:ph type="ctrTitle"/>
          </p:nvPr>
        </p:nvSpPr>
        <p:spPr>
          <a:xfrm>
            <a:off x="1570282" y="2049340"/>
            <a:ext cx="8825658" cy="980081"/>
          </a:xfrm>
        </p:spPr>
        <p:txBody>
          <a:bodyPr>
            <a:normAutofit/>
          </a:bodyPr>
          <a:lstStyle/>
          <a:p>
            <a:pPr algn="ctr"/>
            <a:r>
              <a:rPr lang="ja-JP" altLang="en-US" sz="5300" b="1" dirty="0">
                <a:latin typeface="+mj-ea"/>
              </a:rPr>
              <a:t>倉吉市水道事業運営審議会</a:t>
            </a:r>
            <a:endParaRPr kumimoji="1" lang="ja-JP" altLang="en-US" sz="5300" b="1" dirty="0">
              <a:latin typeface="+mj-ea"/>
            </a:endParaRPr>
          </a:p>
        </p:txBody>
      </p:sp>
      <p:sp>
        <p:nvSpPr>
          <p:cNvPr id="3" name="字幕 2">
            <a:extLst>
              <a:ext uri="{FF2B5EF4-FFF2-40B4-BE49-F238E27FC236}">
                <a16:creationId xmlns:a16="http://schemas.microsoft.com/office/drawing/2014/main" id="{FE250B95-2AB2-4077-B5A7-CDEAC1F48B03}"/>
              </a:ext>
            </a:extLst>
          </p:cNvPr>
          <p:cNvSpPr>
            <a:spLocks noGrp="1"/>
          </p:cNvSpPr>
          <p:nvPr>
            <p:ph type="subTitle" idx="1"/>
          </p:nvPr>
        </p:nvSpPr>
        <p:spPr>
          <a:xfrm>
            <a:off x="1097280" y="4498105"/>
            <a:ext cx="10058400" cy="699243"/>
          </a:xfrm>
        </p:spPr>
        <p:txBody>
          <a:bodyPr>
            <a:normAutofit/>
          </a:bodyPr>
          <a:lstStyle/>
          <a:p>
            <a:pPr algn="ctr"/>
            <a:endParaRPr kumimoji="1" lang="en-US" altLang="ja-JP" sz="3600" dirty="0">
              <a:solidFill>
                <a:schemeClr val="tx1"/>
              </a:solidFill>
              <a:latin typeface="+mj-ea"/>
              <a:ea typeface="+mj-ea"/>
            </a:endParaRPr>
          </a:p>
          <a:p>
            <a:endParaRPr kumimoji="1" lang="ja-JP" altLang="en-US" b="1" dirty="0"/>
          </a:p>
        </p:txBody>
      </p:sp>
      <p:sp>
        <p:nvSpPr>
          <p:cNvPr id="4" name="タイトル 1">
            <a:extLst>
              <a:ext uri="{FF2B5EF4-FFF2-40B4-BE49-F238E27FC236}">
                <a16:creationId xmlns:a16="http://schemas.microsoft.com/office/drawing/2014/main" id="{5381F0FF-9ABC-49C9-A0E4-98882A927502}"/>
              </a:ext>
            </a:extLst>
          </p:cNvPr>
          <p:cNvSpPr txBox="1">
            <a:spLocks/>
          </p:cNvSpPr>
          <p:nvPr/>
        </p:nvSpPr>
        <p:spPr>
          <a:xfrm>
            <a:off x="9956800" y="569100"/>
            <a:ext cx="1787669" cy="699244"/>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b">
            <a:noAutofit/>
          </a:bodyPr>
          <a:lstStyle>
            <a:lvl1pPr algn="l" defTabSz="457200" rtl="0" eaLnBrk="1" latinLnBrk="0" hangingPunct="1">
              <a:spcBef>
                <a:spcPct val="0"/>
              </a:spcBef>
              <a:buNone/>
              <a:defRPr kumimoji="1" sz="7200" b="0" i="0" kern="1200">
                <a:solidFill>
                  <a:schemeClr val="tx2"/>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r>
              <a:rPr lang="ja-JP" altLang="en-US" sz="2800" b="1" dirty="0">
                <a:latin typeface="+mj-ea"/>
              </a:rPr>
              <a:t>資料２</a:t>
            </a:r>
          </a:p>
        </p:txBody>
      </p:sp>
      <p:sp>
        <p:nvSpPr>
          <p:cNvPr id="5" name="テキスト ボックス 4">
            <a:extLst>
              <a:ext uri="{FF2B5EF4-FFF2-40B4-BE49-F238E27FC236}">
                <a16:creationId xmlns:a16="http://schemas.microsoft.com/office/drawing/2014/main" id="{8122F4C7-311C-41C3-B192-D263CDC8F004}"/>
              </a:ext>
            </a:extLst>
          </p:cNvPr>
          <p:cNvSpPr txBox="1"/>
          <p:nvPr/>
        </p:nvSpPr>
        <p:spPr>
          <a:xfrm>
            <a:off x="4594578" y="3728664"/>
            <a:ext cx="3002844" cy="769441"/>
          </a:xfrm>
          <a:prstGeom prst="rect">
            <a:avLst/>
          </a:prstGeom>
          <a:noFill/>
        </p:spPr>
        <p:txBody>
          <a:bodyPr wrap="square" rtlCol="0">
            <a:spAutoFit/>
          </a:bodyPr>
          <a:lstStyle/>
          <a:p>
            <a:r>
              <a:rPr kumimoji="1" lang="ja-JP" altLang="en-US" sz="4400" b="1" dirty="0">
                <a:solidFill>
                  <a:schemeClr val="tx2"/>
                </a:solidFill>
                <a:latin typeface="+mj-ea"/>
                <a:ea typeface="+mj-ea"/>
              </a:rPr>
              <a:t>（第１回）</a:t>
            </a:r>
          </a:p>
        </p:txBody>
      </p:sp>
    </p:spTree>
    <p:extLst>
      <p:ext uri="{BB962C8B-B14F-4D97-AF65-F5344CB8AC3E}">
        <p14:creationId xmlns:p14="http://schemas.microsoft.com/office/powerpoint/2010/main" val="7882248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グループ化 4">
            <a:extLst>
              <a:ext uri="{FF2B5EF4-FFF2-40B4-BE49-F238E27FC236}">
                <a16:creationId xmlns:a16="http://schemas.microsoft.com/office/drawing/2014/main" id="{70E6647C-14BA-4DCB-955D-552E36E2F84E}"/>
              </a:ext>
            </a:extLst>
          </p:cNvPr>
          <p:cNvGrpSpPr/>
          <p:nvPr/>
        </p:nvGrpSpPr>
        <p:grpSpPr>
          <a:xfrm>
            <a:off x="1272209" y="2411894"/>
            <a:ext cx="9554817" cy="4028661"/>
            <a:chOff x="1272209" y="1577010"/>
            <a:chExt cx="9554817" cy="4028661"/>
          </a:xfrm>
        </p:grpSpPr>
        <p:sp>
          <p:nvSpPr>
            <p:cNvPr id="6" name="テキスト プレースホルダー 7">
              <a:extLst>
                <a:ext uri="{FF2B5EF4-FFF2-40B4-BE49-F238E27FC236}">
                  <a16:creationId xmlns:a16="http://schemas.microsoft.com/office/drawing/2014/main" id="{B6D7250E-C09F-4546-87FB-2B74E60A82E7}"/>
                </a:ext>
              </a:extLst>
            </p:cNvPr>
            <p:cNvSpPr txBox="1">
              <a:spLocks/>
            </p:cNvSpPr>
            <p:nvPr/>
          </p:nvSpPr>
          <p:spPr>
            <a:xfrm>
              <a:off x="1683170" y="1925585"/>
              <a:ext cx="8825659" cy="3405807"/>
            </a:xfrm>
            <a:prstGeom prst="rect">
              <a:avLst/>
            </a:prstGeom>
          </p:spPr>
          <p:txBody>
            <a:bodyPr vert="horz" lIns="91440" tIns="45720" rIns="91440" bIns="45720" rtlCol="0" anchor="ctr">
              <a:normAutofit/>
            </a:bodyPr>
            <a:lstStyle>
              <a:lvl1pPr marL="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800" b="0" i="0" kern="1200">
                  <a:solidFill>
                    <a:schemeClr val="tx1"/>
                  </a:solidFill>
                  <a:latin typeface="+mj-lt"/>
                  <a:ea typeface="+mj-ea"/>
                  <a:cs typeface="+mj-cs"/>
                </a:defRPr>
              </a:lvl1pPr>
              <a:lvl2pPr marL="4572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200" b="0" i="0" kern="1200">
                  <a:solidFill>
                    <a:schemeClr val="tx1"/>
                  </a:solidFill>
                  <a:latin typeface="+mj-lt"/>
                  <a:ea typeface="+mj-ea"/>
                  <a:cs typeface="+mj-cs"/>
                </a:defRPr>
              </a:lvl2pPr>
              <a:lvl3pPr marL="9144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000" b="0" i="0" kern="1200">
                  <a:solidFill>
                    <a:schemeClr val="tx1"/>
                  </a:solidFill>
                  <a:latin typeface="+mj-lt"/>
                  <a:ea typeface="+mj-ea"/>
                  <a:cs typeface="+mj-cs"/>
                </a:defRPr>
              </a:lvl3pPr>
              <a:lvl4pPr marL="13716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900" b="0" i="0" kern="1200">
                  <a:solidFill>
                    <a:schemeClr val="tx1"/>
                  </a:solidFill>
                  <a:latin typeface="+mj-lt"/>
                  <a:ea typeface="+mj-ea"/>
                  <a:cs typeface="+mj-cs"/>
                </a:defRPr>
              </a:lvl4pPr>
              <a:lvl5pPr marL="18288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900" b="0" i="0" kern="1200">
                  <a:solidFill>
                    <a:schemeClr val="tx1"/>
                  </a:solidFill>
                  <a:latin typeface="+mj-lt"/>
                  <a:ea typeface="+mj-ea"/>
                  <a:cs typeface="+mj-cs"/>
                </a:defRPr>
              </a:lvl5pPr>
              <a:lvl6pPr marL="22860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900" b="0" i="0" kern="1200">
                  <a:solidFill>
                    <a:schemeClr val="tx1"/>
                  </a:solidFill>
                  <a:latin typeface="+mj-lt"/>
                  <a:ea typeface="+mj-ea"/>
                  <a:cs typeface="+mj-cs"/>
                </a:defRPr>
              </a:lvl6pPr>
              <a:lvl7pPr marL="27432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900" b="0" i="0" kern="1200">
                  <a:solidFill>
                    <a:schemeClr val="tx1"/>
                  </a:solidFill>
                  <a:latin typeface="+mj-lt"/>
                  <a:ea typeface="+mj-ea"/>
                  <a:cs typeface="+mj-cs"/>
                </a:defRPr>
              </a:lvl7pPr>
              <a:lvl8pPr marL="32004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900" b="0" i="0" kern="1200">
                  <a:solidFill>
                    <a:schemeClr val="tx1"/>
                  </a:solidFill>
                  <a:latin typeface="+mj-lt"/>
                  <a:ea typeface="+mj-ea"/>
                  <a:cs typeface="+mj-cs"/>
                </a:defRPr>
              </a:lvl8pPr>
              <a:lvl9pPr marL="36576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900" b="0" i="0" kern="1200">
                  <a:solidFill>
                    <a:schemeClr val="tx1"/>
                  </a:solidFill>
                  <a:latin typeface="+mj-lt"/>
                  <a:ea typeface="+mj-ea"/>
                  <a:cs typeface="+mj-cs"/>
                </a:defRPr>
              </a:lvl9pPr>
            </a:lstStyle>
            <a:p>
              <a:r>
                <a:rPr lang="ja-JP" altLang="en-US" dirty="0"/>
                <a:t>水道料金は、水道法第</a:t>
              </a:r>
              <a:r>
                <a:rPr lang="en-US" altLang="ja-JP" dirty="0"/>
                <a:t>14</a:t>
              </a:r>
              <a:r>
                <a:rPr lang="ja-JP" altLang="en-US" dirty="0"/>
                <a:t>条第２項第４号において </a:t>
              </a:r>
              <a:r>
                <a:rPr lang="ja-JP" altLang="en-US" b="1" u="sng" dirty="0"/>
                <a:t>「特定の者に対して不当な差別的取扱いをするものではないこと。」</a:t>
              </a:r>
              <a:r>
                <a:rPr lang="ja-JP" altLang="en-US" dirty="0"/>
                <a:t>と規定されている。そのため、水道料金の設定にあたっては、使用者負担の客観的妥当性を確保するため、個別原価主義を基調とするべきとされている。</a:t>
              </a:r>
              <a:endParaRPr lang="en-US" altLang="ja-JP" dirty="0"/>
            </a:p>
            <a:p>
              <a:r>
                <a:rPr lang="ja-JP" altLang="en-US" dirty="0"/>
                <a:t>個別原価主義とは、料金を、個々のサービスの供給に必要な原価に基づいて料金を設定しようとする考え方で、</a:t>
              </a:r>
              <a:r>
                <a:rPr lang="ja-JP" altLang="en-US" b="1" u="sng" dirty="0"/>
                <a:t>口径別料金体系に代表され</a:t>
              </a:r>
              <a:r>
                <a:rPr lang="ja-JP" altLang="en-US" dirty="0"/>
                <a:t>、個々の料金が個別原価という客観的数値をもとに決定されるため、</a:t>
              </a:r>
              <a:r>
                <a:rPr lang="ja-JP" altLang="en-US" b="1" u="sng" dirty="0"/>
                <a:t>公平性が保たれる</a:t>
              </a:r>
              <a:r>
                <a:rPr lang="ja-JP" altLang="en-US" dirty="0"/>
                <a:t>こと、また、サービス需要の増大に伴う増分原価を個々の料金によって回収できること等の利点があり、</a:t>
              </a:r>
              <a:r>
                <a:rPr lang="ja-JP" altLang="en-US" b="1" u="sng" dirty="0"/>
                <a:t>より優れた考え方</a:t>
              </a:r>
              <a:r>
                <a:rPr lang="ja-JP" altLang="en-US" dirty="0"/>
                <a:t>とされている。</a:t>
              </a:r>
              <a:endParaRPr lang="en-US" altLang="ja-JP" dirty="0"/>
            </a:p>
            <a:p>
              <a:r>
                <a:rPr lang="ja-JP" altLang="en-US" dirty="0"/>
                <a:t>（水道料金改定業務の手引（以下「料金改定手引」）きから抜粋）</a:t>
              </a:r>
              <a:endParaRPr lang="en-US" altLang="ja-JP" dirty="0"/>
            </a:p>
          </p:txBody>
        </p:sp>
        <p:sp>
          <p:nvSpPr>
            <p:cNvPr id="2" name="四角形: 角を丸くする 1">
              <a:extLst>
                <a:ext uri="{FF2B5EF4-FFF2-40B4-BE49-F238E27FC236}">
                  <a16:creationId xmlns:a16="http://schemas.microsoft.com/office/drawing/2014/main" id="{F274184D-5CE4-4C88-A401-E009D7F97DD6}"/>
                </a:ext>
              </a:extLst>
            </p:cNvPr>
            <p:cNvSpPr/>
            <p:nvPr/>
          </p:nvSpPr>
          <p:spPr>
            <a:xfrm>
              <a:off x="1272209" y="1577010"/>
              <a:ext cx="9554817" cy="4028661"/>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8" name="テキスト プレースホルダー 7">
            <a:extLst>
              <a:ext uri="{FF2B5EF4-FFF2-40B4-BE49-F238E27FC236}">
                <a16:creationId xmlns:a16="http://schemas.microsoft.com/office/drawing/2014/main" id="{5E18AD68-F0D5-459A-BAB4-F786B15F34F5}"/>
              </a:ext>
            </a:extLst>
          </p:cNvPr>
          <p:cNvSpPr txBox="1">
            <a:spLocks/>
          </p:cNvSpPr>
          <p:nvPr/>
        </p:nvSpPr>
        <p:spPr>
          <a:xfrm>
            <a:off x="1103313" y="1033669"/>
            <a:ext cx="8947522" cy="1232453"/>
          </a:xfrm>
          <a:prstGeom prst="rect">
            <a:avLst/>
          </a:prstGeom>
        </p:spPr>
        <p:txBody>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kumimoji="1"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kumimoji="1"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kumimoji="1"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kumimoji="1"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kumimoji="1"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kumimoji="1"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kumimoji="1"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kumimoji="1"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kumimoji="1" sz="1400" b="0" i="0" kern="1200">
                <a:solidFill>
                  <a:schemeClr val="tx1"/>
                </a:solidFill>
                <a:latin typeface="+mj-lt"/>
                <a:ea typeface="+mj-ea"/>
                <a:cs typeface="+mj-cs"/>
              </a:defRPr>
            </a:lvl9pPr>
          </a:lstStyle>
          <a:p>
            <a:r>
              <a:rPr lang="ja-JP" altLang="en-US" sz="1800" dirty="0">
                <a:latin typeface="+mn-ea"/>
                <a:ea typeface="+mn-ea"/>
              </a:rPr>
              <a:t>　水道法において、水道料金は、「</a:t>
            </a:r>
            <a:r>
              <a:rPr lang="ja-JP" altLang="en-US" sz="1800" u="sng" dirty="0">
                <a:solidFill>
                  <a:srgbClr val="FF0000"/>
                </a:solidFill>
                <a:latin typeface="+mn-ea"/>
                <a:ea typeface="+mn-ea"/>
              </a:rPr>
              <a:t>特定の者に対して不当な差別的取扱いをするものではないこと</a:t>
            </a:r>
            <a:r>
              <a:rPr lang="ja-JP" altLang="en-US" sz="1800" dirty="0">
                <a:latin typeface="+mn-ea"/>
                <a:ea typeface="+mn-ea"/>
              </a:rPr>
              <a:t>」と規定されている。さらに、個々のサービスの供給に必要な原価に基づいて料金を設定しようとする考え方である</a:t>
            </a:r>
            <a:r>
              <a:rPr lang="ja-JP" altLang="en-US" sz="1800" u="sng" dirty="0">
                <a:solidFill>
                  <a:srgbClr val="FF0000"/>
                </a:solidFill>
                <a:latin typeface="+mn-ea"/>
                <a:ea typeface="+mn-ea"/>
              </a:rPr>
              <a:t>口径別料金によって公平性が保たれる</a:t>
            </a:r>
            <a:r>
              <a:rPr lang="ja-JP" altLang="en-US" sz="1800" dirty="0">
                <a:latin typeface="+mn-ea"/>
                <a:ea typeface="+mn-ea"/>
              </a:rPr>
              <a:t>とされており、口径別料金は、</a:t>
            </a:r>
            <a:r>
              <a:rPr lang="ja-JP" altLang="en-US" sz="1800" dirty="0">
                <a:latin typeface="+mn-ea"/>
              </a:rPr>
              <a:t>望ましい料金体系だといえる。</a:t>
            </a:r>
            <a:endParaRPr lang="ja-JP" altLang="en-US" sz="1800" dirty="0">
              <a:latin typeface="+mn-ea"/>
              <a:ea typeface="+mn-ea"/>
            </a:endParaRPr>
          </a:p>
        </p:txBody>
      </p:sp>
      <p:sp>
        <p:nvSpPr>
          <p:cNvPr id="7" name="スライド番号プレースホルダー 6">
            <a:extLst>
              <a:ext uri="{FF2B5EF4-FFF2-40B4-BE49-F238E27FC236}">
                <a16:creationId xmlns:a16="http://schemas.microsoft.com/office/drawing/2014/main" id="{4340B9E8-EF40-43F9-B10C-33E6941137CA}"/>
              </a:ext>
            </a:extLst>
          </p:cNvPr>
          <p:cNvSpPr>
            <a:spLocks noGrp="1"/>
          </p:cNvSpPr>
          <p:nvPr>
            <p:ph type="sldNum" sz="quarter" idx="12"/>
          </p:nvPr>
        </p:nvSpPr>
        <p:spPr/>
        <p:txBody>
          <a:bodyPr/>
          <a:lstStyle/>
          <a:p>
            <a:r>
              <a:rPr kumimoji="1" lang="ja-JP" altLang="en-US" dirty="0">
                <a:solidFill>
                  <a:schemeClr val="bg1"/>
                </a:solidFill>
              </a:rPr>
              <a:t>８</a:t>
            </a:r>
          </a:p>
        </p:txBody>
      </p:sp>
      <p:sp>
        <p:nvSpPr>
          <p:cNvPr id="9" name="タイトル 4">
            <a:extLst>
              <a:ext uri="{FF2B5EF4-FFF2-40B4-BE49-F238E27FC236}">
                <a16:creationId xmlns:a16="http://schemas.microsoft.com/office/drawing/2014/main" id="{9109300B-DB78-4209-A8CB-270A6BC34BB0}"/>
              </a:ext>
            </a:extLst>
          </p:cNvPr>
          <p:cNvSpPr txBox="1">
            <a:spLocks/>
          </p:cNvSpPr>
          <p:nvPr/>
        </p:nvSpPr>
        <p:spPr>
          <a:xfrm>
            <a:off x="696034" y="249372"/>
            <a:ext cx="9080143" cy="860400"/>
          </a:xfrm>
          <a:prstGeom prst="rect">
            <a:avLst/>
          </a:prstGeom>
        </p:spPr>
        <p:txBody>
          <a:bodyPr vert="horz" lIns="91440" tIns="45720" rIns="91440" bIns="45720" rtlCol="0" anchor="b">
            <a:noAutofit/>
          </a:bodyPr>
          <a:lstStyle>
            <a:lvl1pPr algn="l" defTabSz="457200" rtl="0" eaLnBrk="1" latinLnBrk="0" hangingPunct="1">
              <a:spcBef>
                <a:spcPct val="0"/>
              </a:spcBef>
              <a:buNone/>
              <a:defRPr kumimoji="1" sz="4000" b="0" i="0" kern="1200" cap="none">
                <a:solidFill>
                  <a:schemeClr val="tx2"/>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2800" dirty="0"/>
              <a:t>（１）用途別料金から口径別料金への変更</a:t>
            </a:r>
          </a:p>
        </p:txBody>
      </p:sp>
    </p:spTree>
    <p:extLst>
      <p:ext uri="{BB962C8B-B14F-4D97-AF65-F5344CB8AC3E}">
        <p14:creationId xmlns:p14="http://schemas.microsoft.com/office/powerpoint/2010/main" val="9108318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コンテンツ プレースホルダー 9">
            <a:extLst>
              <a:ext uri="{FF2B5EF4-FFF2-40B4-BE49-F238E27FC236}">
                <a16:creationId xmlns:a16="http://schemas.microsoft.com/office/drawing/2014/main" id="{9C136CED-E26E-4AD3-A7A3-1D196CA1F7CB}"/>
              </a:ext>
            </a:extLst>
          </p:cNvPr>
          <p:cNvGraphicFramePr>
            <a:graphicFrameLocks noGrp="1"/>
          </p:cNvGraphicFramePr>
          <p:nvPr>
            <p:ph idx="1"/>
            <p:extLst>
              <p:ext uri="{D42A27DB-BD31-4B8C-83A1-F6EECF244321}">
                <p14:modId xmlns:p14="http://schemas.microsoft.com/office/powerpoint/2010/main" val="3016144596"/>
              </p:ext>
            </p:extLst>
          </p:nvPr>
        </p:nvGraphicFramePr>
        <p:xfrm>
          <a:off x="1001261" y="2650435"/>
          <a:ext cx="9895338" cy="3911836"/>
        </p:xfrm>
        <a:graphic>
          <a:graphicData uri="http://schemas.openxmlformats.org/drawingml/2006/chart">
            <c:chart xmlns:c="http://schemas.openxmlformats.org/drawingml/2006/chart" xmlns:r="http://schemas.openxmlformats.org/officeDocument/2006/relationships" r:id="rId2"/>
          </a:graphicData>
        </a:graphic>
      </p:graphicFrame>
      <p:sp>
        <p:nvSpPr>
          <p:cNvPr id="12" name="テキスト プレースホルダー 7">
            <a:extLst>
              <a:ext uri="{FF2B5EF4-FFF2-40B4-BE49-F238E27FC236}">
                <a16:creationId xmlns:a16="http://schemas.microsoft.com/office/drawing/2014/main" id="{77CCBF75-CD41-48B3-BC58-142143C6742E}"/>
              </a:ext>
            </a:extLst>
          </p:cNvPr>
          <p:cNvSpPr txBox="1">
            <a:spLocks/>
          </p:cNvSpPr>
          <p:nvPr/>
        </p:nvSpPr>
        <p:spPr>
          <a:xfrm>
            <a:off x="1264071" y="1092749"/>
            <a:ext cx="8825659" cy="1986998"/>
          </a:xfrm>
          <a:prstGeom prst="rect">
            <a:avLst/>
          </a:prstGeom>
        </p:spPr>
        <p:txBody>
          <a:bodyPr vert="horz" lIns="91440" tIns="45720" rIns="91440" bIns="45720" rtlCol="0" anchor="ctr">
            <a:normAutofit lnSpcReduction="10000"/>
          </a:bodyPr>
          <a:lstStyle>
            <a:lvl1pPr marL="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800" b="0" i="0" kern="1200">
                <a:solidFill>
                  <a:schemeClr val="tx1"/>
                </a:solidFill>
                <a:latin typeface="+mj-lt"/>
                <a:ea typeface="+mj-ea"/>
                <a:cs typeface="+mj-cs"/>
              </a:defRPr>
            </a:lvl1pPr>
            <a:lvl2pPr marL="4572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200" b="0" i="0" kern="1200">
                <a:solidFill>
                  <a:schemeClr val="tx1"/>
                </a:solidFill>
                <a:latin typeface="+mj-lt"/>
                <a:ea typeface="+mj-ea"/>
                <a:cs typeface="+mj-cs"/>
              </a:defRPr>
            </a:lvl2pPr>
            <a:lvl3pPr marL="9144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000" b="0" i="0" kern="1200">
                <a:solidFill>
                  <a:schemeClr val="tx1"/>
                </a:solidFill>
                <a:latin typeface="+mj-lt"/>
                <a:ea typeface="+mj-ea"/>
                <a:cs typeface="+mj-cs"/>
              </a:defRPr>
            </a:lvl3pPr>
            <a:lvl4pPr marL="13716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900" b="0" i="0" kern="1200">
                <a:solidFill>
                  <a:schemeClr val="tx1"/>
                </a:solidFill>
                <a:latin typeface="+mj-lt"/>
                <a:ea typeface="+mj-ea"/>
                <a:cs typeface="+mj-cs"/>
              </a:defRPr>
            </a:lvl4pPr>
            <a:lvl5pPr marL="18288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900" b="0" i="0" kern="1200">
                <a:solidFill>
                  <a:schemeClr val="tx1"/>
                </a:solidFill>
                <a:latin typeface="+mj-lt"/>
                <a:ea typeface="+mj-ea"/>
                <a:cs typeface="+mj-cs"/>
              </a:defRPr>
            </a:lvl5pPr>
            <a:lvl6pPr marL="22860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900" b="0" i="0" kern="1200">
                <a:solidFill>
                  <a:schemeClr val="tx1"/>
                </a:solidFill>
                <a:latin typeface="+mj-lt"/>
                <a:ea typeface="+mj-ea"/>
                <a:cs typeface="+mj-cs"/>
              </a:defRPr>
            </a:lvl6pPr>
            <a:lvl7pPr marL="27432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900" b="0" i="0" kern="1200">
                <a:solidFill>
                  <a:schemeClr val="tx1"/>
                </a:solidFill>
                <a:latin typeface="+mj-lt"/>
                <a:ea typeface="+mj-ea"/>
                <a:cs typeface="+mj-cs"/>
              </a:defRPr>
            </a:lvl7pPr>
            <a:lvl8pPr marL="32004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900" b="0" i="0" kern="1200">
                <a:solidFill>
                  <a:schemeClr val="tx1"/>
                </a:solidFill>
                <a:latin typeface="+mj-lt"/>
                <a:ea typeface="+mj-ea"/>
                <a:cs typeface="+mj-cs"/>
              </a:defRPr>
            </a:lvl8pPr>
            <a:lvl9pPr marL="36576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900" b="0" i="0" kern="1200">
                <a:solidFill>
                  <a:schemeClr val="tx1"/>
                </a:solidFill>
                <a:latin typeface="+mj-lt"/>
                <a:ea typeface="+mj-ea"/>
                <a:cs typeface="+mj-cs"/>
              </a:defRPr>
            </a:lvl9pPr>
          </a:lstStyle>
          <a:p>
            <a:r>
              <a:rPr lang="ja-JP" altLang="en-US" dirty="0"/>
              <a:t>　倉吉市では現在、用途別料金体系（一般用、団体用、湯屋用、臨時用）を採用しており、一般用（家事用）に配慮された料金体系となっている。</a:t>
            </a:r>
            <a:endParaRPr lang="en-US" altLang="ja-JP" dirty="0"/>
          </a:p>
          <a:p>
            <a:r>
              <a:rPr lang="ja-JP" altLang="en-US" dirty="0"/>
              <a:t>　そのため、一般用とその他用途の料金と間に差が生じることとなるが、用途区分が必ずしも明確でないことから、費用負担の公平性の確保に課題が生じる恐れがある。</a:t>
            </a:r>
            <a:endParaRPr lang="en-US" altLang="ja-JP" dirty="0"/>
          </a:p>
          <a:p>
            <a:r>
              <a:rPr lang="ja-JP" altLang="en-US" dirty="0"/>
              <a:t>　</a:t>
            </a:r>
            <a:endParaRPr lang="en-US" altLang="ja-JP" b="1" dirty="0">
              <a:solidFill>
                <a:srgbClr val="FF0000"/>
              </a:solidFill>
            </a:endParaRPr>
          </a:p>
        </p:txBody>
      </p:sp>
      <p:sp>
        <p:nvSpPr>
          <p:cNvPr id="3" name="スライド番号プレースホルダー 2">
            <a:extLst>
              <a:ext uri="{FF2B5EF4-FFF2-40B4-BE49-F238E27FC236}">
                <a16:creationId xmlns:a16="http://schemas.microsoft.com/office/drawing/2014/main" id="{3F5F50F8-DB61-4CB7-A6FD-E9F0F7787804}"/>
              </a:ext>
            </a:extLst>
          </p:cNvPr>
          <p:cNvSpPr>
            <a:spLocks noGrp="1"/>
          </p:cNvSpPr>
          <p:nvPr>
            <p:ph type="sldNum" sz="quarter" idx="12"/>
          </p:nvPr>
        </p:nvSpPr>
        <p:spPr/>
        <p:txBody>
          <a:bodyPr/>
          <a:lstStyle/>
          <a:p>
            <a:r>
              <a:rPr kumimoji="1" lang="ja-JP" altLang="en-US" dirty="0">
                <a:solidFill>
                  <a:schemeClr val="bg1"/>
                </a:solidFill>
              </a:rPr>
              <a:t>９</a:t>
            </a:r>
          </a:p>
        </p:txBody>
      </p:sp>
      <p:sp>
        <p:nvSpPr>
          <p:cNvPr id="6" name="タイトル 4">
            <a:extLst>
              <a:ext uri="{FF2B5EF4-FFF2-40B4-BE49-F238E27FC236}">
                <a16:creationId xmlns:a16="http://schemas.microsoft.com/office/drawing/2014/main" id="{2E9F154F-A26E-46F2-8A91-0E4402750E69}"/>
              </a:ext>
            </a:extLst>
          </p:cNvPr>
          <p:cNvSpPr txBox="1">
            <a:spLocks/>
          </p:cNvSpPr>
          <p:nvPr/>
        </p:nvSpPr>
        <p:spPr>
          <a:xfrm>
            <a:off x="696034" y="249372"/>
            <a:ext cx="9080143" cy="860400"/>
          </a:xfrm>
          <a:prstGeom prst="rect">
            <a:avLst/>
          </a:prstGeom>
        </p:spPr>
        <p:txBody>
          <a:bodyPr vert="horz" lIns="91440" tIns="45720" rIns="91440" bIns="45720" rtlCol="0" anchor="b">
            <a:noAutofit/>
          </a:bodyPr>
          <a:lstStyle>
            <a:lvl1pPr algn="l" defTabSz="457200" rtl="0" eaLnBrk="1" latinLnBrk="0" hangingPunct="1">
              <a:spcBef>
                <a:spcPct val="0"/>
              </a:spcBef>
              <a:buNone/>
              <a:defRPr kumimoji="1" sz="4000" b="0" i="0" kern="1200" cap="none">
                <a:solidFill>
                  <a:schemeClr val="tx2"/>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2800" dirty="0"/>
              <a:t>（１）用途別料金から口径別料金への変更</a:t>
            </a:r>
          </a:p>
        </p:txBody>
      </p:sp>
    </p:spTree>
    <p:extLst>
      <p:ext uri="{BB962C8B-B14F-4D97-AF65-F5344CB8AC3E}">
        <p14:creationId xmlns:p14="http://schemas.microsoft.com/office/powerpoint/2010/main" val="4481541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プレースホルダー 7">
            <a:extLst>
              <a:ext uri="{FF2B5EF4-FFF2-40B4-BE49-F238E27FC236}">
                <a16:creationId xmlns:a16="http://schemas.microsoft.com/office/drawing/2014/main" id="{5D00A971-3972-4139-B97E-1DF6D7F4C6DB}"/>
              </a:ext>
            </a:extLst>
          </p:cNvPr>
          <p:cNvSpPr>
            <a:spLocks noGrp="1"/>
          </p:cNvSpPr>
          <p:nvPr>
            <p:ph type="body" sz="quarter" idx="3"/>
          </p:nvPr>
        </p:nvSpPr>
        <p:spPr>
          <a:xfrm>
            <a:off x="911585" y="976172"/>
            <a:ext cx="9368042" cy="2010135"/>
          </a:xfrm>
        </p:spPr>
        <p:txBody>
          <a:bodyPr/>
          <a:lstStyle/>
          <a:p>
            <a:r>
              <a:rPr kumimoji="1" lang="ja-JP" altLang="en-US" sz="1800" dirty="0">
                <a:solidFill>
                  <a:schemeClr val="tx1"/>
                </a:solidFill>
                <a:latin typeface="+mn-ea"/>
                <a:ea typeface="+mn-ea"/>
              </a:rPr>
              <a:t>　水道料金算定要領及び</a:t>
            </a:r>
            <a:r>
              <a:rPr lang="ja-JP" altLang="en-US" sz="1800" dirty="0">
                <a:solidFill>
                  <a:schemeClr val="tx1"/>
                </a:solidFill>
                <a:latin typeface="+mn-ea"/>
              </a:rPr>
              <a:t>料金改定手引には</a:t>
            </a:r>
            <a:r>
              <a:rPr kumimoji="1" lang="ja-JP" altLang="en-US" sz="1800" dirty="0">
                <a:solidFill>
                  <a:schemeClr val="tx1"/>
                </a:solidFill>
                <a:latin typeface="+mn-ea"/>
                <a:ea typeface="+mn-ea"/>
              </a:rPr>
              <a:t>、口径別料金体系を原則とする旨が記載されており、類似団体においても、口径別料金を採用している団体が多い。また、過去</a:t>
            </a:r>
            <a:r>
              <a:rPr lang="en-US" altLang="ja-JP" sz="1800" dirty="0">
                <a:solidFill>
                  <a:schemeClr val="tx1"/>
                </a:solidFill>
                <a:latin typeface="+mn-ea"/>
              </a:rPr>
              <a:t>10</a:t>
            </a:r>
            <a:r>
              <a:rPr lang="ja-JP" altLang="en-US" sz="1800" dirty="0">
                <a:solidFill>
                  <a:schemeClr val="tx1"/>
                </a:solidFill>
                <a:latin typeface="+mn-ea"/>
              </a:rPr>
              <a:t>年間の</a:t>
            </a:r>
            <a:r>
              <a:rPr kumimoji="1" lang="ja-JP" altLang="en-US" sz="1800" dirty="0">
                <a:solidFill>
                  <a:schemeClr val="tx1"/>
                </a:solidFill>
                <a:latin typeface="+mn-ea"/>
                <a:ea typeface="+mn-ea"/>
              </a:rPr>
              <a:t>全国的な動きを見ても、用途別を採用する団体の割合は△</a:t>
            </a:r>
            <a:r>
              <a:rPr kumimoji="1" lang="en-US" altLang="ja-JP" sz="1800" dirty="0">
                <a:solidFill>
                  <a:schemeClr val="tx1"/>
                </a:solidFill>
                <a:latin typeface="+mn-ea"/>
                <a:ea typeface="+mn-ea"/>
              </a:rPr>
              <a:t>5.1</a:t>
            </a:r>
            <a:r>
              <a:rPr kumimoji="1" lang="ja-JP" altLang="en-US" sz="1800" dirty="0">
                <a:solidFill>
                  <a:schemeClr val="tx1"/>
                </a:solidFill>
                <a:latin typeface="+mn-ea"/>
                <a:ea typeface="+mn-ea"/>
              </a:rPr>
              <a:t>ポイント、口径別を採用する団体の割合は＋</a:t>
            </a:r>
            <a:r>
              <a:rPr kumimoji="1" lang="en-US" altLang="ja-JP" sz="1800" dirty="0">
                <a:solidFill>
                  <a:schemeClr val="tx1"/>
                </a:solidFill>
                <a:latin typeface="+mn-ea"/>
                <a:ea typeface="+mn-ea"/>
              </a:rPr>
              <a:t>3.9</a:t>
            </a:r>
            <a:r>
              <a:rPr kumimoji="1" lang="ja-JP" altLang="en-US" sz="1800" dirty="0">
                <a:solidFill>
                  <a:schemeClr val="tx1"/>
                </a:solidFill>
                <a:latin typeface="+mn-ea"/>
                <a:ea typeface="+mn-ea"/>
              </a:rPr>
              <a:t>ポイントとなっており、用途別から口径別への変更が進んでいる。　　　　　　　　　　　　　　　　　　　　　　　　　　　　　　</a:t>
            </a:r>
            <a:r>
              <a:rPr lang="ja-JP" altLang="en-US" sz="1600" dirty="0">
                <a:solidFill>
                  <a:schemeClr val="tx1"/>
                </a:solidFill>
                <a:latin typeface="+mn-ea"/>
                <a:ea typeface="+mn-ea"/>
              </a:rPr>
              <a:t>　</a:t>
            </a:r>
            <a:endParaRPr lang="en-US" altLang="ja-JP" sz="1600" dirty="0">
              <a:solidFill>
                <a:schemeClr val="tx1"/>
              </a:solidFill>
              <a:latin typeface="+mn-ea"/>
              <a:ea typeface="+mn-ea"/>
            </a:endParaRPr>
          </a:p>
          <a:p>
            <a:r>
              <a:rPr kumimoji="1" lang="ja-JP" altLang="en-US" sz="1600" dirty="0">
                <a:solidFill>
                  <a:schemeClr val="tx1"/>
                </a:solidFill>
                <a:latin typeface="+mn-ea"/>
                <a:ea typeface="+mn-ea"/>
              </a:rPr>
              <a:t>　県内：口径別 </a:t>
            </a:r>
            <a:r>
              <a:rPr lang="ja-JP" altLang="en-US" sz="1600" dirty="0">
                <a:solidFill>
                  <a:schemeClr val="tx1"/>
                </a:solidFill>
                <a:latin typeface="+mn-ea"/>
                <a:ea typeface="+mn-ea"/>
              </a:rPr>
              <a:t>７団体（鳥取、米子、智頭、三朝、湯梨浜、大山、南部）、用途別 １団体（倉吉）</a:t>
            </a:r>
            <a:endParaRPr lang="en-US" altLang="ja-JP" sz="1600" dirty="0">
              <a:solidFill>
                <a:schemeClr val="tx1"/>
              </a:solidFill>
              <a:latin typeface="+mn-ea"/>
              <a:ea typeface="+mn-ea"/>
            </a:endParaRPr>
          </a:p>
          <a:p>
            <a:r>
              <a:rPr lang="ja-JP" altLang="en-US" sz="1600" dirty="0">
                <a:solidFill>
                  <a:schemeClr val="tx1"/>
                </a:solidFill>
                <a:latin typeface="+mn-ea"/>
                <a:ea typeface="+mn-ea"/>
              </a:rPr>
              <a:t>　  　　 用途別・口径別併用 １団体（岩美）、その他 ３団体（琴浦、北栄、伯耆）</a:t>
            </a:r>
            <a:endParaRPr lang="en-US" altLang="ja-JP" sz="1600" dirty="0">
              <a:solidFill>
                <a:schemeClr val="tx1"/>
              </a:solidFill>
              <a:latin typeface="+mn-ea"/>
              <a:ea typeface="+mn-ea"/>
            </a:endParaRPr>
          </a:p>
        </p:txBody>
      </p:sp>
      <p:graphicFrame>
        <p:nvGraphicFramePr>
          <p:cNvPr id="12" name="コンテンツ プレースホルダー 11">
            <a:extLst>
              <a:ext uri="{FF2B5EF4-FFF2-40B4-BE49-F238E27FC236}">
                <a16:creationId xmlns:a16="http://schemas.microsoft.com/office/drawing/2014/main" id="{189130FE-10CC-4D36-B2B0-4EECA496ECEA}"/>
              </a:ext>
            </a:extLst>
          </p:cNvPr>
          <p:cNvGraphicFramePr>
            <a:graphicFrameLocks noGrp="1"/>
          </p:cNvGraphicFramePr>
          <p:nvPr>
            <p:ph sz="half" idx="2"/>
          </p:nvPr>
        </p:nvGraphicFramePr>
        <p:xfrm>
          <a:off x="1951450" y="2792892"/>
          <a:ext cx="4395787" cy="3741738"/>
        </p:xfrm>
        <a:graphic>
          <a:graphicData uri="http://schemas.openxmlformats.org/drawingml/2006/chart">
            <c:chart xmlns:c="http://schemas.openxmlformats.org/drawingml/2006/chart" xmlns:r="http://schemas.openxmlformats.org/officeDocument/2006/relationships" r:id="rId2"/>
          </a:graphicData>
        </a:graphic>
      </p:graphicFrame>
      <p:sp>
        <p:nvSpPr>
          <p:cNvPr id="9" name="テキスト プレースホルダー 17">
            <a:extLst>
              <a:ext uri="{FF2B5EF4-FFF2-40B4-BE49-F238E27FC236}">
                <a16:creationId xmlns:a16="http://schemas.microsoft.com/office/drawing/2014/main" id="{44DAF652-F24B-4E55-A98F-6C03CBC27F7A}"/>
              </a:ext>
            </a:extLst>
          </p:cNvPr>
          <p:cNvSpPr txBox="1">
            <a:spLocks/>
          </p:cNvSpPr>
          <p:nvPr/>
        </p:nvSpPr>
        <p:spPr>
          <a:xfrm>
            <a:off x="481674" y="4346712"/>
            <a:ext cx="2134525" cy="1490871"/>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b">
            <a:noAutofit/>
          </a:bodyPr>
          <a:lstStyle>
            <a:lvl1pPr marL="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2400" b="0" i="0" kern="1200">
                <a:solidFill>
                  <a:schemeClr val="bg2">
                    <a:lumMod val="40000"/>
                    <a:lumOff val="60000"/>
                  </a:schemeClr>
                </a:solidFill>
                <a:latin typeface="+mj-lt"/>
                <a:ea typeface="+mj-ea"/>
                <a:cs typeface="+mj-cs"/>
              </a:defRPr>
            </a:lvl1pPr>
            <a:lvl2pPr marL="4572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2000" b="1" i="0" kern="1200">
                <a:solidFill>
                  <a:schemeClr val="tx1"/>
                </a:solidFill>
                <a:latin typeface="+mj-lt"/>
                <a:ea typeface="+mj-ea"/>
                <a:cs typeface="+mj-cs"/>
              </a:defRPr>
            </a:lvl2pPr>
            <a:lvl3pPr marL="9144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800" b="1" i="0" kern="1200">
                <a:solidFill>
                  <a:schemeClr val="tx1"/>
                </a:solidFill>
                <a:latin typeface="+mj-lt"/>
                <a:ea typeface="+mj-ea"/>
                <a:cs typeface="+mj-cs"/>
              </a:defRPr>
            </a:lvl3pPr>
            <a:lvl4pPr marL="13716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4pPr>
            <a:lvl5pPr marL="18288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5pPr>
            <a:lvl6pPr marL="22860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6pPr>
            <a:lvl7pPr marL="27432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7pPr>
            <a:lvl8pPr marL="32004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8pPr>
            <a:lvl9pPr marL="36576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9pPr>
          </a:lstStyle>
          <a:p>
            <a:pPr algn="ctr"/>
            <a:r>
              <a:rPr lang="en-US" altLang="ja-JP" sz="1600" b="1" dirty="0">
                <a:solidFill>
                  <a:schemeClr val="tx1"/>
                </a:solidFill>
              </a:rPr>
              <a:t>【</a:t>
            </a:r>
            <a:r>
              <a:rPr lang="ja-JP" altLang="en-US" sz="1600" b="1" dirty="0">
                <a:solidFill>
                  <a:schemeClr val="tx1"/>
                </a:solidFill>
              </a:rPr>
              <a:t>参考</a:t>
            </a:r>
            <a:r>
              <a:rPr lang="en-US" altLang="ja-JP" sz="1600" b="1" dirty="0">
                <a:solidFill>
                  <a:schemeClr val="tx1"/>
                </a:solidFill>
              </a:rPr>
              <a:t>】</a:t>
            </a:r>
            <a:r>
              <a:rPr lang="ja-JP" altLang="en-US" sz="1600" b="1" dirty="0">
                <a:solidFill>
                  <a:schemeClr val="tx1"/>
                </a:solidFill>
              </a:rPr>
              <a:t>平成５年度</a:t>
            </a:r>
            <a:endParaRPr lang="en-US" altLang="ja-JP" sz="1600" b="1" dirty="0">
              <a:solidFill>
                <a:schemeClr val="tx1"/>
              </a:solidFill>
            </a:endParaRPr>
          </a:p>
          <a:p>
            <a:pPr algn="ctr"/>
            <a:r>
              <a:rPr lang="ja-JP" altLang="en-US" sz="1600" b="1" dirty="0">
                <a:solidFill>
                  <a:schemeClr val="tx1"/>
                </a:solidFill>
              </a:rPr>
              <a:t>口径別：</a:t>
            </a:r>
            <a:r>
              <a:rPr lang="en-US" altLang="ja-JP" sz="1600" b="1" dirty="0">
                <a:solidFill>
                  <a:schemeClr val="tx1"/>
                </a:solidFill>
              </a:rPr>
              <a:t>37.7</a:t>
            </a:r>
            <a:r>
              <a:rPr lang="ja-JP" altLang="en-US" sz="1600" b="1" dirty="0">
                <a:solidFill>
                  <a:schemeClr val="tx1"/>
                </a:solidFill>
              </a:rPr>
              <a:t>％</a:t>
            </a:r>
            <a:endParaRPr lang="en-US" altLang="ja-JP" sz="1600" b="1" dirty="0">
              <a:solidFill>
                <a:schemeClr val="tx1"/>
              </a:solidFill>
            </a:endParaRPr>
          </a:p>
          <a:p>
            <a:pPr algn="ctr"/>
            <a:r>
              <a:rPr lang="ja-JP" altLang="en-US" sz="1600" b="1" dirty="0">
                <a:solidFill>
                  <a:schemeClr val="tx1"/>
                </a:solidFill>
              </a:rPr>
              <a:t>併  用：</a:t>
            </a:r>
            <a:r>
              <a:rPr lang="en-US" altLang="ja-JP" sz="1600" b="1" dirty="0">
                <a:solidFill>
                  <a:schemeClr val="tx1"/>
                </a:solidFill>
              </a:rPr>
              <a:t>9.3</a:t>
            </a:r>
            <a:r>
              <a:rPr lang="ja-JP" altLang="en-US" sz="1600" b="1" dirty="0">
                <a:solidFill>
                  <a:schemeClr val="tx1"/>
                </a:solidFill>
              </a:rPr>
              <a:t>％</a:t>
            </a:r>
            <a:endParaRPr lang="en-US" altLang="ja-JP" sz="1600" b="1" dirty="0">
              <a:solidFill>
                <a:schemeClr val="tx1"/>
              </a:solidFill>
            </a:endParaRPr>
          </a:p>
          <a:p>
            <a:pPr algn="ctr"/>
            <a:r>
              <a:rPr lang="ja-JP" altLang="en-US" sz="1600" b="1" dirty="0">
                <a:solidFill>
                  <a:schemeClr val="tx1"/>
                </a:solidFill>
              </a:rPr>
              <a:t>用途別：</a:t>
            </a:r>
            <a:r>
              <a:rPr lang="en-US" altLang="ja-JP" sz="1600" b="1" dirty="0">
                <a:solidFill>
                  <a:schemeClr val="tx1"/>
                </a:solidFill>
              </a:rPr>
              <a:t>47.8</a:t>
            </a:r>
            <a:r>
              <a:rPr lang="ja-JP" altLang="en-US" sz="1600" b="1" dirty="0">
                <a:solidFill>
                  <a:schemeClr val="tx1"/>
                </a:solidFill>
              </a:rPr>
              <a:t>％</a:t>
            </a:r>
            <a:endParaRPr lang="en-US" altLang="ja-JP" sz="1600" b="1" dirty="0">
              <a:solidFill>
                <a:schemeClr val="tx1"/>
              </a:solidFill>
            </a:endParaRPr>
          </a:p>
        </p:txBody>
      </p:sp>
      <p:sp>
        <p:nvSpPr>
          <p:cNvPr id="3" name="スライド番号プレースホルダー 2">
            <a:extLst>
              <a:ext uri="{FF2B5EF4-FFF2-40B4-BE49-F238E27FC236}">
                <a16:creationId xmlns:a16="http://schemas.microsoft.com/office/drawing/2014/main" id="{3026BFBC-697A-4768-B3B8-2B9F85F0C2D5}"/>
              </a:ext>
            </a:extLst>
          </p:cNvPr>
          <p:cNvSpPr>
            <a:spLocks noGrp="1"/>
          </p:cNvSpPr>
          <p:nvPr>
            <p:ph type="sldNum" sz="quarter" idx="12"/>
          </p:nvPr>
        </p:nvSpPr>
        <p:spPr/>
        <p:txBody>
          <a:bodyPr/>
          <a:lstStyle/>
          <a:p>
            <a:r>
              <a:rPr kumimoji="1" lang="en-US" altLang="ja-JP" dirty="0">
                <a:solidFill>
                  <a:schemeClr val="bg1"/>
                </a:solidFill>
                <a:latin typeface="+mn-ea"/>
              </a:rPr>
              <a:t>10</a:t>
            </a:r>
            <a:endParaRPr kumimoji="1" lang="ja-JP" altLang="en-US" dirty="0">
              <a:solidFill>
                <a:schemeClr val="bg1"/>
              </a:solidFill>
              <a:latin typeface="+mn-ea"/>
            </a:endParaRPr>
          </a:p>
        </p:txBody>
      </p:sp>
      <p:graphicFrame>
        <p:nvGraphicFramePr>
          <p:cNvPr id="13" name="グラフ 12">
            <a:extLst>
              <a:ext uri="{FF2B5EF4-FFF2-40B4-BE49-F238E27FC236}">
                <a16:creationId xmlns:a16="http://schemas.microsoft.com/office/drawing/2014/main" id="{189130FE-10CC-4D36-B2B0-4EECA496ECEA}"/>
              </a:ext>
            </a:extLst>
          </p:cNvPr>
          <p:cNvGraphicFramePr>
            <a:graphicFrameLocks/>
          </p:cNvGraphicFramePr>
          <p:nvPr>
            <p:extLst>
              <p:ext uri="{D42A27DB-BD31-4B8C-83A1-F6EECF244321}">
                <p14:modId xmlns:p14="http://schemas.microsoft.com/office/powerpoint/2010/main" val="2130340559"/>
              </p:ext>
            </p:extLst>
          </p:nvPr>
        </p:nvGraphicFramePr>
        <p:xfrm>
          <a:off x="1747258" y="3028861"/>
          <a:ext cx="4921973" cy="376954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4" name="コンテンツ プレースホルダー 13">
            <a:extLst>
              <a:ext uri="{FF2B5EF4-FFF2-40B4-BE49-F238E27FC236}">
                <a16:creationId xmlns:a16="http://schemas.microsoft.com/office/drawing/2014/main" id="{A715B97D-3DE8-408A-998D-C75B0D731857}"/>
              </a:ext>
            </a:extLst>
          </p:cNvPr>
          <p:cNvGraphicFramePr>
            <a:graphicFrameLocks noGrp="1"/>
          </p:cNvGraphicFramePr>
          <p:nvPr>
            <p:ph sz="quarter" idx="4"/>
            <p:extLst>
              <p:ext uri="{D42A27DB-BD31-4B8C-83A1-F6EECF244321}">
                <p14:modId xmlns:p14="http://schemas.microsoft.com/office/powerpoint/2010/main" val="3793123569"/>
              </p:ext>
            </p:extLst>
          </p:nvPr>
        </p:nvGraphicFramePr>
        <p:xfrm>
          <a:off x="6268766" y="3028860"/>
          <a:ext cx="4921973" cy="3769380"/>
        </p:xfrm>
        <a:graphic>
          <a:graphicData uri="http://schemas.openxmlformats.org/drawingml/2006/chart">
            <c:chart xmlns:c="http://schemas.openxmlformats.org/drawingml/2006/chart" xmlns:r="http://schemas.openxmlformats.org/officeDocument/2006/relationships" r:id="rId4"/>
          </a:graphicData>
        </a:graphic>
      </p:graphicFrame>
      <p:sp>
        <p:nvSpPr>
          <p:cNvPr id="11" name="大かっこ 10">
            <a:extLst>
              <a:ext uri="{FF2B5EF4-FFF2-40B4-BE49-F238E27FC236}">
                <a16:creationId xmlns:a16="http://schemas.microsoft.com/office/drawing/2014/main" id="{B0C7F55A-0A9E-4F11-AADD-94F075EFFB52}"/>
              </a:ext>
            </a:extLst>
          </p:cNvPr>
          <p:cNvSpPr/>
          <p:nvPr/>
        </p:nvSpPr>
        <p:spPr>
          <a:xfrm>
            <a:off x="988145" y="2315494"/>
            <a:ext cx="9261985" cy="634180"/>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5" name="タイトル 4">
            <a:extLst>
              <a:ext uri="{FF2B5EF4-FFF2-40B4-BE49-F238E27FC236}">
                <a16:creationId xmlns:a16="http://schemas.microsoft.com/office/drawing/2014/main" id="{230AA285-C366-4F04-8E51-2B8A549605FB}"/>
              </a:ext>
            </a:extLst>
          </p:cNvPr>
          <p:cNvSpPr txBox="1">
            <a:spLocks/>
          </p:cNvSpPr>
          <p:nvPr/>
        </p:nvSpPr>
        <p:spPr>
          <a:xfrm>
            <a:off x="696034" y="249372"/>
            <a:ext cx="9080143" cy="860400"/>
          </a:xfrm>
          <a:prstGeom prst="rect">
            <a:avLst/>
          </a:prstGeom>
        </p:spPr>
        <p:txBody>
          <a:bodyPr vert="horz" lIns="91440" tIns="45720" rIns="91440" bIns="45720" rtlCol="0" anchor="b">
            <a:noAutofit/>
          </a:bodyPr>
          <a:lstStyle>
            <a:lvl1pPr algn="l" defTabSz="457200" rtl="0" eaLnBrk="1" latinLnBrk="0" hangingPunct="1">
              <a:spcBef>
                <a:spcPct val="0"/>
              </a:spcBef>
              <a:buNone/>
              <a:defRPr kumimoji="1" sz="4000" b="0" i="0" kern="1200" cap="none">
                <a:solidFill>
                  <a:schemeClr val="tx2"/>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2800" dirty="0"/>
              <a:t>（１）用途別料金から口径別料金への変更</a:t>
            </a:r>
          </a:p>
        </p:txBody>
      </p:sp>
    </p:spTree>
    <p:extLst>
      <p:ext uri="{BB962C8B-B14F-4D97-AF65-F5344CB8AC3E}">
        <p14:creationId xmlns:p14="http://schemas.microsoft.com/office/powerpoint/2010/main" val="5447516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D4A5679C-5E20-4984-96B7-E6729EF5F4E1}"/>
              </a:ext>
            </a:extLst>
          </p:cNvPr>
          <p:cNvSpPr>
            <a:spLocks noGrp="1"/>
          </p:cNvSpPr>
          <p:nvPr>
            <p:ph type="title"/>
          </p:nvPr>
        </p:nvSpPr>
        <p:spPr>
          <a:xfrm>
            <a:off x="0" y="2568600"/>
            <a:ext cx="7926888" cy="860400"/>
          </a:xfrm>
        </p:spPr>
        <p:txBody>
          <a:bodyPr/>
          <a:lstStyle/>
          <a:p>
            <a:pPr algn="ctr"/>
            <a:r>
              <a:rPr lang="ja-JP" altLang="en-US" dirty="0"/>
              <a:t>（２）基本水量の解消</a:t>
            </a:r>
            <a:endParaRPr kumimoji="1" lang="ja-JP" altLang="en-US" dirty="0"/>
          </a:p>
        </p:txBody>
      </p:sp>
      <p:sp>
        <p:nvSpPr>
          <p:cNvPr id="6" name="タイトル 4">
            <a:extLst>
              <a:ext uri="{FF2B5EF4-FFF2-40B4-BE49-F238E27FC236}">
                <a16:creationId xmlns:a16="http://schemas.microsoft.com/office/drawing/2014/main" id="{12700C2C-F592-46AB-A008-23AA32BA0E02}"/>
              </a:ext>
            </a:extLst>
          </p:cNvPr>
          <p:cNvSpPr txBox="1">
            <a:spLocks/>
          </p:cNvSpPr>
          <p:nvPr/>
        </p:nvSpPr>
        <p:spPr>
          <a:xfrm>
            <a:off x="696035" y="1381227"/>
            <a:ext cx="7046868" cy="860400"/>
          </a:xfrm>
          <a:prstGeom prst="rect">
            <a:avLst/>
          </a:prstGeom>
        </p:spPr>
        <p:txBody>
          <a:bodyPr vert="horz" lIns="91440" tIns="45720" rIns="91440" bIns="45720" rtlCol="0" anchor="b">
            <a:noAutofit/>
          </a:bodyPr>
          <a:lstStyle>
            <a:lvl1pPr algn="l" defTabSz="457200" rtl="0" eaLnBrk="1" latinLnBrk="0" hangingPunct="1">
              <a:spcBef>
                <a:spcPct val="0"/>
              </a:spcBef>
              <a:buNone/>
              <a:defRPr kumimoji="1" sz="4000" b="0" i="0" kern="1200" cap="none">
                <a:solidFill>
                  <a:schemeClr val="tx2"/>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dirty="0"/>
              <a:t>２．目指す料金体系（案）</a:t>
            </a:r>
          </a:p>
        </p:txBody>
      </p:sp>
      <p:sp>
        <p:nvSpPr>
          <p:cNvPr id="3" name="スライド番号プレースホルダー 2">
            <a:extLst>
              <a:ext uri="{FF2B5EF4-FFF2-40B4-BE49-F238E27FC236}">
                <a16:creationId xmlns:a16="http://schemas.microsoft.com/office/drawing/2014/main" id="{857D15A4-9CB2-49CD-9DFA-9354C4B49E6C}"/>
              </a:ext>
            </a:extLst>
          </p:cNvPr>
          <p:cNvSpPr>
            <a:spLocks noGrp="1"/>
          </p:cNvSpPr>
          <p:nvPr>
            <p:ph type="sldNum" sz="quarter" idx="12"/>
          </p:nvPr>
        </p:nvSpPr>
        <p:spPr/>
        <p:txBody>
          <a:bodyPr/>
          <a:lstStyle/>
          <a:p>
            <a:r>
              <a:rPr kumimoji="1" lang="en-US" altLang="ja-JP" dirty="0">
                <a:solidFill>
                  <a:schemeClr val="bg1"/>
                </a:solidFill>
                <a:latin typeface="+mn-ea"/>
              </a:rPr>
              <a:t>11</a:t>
            </a:r>
            <a:endParaRPr kumimoji="1" lang="ja-JP" altLang="en-US" dirty="0">
              <a:solidFill>
                <a:schemeClr val="bg1"/>
              </a:solidFill>
              <a:latin typeface="+mn-ea"/>
            </a:endParaRPr>
          </a:p>
        </p:txBody>
      </p:sp>
    </p:spTree>
    <p:extLst>
      <p:ext uri="{BB962C8B-B14F-4D97-AF65-F5344CB8AC3E}">
        <p14:creationId xmlns:p14="http://schemas.microsoft.com/office/powerpoint/2010/main" val="1578155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9">
            <a:extLst>
              <a:ext uri="{FF2B5EF4-FFF2-40B4-BE49-F238E27FC236}">
                <a16:creationId xmlns:a16="http://schemas.microsoft.com/office/drawing/2014/main" id="{9A385789-0516-4D1A-8A5C-24AABD8B7062}"/>
              </a:ext>
            </a:extLst>
          </p:cNvPr>
          <p:cNvSpPr>
            <a:spLocks noGrp="1"/>
          </p:cNvSpPr>
          <p:nvPr>
            <p:ph type="title"/>
          </p:nvPr>
        </p:nvSpPr>
        <p:spPr>
          <a:xfrm>
            <a:off x="646111" y="452718"/>
            <a:ext cx="9404723" cy="610698"/>
          </a:xfrm>
        </p:spPr>
        <p:txBody>
          <a:bodyPr/>
          <a:lstStyle/>
          <a:p>
            <a:r>
              <a:rPr kumimoji="1" lang="ja-JP" altLang="en-US" sz="2800" dirty="0"/>
              <a:t>（２）基本水量の解消</a:t>
            </a:r>
          </a:p>
        </p:txBody>
      </p:sp>
      <p:graphicFrame>
        <p:nvGraphicFramePr>
          <p:cNvPr id="16" name="コンテンツ プレースホルダー 15">
            <a:extLst>
              <a:ext uri="{FF2B5EF4-FFF2-40B4-BE49-F238E27FC236}">
                <a16:creationId xmlns:a16="http://schemas.microsoft.com/office/drawing/2014/main" id="{08C168CA-BDED-458A-864F-D0B50955A2FD}"/>
              </a:ext>
            </a:extLst>
          </p:cNvPr>
          <p:cNvGraphicFramePr>
            <a:graphicFrameLocks noGrp="1"/>
          </p:cNvGraphicFramePr>
          <p:nvPr>
            <p:ph sz="quarter" idx="4"/>
            <p:extLst>
              <p:ext uri="{D42A27DB-BD31-4B8C-83A1-F6EECF244321}">
                <p14:modId xmlns:p14="http://schemas.microsoft.com/office/powerpoint/2010/main" val="1489619464"/>
              </p:ext>
            </p:extLst>
          </p:nvPr>
        </p:nvGraphicFramePr>
        <p:xfrm>
          <a:off x="5807075" y="2922657"/>
          <a:ext cx="4395788" cy="3741738"/>
        </p:xfrm>
        <a:graphic>
          <a:graphicData uri="http://schemas.openxmlformats.org/drawingml/2006/chart">
            <c:chart xmlns:c="http://schemas.openxmlformats.org/drawingml/2006/chart" xmlns:r="http://schemas.openxmlformats.org/officeDocument/2006/relationships" r:id="rId2"/>
          </a:graphicData>
        </a:graphic>
      </p:graphicFrame>
      <p:sp>
        <p:nvSpPr>
          <p:cNvPr id="17" name="テキスト プレースホルダー 7">
            <a:extLst>
              <a:ext uri="{FF2B5EF4-FFF2-40B4-BE49-F238E27FC236}">
                <a16:creationId xmlns:a16="http://schemas.microsoft.com/office/drawing/2014/main" id="{EAC057FB-533E-4DCA-8348-00348F9D0E5D}"/>
              </a:ext>
            </a:extLst>
          </p:cNvPr>
          <p:cNvSpPr txBox="1">
            <a:spLocks/>
          </p:cNvSpPr>
          <p:nvPr/>
        </p:nvSpPr>
        <p:spPr>
          <a:xfrm>
            <a:off x="735011" y="1175628"/>
            <a:ext cx="10213976" cy="1506328"/>
          </a:xfrm>
          <a:prstGeom prst="rect">
            <a:avLst/>
          </a:prstGeom>
        </p:spPr>
        <p:txBody>
          <a:bodyPr vert="horz" lIns="91440" tIns="45720" rIns="91440" bIns="45720" rtlCol="0" anchor="b">
            <a:noAutofit/>
          </a:bodyPr>
          <a:lstStyle>
            <a:lvl1pPr marL="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2400" b="0" i="0" kern="1200">
                <a:solidFill>
                  <a:schemeClr val="bg2">
                    <a:lumMod val="40000"/>
                    <a:lumOff val="60000"/>
                  </a:schemeClr>
                </a:solidFill>
                <a:latin typeface="+mj-lt"/>
                <a:ea typeface="+mj-ea"/>
                <a:cs typeface="+mj-cs"/>
              </a:defRPr>
            </a:lvl1pPr>
            <a:lvl2pPr marL="4572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2000" b="1" i="0" kern="1200">
                <a:solidFill>
                  <a:schemeClr val="tx1"/>
                </a:solidFill>
                <a:latin typeface="+mj-lt"/>
                <a:ea typeface="+mj-ea"/>
                <a:cs typeface="+mj-cs"/>
              </a:defRPr>
            </a:lvl2pPr>
            <a:lvl3pPr marL="9144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800" b="1" i="0" kern="1200">
                <a:solidFill>
                  <a:schemeClr val="tx1"/>
                </a:solidFill>
                <a:latin typeface="+mj-lt"/>
                <a:ea typeface="+mj-ea"/>
                <a:cs typeface="+mj-cs"/>
              </a:defRPr>
            </a:lvl3pPr>
            <a:lvl4pPr marL="13716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4pPr>
            <a:lvl5pPr marL="18288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5pPr>
            <a:lvl6pPr marL="22860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6pPr>
            <a:lvl7pPr marL="27432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7pPr>
            <a:lvl8pPr marL="32004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8pPr>
            <a:lvl9pPr marL="36576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9pPr>
          </a:lstStyle>
          <a:p>
            <a:r>
              <a:rPr lang="ja-JP" altLang="en-US" sz="1800" dirty="0">
                <a:solidFill>
                  <a:schemeClr val="tx1"/>
                </a:solidFill>
                <a:latin typeface="+mn-ea"/>
                <a:ea typeface="+mn-ea"/>
              </a:rPr>
              <a:t>　現在、倉吉市では、基本料金に一定の水量を付与する「基本水量」を設定している。</a:t>
            </a:r>
            <a:endParaRPr lang="en-US" altLang="ja-JP" sz="1800" dirty="0">
              <a:solidFill>
                <a:schemeClr val="tx1"/>
              </a:solidFill>
              <a:latin typeface="+mn-ea"/>
              <a:ea typeface="+mn-ea"/>
            </a:endParaRPr>
          </a:p>
          <a:p>
            <a:r>
              <a:rPr lang="ja-JP" altLang="en-US" sz="1800" dirty="0">
                <a:solidFill>
                  <a:schemeClr val="tx1"/>
                </a:solidFill>
                <a:latin typeface="+mn-ea"/>
                <a:ea typeface="+mn-ea"/>
              </a:rPr>
              <a:t>　</a:t>
            </a:r>
            <a:r>
              <a:rPr lang="en-US" altLang="ja-JP" sz="1800" dirty="0">
                <a:solidFill>
                  <a:schemeClr val="tx1"/>
                </a:solidFill>
                <a:latin typeface="+mn-ea"/>
                <a:ea typeface="+mn-ea"/>
              </a:rPr>
              <a:t>【</a:t>
            </a:r>
            <a:r>
              <a:rPr lang="ja-JP" altLang="en-US" sz="1800" dirty="0">
                <a:solidFill>
                  <a:schemeClr val="tx1"/>
                </a:solidFill>
                <a:latin typeface="+mn-ea"/>
                <a:ea typeface="+mn-ea"/>
              </a:rPr>
              <a:t>一般用</a:t>
            </a:r>
            <a:r>
              <a:rPr lang="en-US" altLang="ja-JP" sz="1800" dirty="0">
                <a:solidFill>
                  <a:schemeClr val="tx1"/>
                </a:solidFill>
                <a:latin typeface="+mn-ea"/>
                <a:ea typeface="+mn-ea"/>
              </a:rPr>
              <a:t>】8</a:t>
            </a:r>
            <a:r>
              <a:rPr lang="ja-JP" altLang="en-US" sz="1800" dirty="0">
                <a:solidFill>
                  <a:schemeClr val="tx1"/>
                </a:solidFill>
                <a:latin typeface="+mn-ea"/>
                <a:ea typeface="+mn-ea"/>
              </a:rPr>
              <a:t>㎥</a:t>
            </a:r>
            <a:r>
              <a:rPr lang="en-US" altLang="ja-JP" sz="1800" dirty="0">
                <a:solidFill>
                  <a:schemeClr val="tx1"/>
                </a:solidFill>
                <a:latin typeface="+mn-ea"/>
                <a:ea typeface="+mn-ea"/>
              </a:rPr>
              <a:t>/</a:t>
            </a:r>
            <a:r>
              <a:rPr lang="ja-JP" altLang="en-US" sz="1800" dirty="0">
                <a:solidFill>
                  <a:schemeClr val="tx1"/>
                </a:solidFill>
                <a:latin typeface="+mn-ea"/>
                <a:ea typeface="+mn-ea"/>
              </a:rPr>
              <a:t>月　</a:t>
            </a:r>
            <a:r>
              <a:rPr lang="en-US" altLang="ja-JP" sz="1800" dirty="0">
                <a:solidFill>
                  <a:schemeClr val="tx1"/>
                </a:solidFill>
                <a:latin typeface="+mn-ea"/>
                <a:ea typeface="+mn-ea"/>
              </a:rPr>
              <a:t>【</a:t>
            </a:r>
            <a:r>
              <a:rPr lang="ja-JP" altLang="en-US" sz="1800" dirty="0">
                <a:solidFill>
                  <a:schemeClr val="tx1"/>
                </a:solidFill>
                <a:latin typeface="+mn-ea"/>
                <a:ea typeface="+mn-ea"/>
              </a:rPr>
              <a:t>営業用</a:t>
            </a:r>
            <a:r>
              <a:rPr lang="en-US" altLang="ja-JP" sz="1800" dirty="0">
                <a:solidFill>
                  <a:schemeClr val="tx1"/>
                </a:solidFill>
                <a:latin typeface="+mn-ea"/>
                <a:ea typeface="+mn-ea"/>
              </a:rPr>
              <a:t>】10</a:t>
            </a:r>
            <a:r>
              <a:rPr lang="ja-JP" altLang="en-US" sz="1800" dirty="0">
                <a:solidFill>
                  <a:schemeClr val="tx1"/>
                </a:solidFill>
                <a:latin typeface="+mn-ea"/>
                <a:ea typeface="+mn-ea"/>
              </a:rPr>
              <a:t>㎥</a:t>
            </a:r>
            <a:r>
              <a:rPr lang="en-US" altLang="ja-JP" sz="1800" dirty="0">
                <a:solidFill>
                  <a:schemeClr val="tx1"/>
                </a:solidFill>
                <a:latin typeface="+mn-ea"/>
                <a:ea typeface="+mn-ea"/>
              </a:rPr>
              <a:t>/</a:t>
            </a:r>
            <a:r>
              <a:rPr lang="ja-JP" altLang="en-US" sz="1800" dirty="0">
                <a:solidFill>
                  <a:schemeClr val="tx1"/>
                </a:solidFill>
                <a:latin typeface="+mn-ea"/>
                <a:ea typeface="+mn-ea"/>
              </a:rPr>
              <a:t>月</a:t>
            </a:r>
            <a:endParaRPr lang="en-US" altLang="ja-JP" sz="1800" dirty="0">
              <a:solidFill>
                <a:schemeClr val="tx1"/>
              </a:solidFill>
              <a:latin typeface="+mn-ea"/>
              <a:ea typeface="+mn-ea"/>
            </a:endParaRPr>
          </a:p>
          <a:p>
            <a:r>
              <a:rPr lang="ja-JP" altLang="en-US" sz="1800" dirty="0">
                <a:solidFill>
                  <a:schemeClr val="tx1"/>
                </a:solidFill>
                <a:latin typeface="+mn-ea"/>
                <a:ea typeface="+mn-ea"/>
              </a:rPr>
              <a:t>　用途が一般用である給水戸数（市全体の９６．２％）のうち、１か月あたりの使用水量が基本水量以下となっている給水戸数は、全体の３５．６％（</a:t>
            </a:r>
            <a:r>
              <a:rPr lang="en-US" altLang="ja-JP" sz="1800" dirty="0">
                <a:solidFill>
                  <a:schemeClr val="tx1"/>
                </a:solidFill>
                <a:latin typeface="+mn-ea"/>
                <a:ea typeface="+mn-ea"/>
              </a:rPr>
              <a:t>R</a:t>
            </a:r>
            <a:r>
              <a:rPr lang="ja-JP" altLang="en-US" sz="1800" dirty="0">
                <a:solidFill>
                  <a:schemeClr val="tx1"/>
                </a:solidFill>
                <a:latin typeface="+mn-ea"/>
                <a:ea typeface="+mn-ea"/>
              </a:rPr>
              <a:t>５）となっており、増加傾向にある。</a:t>
            </a:r>
            <a:endParaRPr lang="en-US" altLang="ja-JP" sz="1800" dirty="0">
              <a:solidFill>
                <a:schemeClr val="tx1"/>
              </a:solidFill>
              <a:latin typeface="+mn-ea"/>
              <a:ea typeface="+mn-ea"/>
            </a:endParaRPr>
          </a:p>
        </p:txBody>
      </p:sp>
      <p:sp>
        <p:nvSpPr>
          <p:cNvPr id="3" name="スライド番号プレースホルダー 2">
            <a:extLst>
              <a:ext uri="{FF2B5EF4-FFF2-40B4-BE49-F238E27FC236}">
                <a16:creationId xmlns:a16="http://schemas.microsoft.com/office/drawing/2014/main" id="{C207D9B2-CC78-46E7-BA10-4D8BEACBD538}"/>
              </a:ext>
            </a:extLst>
          </p:cNvPr>
          <p:cNvSpPr>
            <a:spLocks noGrp="1"/>
          </p:cNvSpPr>
          <p:nvPr>
            <p:ph type="sldNum" sz="quarter" idx="12"/>
          </p:nvPr>
        </p:nvSpPr>
        <p:spPr/>
        <p:txBody>
          <a:bodyPr/>
          <a:lstStyle/>
          <a:p>
            <a:r>
              <a:rPr kumimoji="1" lang="en-US" altLang="ja-JP" dirty="0">
                <a:solidFill>
                  <a:schemeClr val="bg1"/>
                </a:solidFill>
                <a:latin typeface="+mn-ea"/>
              </a:rPr>
              <a:t>12</a:t>
            </a:r>
            <a:endParaRPr kumimoji="1" lang="ja-JP" altLang="en-US" dirty="0">
              <a:solidFill>
                <a:schemeClr val="bg1"/>
              </a:solidFill>
              <a:latin typeface="+mn-ea"/>
            </a:endParaRPr>
          </a:p>
        </p:txBody>
      </p:sp>
      <p:graphicFrame>
        <p:nvGraphicFramePr>
          <p:cNvPr id="9" name="コンテンツ プレースホルダー 8">
            <a:extLst>
              <a:ext uri="{FF2B5EF4-FFF2-40B4-BE49-F238E27FC236}">
                <a16:creationId xmlns:a16="http://schemas.microsoft.com/office/drawing/2014/main" id="{E142B26B-B726-4605-833D-C6FCD3DD0BC7}"/>
              </a:ext>
            </a:extLst>
          </p:cNvPr>
          <p:cNvGraphicFramePr>
            <a:graphicFrameLocks noGrp="1"/>
          </p:cNvGraphicFramePr>
          <p:nvPr>
            <p:ph sz="half" idx="2"/>
            <p:extLst>
              <p:ext uri="{D42A27DB-BD31-4B8C-83A1-F6EECF244321}">
                <p14:modId xmlns:p14="http://schemas.microsoft.com/office/powerpoint/2010/main" val="1690424075"/>
              </p:ext>
            </p:extLst>
          </p:nvPr>
        </p:nvGraphicFramePr>
        <p:xfrm>
          <a:off x="1103313" y="2794169"/>
          <a:ext cx="4395787" cy="387022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グラフ 11">
            <a:extLst>
              <a:ext uri="{FF2B5EF4-FFF2-40B4-BE49-F238E27FC236}">
                <a16:creationId xmlns:a16="http://schemas.microsoft.com/office/drawing/2014/main" id="{08C168CA-BDED-458A-864F-D0B50955A2FD}"/>
              </a:ext>
            </a:extLst>
          </p:cNvPr>
          <p:cNvGraphicFramePr>
            <a:graphicFrameLocks/>
          </p:cNvGraphicFramePr>
          <p:nvPr>
            <p:extLst>
              <p:ext uri="{D42A27DB-BD31-4B8C-83A1-F6EECF244321}">
                <p14:modId xmlns:p14="http://schemas.microsoft.com/office/powerpoint/2010/main" val="1021713737"/>
              </p:ext>
            </p:extLst>
          </p:nvPr>
        </p:nvGraphicFramePr>
        <p:xfrm>
          <a:off x="5684651" y="2843346"/>
          <a:ext cx="5121894" cy="3718925"/>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7468097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コンテンツ プレースホルダー 9">
            <a:extLst>
              <a:ext uri="{FF2B5EF4-FFF2-40B4-BE49-F238E27FC236}">
                <a16:creationId xmlns:a16="http://schemas.microsoft.com/office/drawing/2014/main" id="{CA81A4A3-E912-4C61-AB73-23761AB26651}"/>
              </a:ext>
            </a:extLst>
          </p:cNvPr>
          <p:cNvGraphicFramePr>
            <a:graphicFrameLocks noGrp="1"/>
          </p:cNvGraphicFramePr>
          <p:nvPr>
            <p:ph sz="half" idx="2"/>
            <p:extLst>
              <p:ext uri="{D42A27DB-BD31-4B8C-83A1-F6EECF244321}">
                <p14:modId xmlns:p14="http://schemas.microsoft.com/office/powerpoint/2010/main" val="115400430"/>
              </p:ext>
            </p:extLst>
          </p:nvPr>
        </p:nvGraphicFramePr>
        <p:xfrm>
          <a:off x="1237783" y="2573848"/>
          <a:ext cx="4395787" cy="374173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7" name="コンテンツ プレースホルダー 16">
            <a:extLst>
              <a:ext uri="{FF2B5EF4-FFF2-40B4-BE49-F238E27FC236}">
                <a16:creationId xmlns:a16="http://schemas.microsoft.com/office/drawing/2014/main" id="{4C8AC7C5-D63F-496F-81B7-F4A80B8B48B5}"/>
              </a:ext>
            </a:extLst>
          </p:cNvPr>
          <p:cNvGraphicFramePr>
            <a:graphicFrameLocks noGrp="1"/>
          </p:cNvGraphicFramePr>
          <p:nvPr>
            <p:ph sz="quarter" idx="4"/>
            <p:extLst>
              <p:ext uri="{D42A27DB-BD31-4B8C-83A1-F6EECF244321}">
                <p14:modId xmlns:p14="http://schemas.microsoft.com/office/powerpoint/2010/main" val="2986262134"/>
              </p:ext>
            </p:extLst>
          </p:nvPr>
        </p:nvGraphicFramePr>
        <p:xfrm>
          <a:off x="5789145" y="2573848"/>
          <a:ext cx="4395788" cy="3741738"/>
        </p:xfrm>
        <a:graphic>
          <a:graphicData uri="http://schemas.openxmlformats.org/drawingml/2006/chart">
            <c:chart xmlns:c="http://schemas.openxmlformats.org/drawingml/2006/chart" xmlns:r="http://schemas.openxmlformats.org/officeDocument/2006/relationships" r:id="rId4"/>
          </a:graphicData>
        </a:graphic>
      </p:graphicFrame>
      <p:sp>
        <p:nvSpPr>
          <p:cNvPr id="19" name="テキスト プレースホルダー 7">
            <a:extLst>
              <a:ext uri="{FF2B5EF4-FFF2-40B4-BE49-F238E27FC236}">
                <a16:creationId xmlns:a16="http://schemas.microsoft.com/office/drawing/2014/main" id="{3D5A41C2-595A-4228-8633-E7E03BE89207}"/>
              </a:ext>
            </a:extLst>
          </p:cNvPr>
          <p:cNvSpPr txBox="1">
            <a:spLocks/>
          </p:cNvSpPr>
          <p:nvPr/>
        </p:nvSpPr>
        <p:spPr>
          <a:xfrm>
            <a:off x="722979" y="1182797"/>
            <a:ext cx="9617529" cy="958210"/>
          </a:xfrm>
          <a:prstGeom prst="rect">
            <a:avLst/>
          </a:prstGeom>
        </p:spPr>
        <p:txBody>
          <a:bodyPr vert="horz" lIns="91440" tIns="45720" rIns="91440" bIns="45720" rtlCol="0" anchor="b">
            <a:noAutofit/>
          </a:bodyPr>
          <a:lstStyle>
            <a:lvl1pPr marL="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2400" b="0" i="0" kern="1200">
                <a:solidFill>
                  <a:schemeClr val="bg2">
                    <a:lumMod val="40000"/>
                    <a:lumOff val="60000"/>
                  </a:schemeClr>
                </a:solidFill>
                <a:latin typeface="+mj-lt"/>
                <a:ea typeface="+mj-ea"/>
                <a:cs typeface="+mj-cs"/>
              </a:defRPr>
            </a:lvl1pPr>
            <a:lvl2pPr marL="4572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2000" b="1" i="0" kern="1200">
                <a:solidFill>
                  <a:schemeClr val="tx1"/>
                </a:solidFill>
                <a:latin typeface="+mj-lt"/>
                <a:ea typeface="+mj-ea"/>
                <a:cs typeface="+mj-cs"/>
              </a:defRPr>
            </a:lvl2pPr>
            <a:lvl3pPr marL="9144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800" b="1" i="0" kern="1200">
                <a:solidFill>
                  <a:schemeClr val="tx1"/>
                </a:solidFill>
                <a:latin typeface="+mj-lt"/>
                <a:ea typeface="+mj-ea"/>
                <a:cs typeface="+mj-cs"/>
              </a:defRPr>
            </a:lvl3pPr>
            <a:lvl4pPr marL="13716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4pPr>
            <a:lvl5pPr marL="18288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5pPr>
            <a:lvl6pPr marL="22860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6pPr>
            <a:lvl7pPr marL="27432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7pPr>
            <a:lvl8pPr marL="32004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8pPr>
            <a:lvl9pPr marL="36576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9pPr>
          </a:lstStyle>
          <a:p>
            <a:pPr>
              <a:spcBef>
                <a:spcPts val="0"/>
              </a:spcBef>
            </a:pPr>
            <a:r>
              <a:rPr lang="ja-JP" altLang="en-US" sz="1800" dirty="0">
                <a:solidFill>
                  <a:schemeClr val="tx1"/>
                </a:solidFill>
                <a:latin typeface="+mn-ea"/>
                <a:ea typeface="+mn-ea"/>
              </a:rPr>
              <a:t>　基本水量の設定により、基本水量以下の使用者間において、使用単価に差が生じている。</a:t>
            </a:r>
            <a:endParaRPr lang="en-US" altLang="ja-JP" sz="1800" dirty="0">
              <a:solidFill>
                <a:schemeClr val="tx1"/>
              </a:solidFill>
              <a:latin typeface="+mn-ea"/>
              <a:ea typeface="+mn-ea"/>
            </a:endParaRPr>
          </a:p>
          <a:p>
            <a:pPr>
              <a:spcBef>
                <a:spcPts val="0"/>
              </a:spcBef>
            </a:pPr>
            <a:r>
              <a:rPr lang="ja-JP" altLang="en-US" sz="1800" dirty="0">
                <a:solidFill>
                  <a:schemeClr val="tx1"/>
                </a:solidFill>
                <a:latin typeface="+mn-ea"/>
                <a:ea typeface="+mn-ea"/>
              </a:rPr>
              <a:t>月の使用水量が８㎥使用者と１㎥の使用者の間では、使用単価に約７倍の差が発生し、公平</a:t>
            </a:r>
            <a:endParaRPr lang="en-US" altLang="ja-JP" sz="1800" dirty="0">
              <a:solidFill>
                <a:schemeClr val="tx1"/>
              </a:solidFill>
              <a:latin typeface="+mn-ea"/>
              <a:ea typeface="+mn-ea"/>
            </a:endParaRPr>
          </a:p>
          <a:p>
            <a:pPr>
              <a:spcBef>
                <a:spcPts val="0"/>
              </a:spcBef>
            </a:pPr>
            <a:r>
              <a:rPr lang="ja-JP" altLang="en-US" sz="1800" dirty="0">
                <a:solidFill>
                  <a:schemeClr val="tx1"/>
                </a:solidFill>
                <a:latin typeface="+mn-ea"/>
                <a:ea typeface="+mn-ea"/>
              </a:rPr>
              <a:t>性に欠けるなど、一律に付与している基本水量のあり方が課題となる。</a:t>
            </a:r>
            <a:endParaRPr lang="en-US" altLang="ja-JP" sz="1800" dirty="0">
              <a:solidFill>
                <a:schemeClr val="tx1"/>
              </a:solidFill>
              <a:latin typeface="+mn-ea"/>
              <a:ea typeface="+mn-ea"/>
            </a:endParaRPr>
          </a:p>
        </p:txBody>
      </p:sp>
      <p:cxnSp>
        <p:nvCxnSpPr>
          <p:cNvPr id="21" name="直線コネクタ 20">
            <a:extLst>
              <a:ext uri="{FF2B5EF4-FFF2-40B4-BE49-F238E27FC236}">
                <a16:creationId xmlns:a16="http://schemas.microsoft.com/office/drawing/2014/main" id="{6AE0A3F5-3404-43C9-89FA-DEF5971F5DC3}"/>
              </a:ext>
            </a:extLst>
          </p:cNvPr>
          <p:cNvCxnSpPr>
            <a:cxnSpLocks/>
          </p:cNvCxnSpPr>
          <p:nvPr/>
        </p:nvCxnSpPr>
        <p:spPr>
          <a:xfrm flipV="1">
            <a:off x="3617259" y="3523129"/>
            <a:ext cx="0" cy="1936378"/>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grpSp>
        <p:nvGrpSpPr>
          <p:cNvPr id="3" name="グループ化 2">
            <a:extLst>
              <a:ext uri="{FF2B5EF4-FFF2-40B4-BE49-F238E27FC236}">
                <a16:creationId xmlns:a16="http://schemas.microsoft.com/office/drawing/2014/main" id="{E6781899-B3AF-4318-9128-0B447E96C377}"/>
              </a:ext>
            </a:extLst>
          </p:cNvPr>
          <p:cNvGrpSpPr/>
          <p:nvPr/>
        </p:nvGrpSpPr>
        <p:grpSpPr>
          <a:xfrm>
            <a:off x="2339787" y="3838335"/>
            <a:ext cx="1237107" cy="564315"/>
            <a:chOff x="2339787" y="4209391"/>
            <a:chExt cx="1237107" cy="564315"/>
          </a:xfrm>
        </p:grpSpPr>
        <p:sp>
          <p:nvSpPr>
            <p:cNvPr id="24" name="矢印: 左右 23">
              <a:extLst>
                <a:ext uri="{FF2B5EF4-FFF2-40B4-BE49-F238E27FC236}">
                  <a16:creationId xmlns:a16="http://schemas.microsoft.com/office/drawing/2014/main" id="{697AD01C-7969-49CA-9EE0-0C0D7ECD3BB5}"/>
                </a:ext>
              </a:extLst>
            </p:cNvPr>
            <p:cNvSpPr/>
            <p:nvPr/>
          </p:nvSpPr>
          <p:spPr>
            <a:xfrm>
              <a:off x="2339787" y="4491318"/>
              <a:ext cx="1237107" cy="282388"/>
            </a:xfrm>
            <a:prstGeom prst="leftRightArrow">
              <a:avLst/>
            </a:prstGeom>
            <a:solidFill>
              <a:srgbClr val="FFC9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テキスト ボックス 24">
              <a:extLst>
                <a:ext uri="{FF2B5EF4-FFF2-40B4-BE49-F238E27FC236}">
                  <a16:creationId xmlns:a16="http://schemas.microsoft.com/office/drawing/2014/main" id="{AD67E96E-5F51-46F6-B102-0A24C1EC9B9A}"/>
                </a:ext>
              </a:extLst>
            </p:cNvPr>
            <p:cNvSpPr txBox="1"/>
            <p:nvPr/>
          </p:nvSpPr>
          <p:spPr>
            <a:xfrm>
              <a:off x="2428128" y="4209391"/>
              <a:ext cx="1121895" cy="369332"/>
            </a:xfrm>
            <a:prstGeom prst="rect">
              <a:avLst/>
            </a:prstGeom>
            <a:noFill/>
          </p:spPr>
          <p:txBody>
            <a:bodyPr wrap="square" rtlCol="0">
              <a:spAutoFit/>
            </a:bodyPr>
            <a:lstStyle/>
            <a:p>
              <a:r>
                <a:rPr kumimoji="1" lang="ja-JP" altLang="en-US" b="1" dirty="0"/>
                <a:t>同一料金</a:t>
              </a:r>
            </a:p>
          </p:txBody>
        </p:sp>
      </p:grpSp>
      <p:grpSp>
        <p:nvGrpSpPr>
          <p:cNvPr id="2" name="グループ化 1">
            <a:extLst>
              <a:ext uri="{FF2B5EF4-FFF2-40B4-BE49-F238E27FC236}">
                <a16:creationId xmlns:a16="http://schemas.microsoft.com/office/drawing/2014/main" id="{C4BFB6CF-5088-449E-872A-666BA6F9B800}"/>
              </a:ext>
            </a:extLst>
          </p:cNvPr>
          <p:cNvGrpSpPr/>
          <p:nvPr/>
        </p:nvGrpSpPr>
        <p:grpSpPr>
          <a:xfrm>
            <a:off x="6918994" y="3542040"/>
            <a:ext cx="4860630" cy="1546411"/>
            <a:chOff x="6918994" y="3913096"/>
            <a:chExt cx="4860630" cy="1546411"/>
          </a:xfrm>
        </p:grpSpPr>
        <p:cxnSp>
          <p:nvCxnSpPr>
            <p:cNvPr id="26" name="直線コネクタ 25">
              <a:extLst>
                <a:ext uri="{FF2B5EF4-FFF2-40B4-BE49-F238E27FC236}">
                  <a16:creationId xmlns:a16="http://schemas.microsoft.com/office/drawing/2014/main" id="{12EB93C1-6F55-47E2-8918-18D28457C77D}"/>
                </a:ext>
              </a:extLst>
            </p:cNvPr>
            <p:cNvCxnSpPr>
              <a:cxnSpLocks/>
            </p:cNvCxnSpPr>
            <p:nvPr/>
          </p:nvCxnSpPr>
          <p:spPr>
            <a:xfrm>
              <a:off x="6918994" y="3913096"/>
              <a:ext cx="3421514" cy="0"/>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9" name="矢印: 左右 28">
              <a:extLst>
                <a:ext uri="{FF2B5EF4-FFF2-40B4-BE49-F238E27FC236}">
                  <a16:creationId xmlns:a16="http://schemas.microsoft.com/office/drawing/2014/main" id="{7F6132AA-2F16-43C1-8AF4-563E3BED07AC}"/>
                </a:ext>
              </a:extLst>
            </p:cNvPr>
            <p:cNvSpPr/>
            <p:nvPr/>
          </p:nvSpPr>
          <p:spPr>
            <a:xfrm rot="5400000">
              <a:off x="9496709" y="4521582"/>
              <a:ext cx="1405209" cy="282388"/>
            </a:xfrm>
            <a:prstGeom prst="leftRightArrow">
              <a:avLst/>
            </a:prstGeom>
            <a:solidFill>
              <a:srgbClr val="FFC9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0" name="直線コネクタ 29">
              <a:extLst>
                <a:ext uri="{FF2B5EF4-FFF2-40B4-BE49-F238E27FC236}">
                  <a16:creationId xmlns:a16="http://schemas.microsoft.com/office/drawing/2014/main" id="{B160871D-D96A-46E9-8810-203B7CDE2BA1}"/>
                </a:ext>
              </a:extLst>
            </p:cNvPr>
            <p:cNvCxnSpPr>
              <a:cxnSpLocks/>
            </p:cNvCxnSpPr>
            <p:nvPr/>
          </p:nvCxnSpPr>
          <p:spPr>
            <a:xfrm>
              <a:off x="9749118" y="5459507"/>
              <a:ext cx="603422" cy="0"/>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4" name="テキスト ボックス 33">
              <a:extLst>
                <a:ext uri="{FF2B5EF4-FFF2-40B4-BE49-F238E27FC236}">
                  <a16:creationId xmlns:a16="http://schemas.microsoft.com/office/drawing/2014/main" id="{46DB1F2C-F6AB-4871-8CD3-8894F1236635}"/>
                </a:ext>
              </a:extLst>
            </p:cNvPr>
            <p:cNvSpPr txBox="1"/>
            <p:nvPr/>
          </p:nvSpPr>
          <p:spPr>
            <a:xfrm>
              <a:off x="10394296" y="4508241"/>
              <a:ext cx="1385328" cy="369332"/>
            </a:xfrm>
            <a:prstGeom prst="rect">
              <a:avLst/>
            </a:prstGeom>
            <a:noFill/>
          </p:spPr>
          <p:txBody>
            <a:bodyPr wrap="square" rtlCol="0">
              <a:spAutoFit/>
            </a:bodyPr>
            <a:lstStyle/>
            <a:p>
              <a:r>
                <a:rPr kumimoji="1" lang="ja-JP" altLang="en-US" b="1" dirty="0"/>
                <a:t>約７倍の差</a:t>
              </a:r>
            </a:p>
          </p:txBody>
        </p:sp>
      </p:grpSp>
      <p:sp>
        <p:nvSpPr>
          <p:cNvPr id="6" name="スライド番号プレースホルダー 5">
            <a:extLst>
              <a:ext uri="{FF2B5EF4-FFF2-40B4-BE49-F238E27FC236}">
                <a16:creationId xmlns:a16="http://schemas.microsoft.com/office/drawing/2014/main" id="{A08D745A-9D6F-465E-A128-EAF6DC49CE01}"/>
              </a:ext>
            </a:extLst>
          </p:cNvPr>
          <p:cNvSpPr>
            <a:spLocks noGrp="1"/>
          </p:cNvSpPr>
          <p:nvPr>
            <p:ph type="sldNum" sz="quarter" idx="12"/>
          </p:nvPr>
        </p:nvSpPr>
        <p:spPr/>
        <p:txBody>
          <a:bodyPr/>
          <a:lstStyle/>
          <a:p>
            <a:r>
              <a:rPr kumimoji="1" lang="en-US" altLang="ja-JP" dirty="0">
                <a:solidFill>
                  <a:schemeClr val="bg1"/>
                </a:solidFill>
                <a:latin typeface="+mn-ea"/>
              </a:rPr>
              <a:t>13</a:t>
            </a:r>
            <a:endParaRPr kumimoji="1" lang="ja-JP" altLang="en-US" dirty="0">
              <a:solidFill>
                <a:schemeClr val="bg1"/>
              </a:solidFill>
              <a:latin typeface="+mn-ea"/>
            </a:endParaRPr>
          </a:p>
        </p:txBody>
      </p:sp>
      <p:sp>
        <p:nvSpPr>
          <p:cNvPr id="16" name="タイトル 9">
            <a:extLst>
              <a:ext uri="{FF2B5EF4-FFF2-40B4-BE49-F238E27FC236}">
                <a16:creationId xmlns:a16="http://schemas.microsoft.com/office/drawing/2014/main" id="{7E885789-5552-49BF-BF68-0EA8F884EF91}"/>
              </a:ext>
            </a:extLst>
          </p:cNvPr>
          <p:cNvSpPr>
            <a:spLocks noGrp="1"/>
          </p:cNvSpPr>
          <p:nvPr>
            <p:ph type="title"/>
          </p:nvPr>
        </p:nvSpPr>
        <p:spPr>
          <a:xfrm>
            <a:off x="646111" y="452718"/>
            <a:ext cx="9404723" cy="610698"/>
          </a:xfrm>
        </p:spPr>
        <p:txBody>
          <a:bodyPr/>
          <a:lstStyle/>
          <a:p>
            <a:r>
              <a:rPr kumimoji="1" lang="ja-JP" altLang="en-US" sz="2800" dirty="0"/>
              <a:t>（２）基本水量の解消</a:t>
            </a:r>
          </a:p>
        </p:txBody>
      </p:sp>
    </p:spTree>
    <p:extLst>
      <p:ext uri="{BB962C8B-B14F-4D97-AF65-F5344CB8AC3E}">
        <p14:creationId xmlns:p14="http://schemas.microsoft.com/office/powerpoint/2010/main" val="38439541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プレースホルダー 7">
            <a:extLst>
              <a:ext uri="{FF2B5EF4-FFF2-40B4-BE49-F238E27FC236}">
                <a16:creationId xmlns:a16="http://schemas.microsoft.com/office/drawing/2014/main" id="{7C59FB7B-8CA3-4629-95BA-04E342D3FD34}"/>
              </a:ext>
            </a:extLst>
          </p:cNvPr>
          <p:cNvSpPr txBox="1">
            <a:spLocks/>
          </p:cNvSpPr>
          <p:nvPr/>
        </p:nvSpPr>
        <p:spPr>
          <a:xfrm>
            <a:off x="735011" y="1815358"/>
            <a:ext cx="10213976" cy="958210"/>
          </a:xfrm>
          <a:prstGeom prst="rect">
            <a:avLst/>
          </a:prstGeom>
        </p:spPr>
        <p:txBody>
          <a:bodyPr vert="horz" lIns="91440" tIns="45720" rIns="91440" bIns="45720" rtlCol="0" anchor="b">
            <a:noAutofit/>
          </a:bodyPr>
          <a:lstStyle>
            <a:lvl1pPr marL="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2400" b="0" i="0" kern="1200">
                <a:solidFill>
                  <a:schemeClr val="bg2">
                    <a:lumMod val="40000"/>
                    <a:lumOff val="60000"/>
                  </a:schemeClr>
                </a:solidFill>
                <a:latin typeface="+mj-lt"/>
                <a:ea typeface="+mj-ea"/>
                <a:cs typeface="+mj-cs"/>
              </a:defRPr>
            </a:lvl1pPr>
            <a:lvl2pPr marL="4572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2000" b="1" i="0" kern="1200">
                <a:solidFill>
                  <a:schemeClr val="tx1"/>
                </a:solidFill>
                <a:latin typeface="+mj-lt"/>
                <a:ea typeface="+mj-ea"/>
                <a:cs typeface="+mj-cs"/>
              </a:defRPr>
            </a:lvl2pPr>
            <a:lvl3pPr marL="9144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800" b="1" i="0" kern="1200">
                <a:solidFill>
                  <a:schemeClr val="tx1"/>
                </a:solidFill>
                <a:latin typeface="+mj-lt"/>
                <a:ea typeface="+mj-ea"/>
                <a:cs typeface="+mj-cs"/>
              </a:defRPr>
            </a:lvl3pPr>
            <a:lvl4pPr marL="13716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4pPr>
            <a:lvl5pPr marL="18288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5pPr>
            <a:lvl6pPr marL="22860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6pPr>
            <a:lvl7pPr marL="27432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7pPr>
            <a:lvl8pPr marL="32004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8pPr>
            <a:lvl9pPr marL="36576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9pPr>
          </a:lstStyle>
          <a:p>
            <a:r>
              <a:rPr lang="ja-JP" altLang="en-US" sz="1800" dirty="0">
                <a:solidFill>
                  <a:schemeClr val="tx1"/>
                </a:solidFill>
                <a:latin typeface="+mn-ea"/>
                <a:ea typeface="+mn-ea"/>
              </a:rPr>
              <a:t>　</a:t>
            </a:r>
            <a:endParaRPr lang="en-US" altLang="ja-JP" sz="1800" dirty="0">
              <a:solidFill>
                <a:schemeClr val="tx1"/>
              </a:solidFill>
              <a:latin typeface="+mn-ea"/>
              <a:ea typeface="+mn-ea"/>
            </a:endParaRPr>
          </a:p>
        </p:txBody>
      </p:sp>
      <p:sp>
        <p:nvSpPr>
          <p:cNvPr id="9" name="テキスト プレースホルダー 7">
            <a:extLst>
              <a:ext uri="{FF2B5EF4-FFF2-40B4-BE49-F238E27FC236}">
                <a16:creationId xmlns:a16="http://schemas.microsoft.com/office/drawing/2014/main" id="{DAFEE945-8E8C-4C3E-8277-086047EC98ED}"/>
              </a:ext>
            </a:extLst>
          </p:cNvPr>
          <p:cNvSpPr txBox="1">
            <a:spLocks/>
          </p:cNvSpPr>
          <p:nvPr/>
        </p:nvSpPr>
        <p:spPr>
          <a:xfrm>
            <a:off x="735011" y="1179444"/>
            <a:ext cx="10213976" cy="1496187"/>
          </a:xfrm>
          <a:prstGeom prst="rect">
            <a:avLst/>
          </a:prstGeom>
        </p:spPr>
        <p:txBody>
          <a:bodyPr vert="horz" lIns="91440" tIns="45720" rIns="91440" bIns="45720" rtlCol="0" anchor="b">
            <a:noAutofit/>
          </a:bodyPr>
          <a:lstStyle>
            <a:lvl1pPr marL="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2400" b="0" i="0" kern="1200">
                <a:solidFill>
                  <a:schemeClr val="bg2">
                    <a:lumMod val="40000"/>
                    <a:lumOff val="60000"/>
                  </a:schemeClr>
                </a:solidFill>
                <a:latin typeface="+mj-lt"/>
                <a:ea typeface="+mj-ea"/>
                <a:cs typeface="+mj-cs"/>
              </a:defRPr>
            </a:lvl1pPr>
            <a:lvl2pPr marL="4572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2000" b="1" i="0" kern="1200">
                <a:solidFill>
                  <a:schemeClr val="tx1"/>
                </a:solidFill>
                <a:latin typeface="+mj-lt"/>
                <a:ea typeface="+mj-ea"/>
                <a:cs typeface="+mj-cs"/>
              </a:defRPr>
            </a:lvl2pPr>
            <a:lvl3pPr marL="9144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800" b="1" i="0" kern="1200">
                <a:solidFill>
                  <a:schemeClr val="tx1"/>
                </a:solidFill>
                <a:latin typeface="+mj-lt"/>
                <a:ea typeface="+mj-ea"/>
                <a:cs typeface="+mj-cs"/>
              </a:defRPr>
            </a:lvl3pPr>
            <a:lvl4pPr marL="13716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4pPr>
            <a:lvl5pPr marL="18288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5pPr>
            <a:lvl6pPr marL="22860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6pPr>
            <a:lvl7pPr marL="27432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7pPr>
            <a:lvl8pPr marL="32004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8pPr>
            <a:lvl9pPr marL="36576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9pPr>
          </a:lstStyle>
          <a:p>
            <a:pPr>
              <a:spcBef>
                <a:spcPts val="0"/>
              </a:spcBef>
            </a:pPr>
            <a:r>
              <a:rPr lang="ja-JP" altLang="en-US" sz="1800" dirty="0">
                <a:solidFill>
                  <a:schemeClr val="tx1"/>
                </a:solidFill>
                <a:latin typeface="+mn-ea"/>
                <a:ea typeface="+mn-ea"/>
              </a:rPr>
              <a:t>　</a:t>
            </a:r>
            <a:r>
              <a:rPr lang="ja-JP" altLang="en-US" sz="1800" dirty="0">
                <a:solidFill>
                  <a:schemeClr val="tx1"/>
                </a:solidFill>
                <a:latin typeface="+mn-ea"/>
              </a:rPr>
              <a:t>前頁に示した使用単価の格差の解消（公平性の確保）には、基本水量の撤廃が求められるが、水道料金の激変を招かないような措置が必要。</a:t>
            </a:r>
            <a:endParaRPr lang="en-US" altLang="ja-JP" sz="1800" dirty="0">
              <a:solidFill>
                <a:schemeClr val="tx1"/>
              </a:solidFill>
              <a:latin typeface="+mn-ea"/>
            </a:endParaRPr>
          </a:p>
          <a:p>
            <a:pPr>
              <a:spcBef>
                <a:spcPts val="0"/>
              </a:spcBef>
            </a:pPr>
            <a:r>
              <a:rPr lang="ja-JP" altLang="en-US" sz="1800" dirty="0">
                <a:solidFill>
                  <a:schemeClr val="tx1"/>
                </a:solidFill>
                <a:latin typeface="+mn-ea"/>
              </a:rPr>
              <a:t>　全国の類似団体においてはその７割、県内においても８割の団体が基本水量を設定しており、基本水量の撤廃に向けた動きは、これからという状況と言える。</a:t>
            </a:r>
            <a:endParaRPr lang="en-US" altLang="ja-JP" sz="1800" dirty="0">
              <a:solidFill>
                <a:schemeClr val="tx1"/>
              </a:solidFill>
              <a:latin typeface="+mn-ea"/>
            </a:endParaRPr>
          </a:p>
          <a:p>
            <a:pPr>
              <a:spcBef>
                <a:spcPts val="600"/>
              </a:spcBef>
            </a:pPr>
            <a:r>
              <a:rPr lang="en-US" altLang="ja-JP" sz="1800" dirty="0">
                <a:solidFill>
                  <a:schemeClr val="tx1"/>
                </a:solidFill>
                <a:latin typeface="+mn-ea"/>
              </a:rPr>
              <a:t>【 </a:t>
            </a:r>
            <a:r>
              <a:rPr lang="ja-JP" altLang="en-US" sz="1800" dirty="0">
                <a:solidFill>
                  <a:schemeClr val="tx1"/>
                </a:solidFill>
                <a:latin typeface="+mn-ea"/>
              </a:rPr>
              <a:t>類似団体：基本水量有 １５３団体、無 ５１団体、県内：有 １０団体、無 ２団体（</a:t>
            </a:r>
            <a:r>
              <a:rPr lang="en-US" altLang="ja-JP" sz="1800" dirty="0">
                <a:solidFill>
                  <a:schemeClr val="tx1"/>
                </a:solidFill>
                <a:latin typeface="+mn-ea"/>
              </a:rPr>
              <a:t>R3</a:t>
            </a:r>
            <a:r>
              <a:rPr lang="ja-JP" altLang="en-US" sz="1800" dirty="0">
                <a:solidFill>
                  <a:schemeClr val="tx1"/>
                </a:solidFill>
                <a:latin typeface="+mn-ea"/>
              </a:rPr>
              <a:t>） </a:t>
            </a:r>
            <a:r>
              <a:rPr lang="en-US" altLang="ja-JP" sz="1800" dirty="0">
                <a:solidFill>
                  <a:schemeClr val="tx1"/>
                </a:solidFill>
                <a:latin typeface="+mn-ea"/>
              </a:rPr>
              <a:t>】</a:t>
            </a:r>
            <a:endParaRPr lang="en-US" altLang="ja-JP" sz="1800" dirty="0">
              <a:solidFill>
                <a:schemeClr val="tx1"/>
              </a:solidFill>
              <a:latin typeface="+mn-ea"/>
              <a:ea typeface="+mn-ea"/>
            </a:endParaRPr>
          </a:p>
        </p:txBody>
      </p:sp>
      <p:grpSp>
        <p:nvGrpSpPr>
          <p:cNvPr id="3" name="グループ化 2">
            <a:extLst>
              <a:ext uri="{FF2B5EF4-FFF2-40B4-BE49-F238E27FC236}">
                <a16:creationId xmlns:a16="http://schemas.microsoft.com/office/drawing/2014/main" id="{EA3508FB-B366-499D-9EB0-54BFCEE6D963}"/>
              </a:ext>
            </a:extLst>
          </p:cNvPr>
          <p:cNvGrpSpPr/>
          <p:nvPr/>
        </p:nvGrpSpPr>
        <p:grpSpPr>
          <a:xfrm>
            <a:off x="4693996" y="3311544"/>
            <a:ext cx="6970643" cy="3250727"/>
            <a:chOff x="4753572" y="3210410"/>
            <a:chExt cx="6798365" cy="2650435"/>
          </a:xfrm>
        </p:grpSpPr>
        <p:sp>
          <p:nvSpPr>
            <p:cNvPr id="13" name="テキスト プレースホルダー 7">
              <a:extLst>
                <a:ext uri="{FF2B5EF4-FFF2-40B4-BE49-F238E27FC236}">
                  <a16:creationId xmlns:a16="http://schemas.microsoft.com/office/drawing/2014/main" id="{46140DFD-52EE-4B83-9868-E7231539558B}"/>
                </a:ext>
              </a:extLst>
            </p:cNvPr>
            <p:cNvSpPr txBox="1">
              <a:spLocks/>
            </p:cNvSpPr>
            <p:nvPr/>
          </p:nvSpPr>
          <p:spPr>
            <a:xfrm>
              <a:off x="4940600" y="3375931"/>
              <a:ext cx="6433644" cy="2244685"/>
            </a:xfrm>
            <a:prstGeom prst="rect">
              <a:avLst/>
            </a:prstGeom>
            <a:ln>
              <a:noFill/>
            </a:ln>
          </p:spPr>
          <p:txBody>
            <a:bodyPr vert="horz" lIns="91440" tIns="45720" rIns="91440" bIns="45720" rtlCol="0" anchor="b">
              <a:noAutofit/>
            </a:bodyPr>
            <a:lstStyle>
              <a:lvl1pPr marL="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2400" b="0" i="0" kern="1200">
                  <a:solidFill>
                    <a:schemeClr val="bg2">
                      <a:lumMod val="40000"/>
                      <a:lumOff val="60000"/>
                    </a:schemeClr>
                  </a:solidFill>
                  <a:latin typeface="+mj-lt"/>
                  <a:ea typeface="+mj-ea"/>
                  <a:cs typeface="+mj-cs"/>
                </a:defRPr>
              </a:lvl1pPr>
              <a:lvl2pPr marL="4572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2000" b="1" i="0" kern="1200">
                  <a:solidFill>
                    <a:schemeClr val="tx1"/>
                  </a:solidFill>
                  <a:latin typeface="+mj-lt"/>
                  <a:ea typeface="+mj-ea"/>
                  <a:cs typeface="+mj-cs"/>
                </a:defRPr>
              </a:lvl2pPr>
              <a:lvl3pPr marL="9144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800" b="1" i="0" kern="1200">
                  <a:solidFill>
                    <a:schemeClr val="tx1"/>
                  </a:solidFill>
                  <a:latin typeface="+mj-lt"/>
                  <a:ea typeface="+mj-ea"/>
                  <a:cs typeface="+mj-cs"/>
                </a:defRPr>
              </a:lvl3pPr>
              <a:lvl4pPr marL="13716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4pPr>
              <a:lvl5pPr marL="18288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5pPr>
              <a:lvl6pPr marL="22860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6pPr>
              <a:lvl7pPr marL="27432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7pPr>
              <a:lvl8pPr marL="32004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8pPr>
              <a:lvl9pPr marL="36576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9pPr>
            </a:lstStyle>
            <a:p>
              <a:pPr>
                <a:spcBef>
                  <a:spcPts val="0"/>
                </a:spcBef>
              </a:pPr>
              <a:r>
                <a:rPr lang="ja-JP" altLang="en-US" sz="1800" dirty="0">
                  <a:solidFill>
                    <a:schemeClr val="tx1"/>
                  </a:solidFill>
                  <a:latin typeface="+mn-ea"/>
                  <a:ea typeface="+mn-ea"/>
                </a:rPr>
                <a:t>　左の図は、</a:t>
              </a:r>
              <a:r>
                <a:rPr lang="en-US" altLang="ja-JP" sz="1800" dirty="0">
                  <a:solidFill>
                    <a:schemeClr val="tx1"/>
                  </a:solidFill>
                  <a:latin typeface="+mn-ea"/>
                  <a:ea typeface="+mn-ea"/>
                </a:rPr>
                <a:t>P12</a:t>
              </a:r>
              <a:r>
                <a:rPr lang="ja-JP" altLang="en-US" sz="1800" dirty="0">
                  <a:solidFill>
                    <a:schemeClr val="tx1"/>
                  </a:solidFill>
                  <a:latin typeface="+mn-ea"/>
                  <a:ea typeface="+mn-ea"/>
                </a:rPr>
                <a:t>で示した使用水量が基本水量（</a:t>
              </a:r>
              <a:r>
                <a:rPr lang="en-US" altLang="ja-JP" sz="1800" dirty="0">
                  <a:solidFill>
                    <a:schemeClr val="tx1"/>
                  </a:solidFill>
                  <a:latin typeface="+mn-ea"/>
                  <a:ea typeface="+mn-ea"/>
                </a:rPr>
                <a:t>8</a:t>
              </a:r>
              <a:r>
                <a:rPr lang="ja-JP" altLang="en-US" sz="1800" dirty="0">
                  <a:solidFill>
                    <a:schemeClr val="tx1"/>
                  </a:solidFill>
                  <a:latin typeface="+mn-ea"/>
                  <a:ea typeface="+mn-ea"/>
                </a:rPr>
                <a:t>㎥）以下の使用者のうち、１㎥毎に使用水量を区分したときの使用者割合を示したもの。</a:t>
              </a:r>
              <a:endParaRPr lang="en-US" altLang="ja-JP" sz="1800" dirty="0">
                <a:solidFill>
                  <a:schemeClr val="tx1"/>
                </a:solidFill>
                <a:latin typeface="+mn-ea"/>
                <a:ea typeface="+mn-ea"/>
              </a:endParaRPr>
            </a:p>
            <a:p>
              <a:pPr>
                <a:spcBef>
                  <a:spcPts val="0"/>
                </a:spcBef>
              </a:pPr>
              <a:r>
                <a:rPr lang="ja-JP" altLang="en-US" sz="1800" dirty="0">
                  <a:solidFill>
                    <a:schemeClr val="tx1"/>
                  </a:solidFill>
                  <a:latin typeface="+mn-ea"/>
                </a:rPr>
                <a:t>　基本水量を一気に撤廃することで影響を受ける者は、全体の</a:t>
              </a:r>
              <a:r>
                <a:rPr lang="en-US" altLang="ja-JP" sz="1800" dirty="0">
                  <a:solidFill>
                    <a:schemeClr val="tx1"/>
                  </a:solidFill>
                  <a:latin typeface="+mn-ea"/>
                </a:rPr>
                <a:t>35.6</a:t>
              </a:r>
              <a:r>
                <a:rPr lang="ja-JP" altLang="en-US" sz="1800" dirty="0">
                  <a:solidFill>
                    <a:schemeClr val="tx1"/>
                  </a:solidFill>
                  <a:latin typeface="+mn-ea"/>
                </a:rPr>
                <a:t>％（</a:t>
              </a:r>
              <a:r>
                <a:rPr lang="en-US" altLang="ja-JP" sz="1800" dirty="0">
                  <a:solidFill>
                    <a:schemeClr val="tx1"/>
                  </a:solidFill>
                  <a:latin typeface="+mn-ea"/>
                </a:rPr>
                <a:t>R5</a:t>
              </a:r>
              <a:r>
                <a:rPr lang="ja-JP" altLang="en-US" sz="1800" dirty="0">
                  <a:solidFill>
                    <a:schemeClr val="tx1"/>
                  </a:solidFill>
                  <a:latin typeface="+mn-ea"/>
                </a:rPr>
                <a:t>決算）と多いため、例えば</a:t>
              </a:r>
              <a:r>
                <a:rPr lang="ja-JP" altLang="en-US" sz="1800" dirty="0">
                  <a:solidFill>
                    <a:schemeClr val="tx1"/>
                  </a:solidFill>
                  <a:latin typeface="+mn-ea"/>
                  <a:ea typeface="+mn-ea"/>
                </a:rPr>
                <a:t>数年かけて</a:t>
              </a:r>
              <a:endParaRPr lang="en-US" altLang="ja-JP" sz="1800" dirty="0">
                <a:solidFill>
                  <a:schemeClr val="tx1"/>
                </a:solidFill>
                <a:latin typeface="+mn-ea"/>
                <a:ea typeface="+mn-ea"/>
              </a:endParaRPr>
            </a:p>
            <a:p>
              <a:pPr>
                <a:spcBef>
                  <a:spcPts val="0"/>
                </a:spcBef>
              </a:pPr>
              <a:r>
                <a:rPr lang="ja-JP" altLang="en-US" sz="1800" dirty="0">
                  <a:solidFill>
                    <a:schemeClr val="tx1"/>
                  </a:solidFill>
                  <a:latin typeface="+mn-ea"/>
                  <a:ea typeface="+mn-ea"/>
                </a:rPr>
                <a:t>　　</a:t>
              </a:r>
              <a:r>
                <a:rPr lang="en-US" altLang="ja-JP" sz="1800" dirty="0">
                  <a:solidFill>
                    <a:schemeClr val="tx1"/>
                  </a:solidFill>
                  <a:latin typeface="+mn-ea"/>
                  <a:ea typeface="+mn-ea"/>
                </a:rPr>
                <a:t>8</a:t>
              </a:r>
              <a:r>
                <a:rPr lang="ja-JP" altLang="en-US" sz="1800" dirty="0">
                  <a:solidFill>
                    <a:schemeClr val="tx1"/>
                  </a:solidFill>
                  <a:latin typeface="+mn-ea"/>
                  <a:ea typeface="+mn-ea"/>
                </a:rPr>
                <a:t>㎥　→　</a:t>
              </a:r>
              <a:r>
                <a:rPr lang="en-US" altLang="ja-JP" sz="1800" dirty="0">
                  <a:solidFill>
                    <a:schemeClr val="tx1"/>
                  </a:solidFill>
                  <a:latin typeface="+mn-ea"/>
                  <a:ea typeface="+mn-ea"/>
                </a:rPr>
                <a:t>6</a:t>
              </a:r>
              <a:r>
                <a:rPr lang="ja-JP" altLang="en-US" sz="1800" dirty="0">
                  <a:solidFill>
                    <a:schemeClr val="tx1"/>
                  </a:solidFill>
                  <a:latin typeface="+mn-ea"/>
                  <a:ea typeface="+mn-ea"/>
                </a:rPr>
                <a:t>㎥　→　</a:t>
              </a:r>
              <a:r>
                <a:rPr lang="en-US" altLang="ja-JP" sz="1800" dirty="0">
                  <a:solidFill>
                    <a:schemeClr val="tx1"/>
                  </a:solidFill>
                  <a:latin typeface="+mn-ea"/>
                  <a:ea typeface="+mn-ea"/>
                </a:rPr>
                <a:t>4</a:t>
              </a:r>
              <a:r>
                <a:rPr lang="ja-JP" altLang="en-US" sz="1800" dirty="0">
                  <a:solidFill>
                    <a:schemeClr val="tx1"/>
                  </a:solidFill>
                  <a:latin typeface="+mn-ea"/>
                  <a:ea typeface="+mn-ea"/>
                </a:rPr>
                <a:t>㎥</a:t>
              </a:r>
              <a:endParaRPr lang="en-US" altLang="ja-JP" sz="1800" dirty="0">
                <a:solidFill>
                  <a:schemeClr val="tx1"/>
                </a:solidFill>
                <a:latin typeface="+mn-ea"/>
                <a:ea typeface="+mn-ea"/>
              </a:endParaRPr>
            </a:p>
            <a:p>
              <a:pPr>
                <a:spcBef>
                  <a:spcPts val="0"/>
                </a:spcBef>
              </a:pPr>
              <a:r>
                <a:rPr lang="ja-JP" altLang="en-US" sz="1800" dirty="0">
                  <a:solidFill>
                    <a:schemeClr val="tx1"/>
                  </a:solidFill>
                  <a:latin typeface="+mn-ea"/>
                </a:rPr>
                <a:t>と基本水量を引き下げていくなど、激変緩和の検討が必要</a:t>
              </a:r>
              <a:r>
                <a:rPr lang="ja-JP" altLang="en-US" sz="1800" dirty="0">
                  <a:solidFill>
                    <a:schemeClr val="tx1"/>
                  </a:solidFill>
                  <a:latin typeface="+mn-ea"/>
                  <a:ea typeface="+mn-ea"/>
                </a:rPr>
                <a:t>。</a:t>
              </a:r>
              <a:endParaRPr lang="en-US" altLang="ja-JP" sz="1800" dirty="0">
                <a:solidFill>
                  <a:schemeClr val="tx1"/>
                </a:solidFill>
                <a:latin typeface="+mn-ea"/>
                <a:ea typeface="+mn-ea"/>
              </a:endParaRPr>
            </a:p>
            <a:p>
              <a:pPr>
                <a:spcBef>
                  <a:spcPts val="0"/>
                </a:spcBef>
              </a:pPr>
              <a:endParaRPr lang="en-US" altLang="ja-JP" sz="1600" dirty="0">
                <a:solidFill>
                  <a:schemeClr val="tx1"/>
                </a:solidFill>
                <a:latin typeface="+mn-ea"/>
                <a:ea typeface="+mn-ea"/>
              </a:endParaRPr>
            </a:p>
            <a:p>
              <a:pPr>
                <a:spcBef>
                  <a:spcPts val="0"/>
                </a:spcBef>
              </a:pPr>
              <a:r>
                <a:rPr lang="en-US" altLang="ja-JP" sz="1600" dirty="0">
                  <a:solidFill>
                    <a:schemeClr val="tx1"/>
                  </a:solidFill>
                  <a:latin typeface="+mn-ea"/>
                </a:rPr>
                <a:t>※H26</a:t>
              </a:r>
              <a:r>
                <a:rPr lang="ja-JP" altLang="en-US" sz="1600" dirty="0">
                  <a:solidFill>
                    <a:schemeClr val="tx1"/>
                  </a:solidFill>
                  <a:latin typeface="+mn-ea"/>
                </a:rPr>
                <a:t>年度以降の</a:t>
              </a:r>
              <a:r>
                <a:rPr lang="en-US" altLang="ja-JP" sz="1600" dirty="0">
                  <a:solidFill>
                    <a:schemeClr val="tx1"/>
                  </a:solidFill>
                  <a:latin typeface="+mn-ea"/>
                </a:rPr>
                <a:t>10</a:t>
              </a:r>
              <a:r>
                <a:rPr lang="ja-JP" altLang="en-US" sz="1600" dirty="0">
                  <a:solidFill>
                    <a:schemeClr val="tx1"/>
                  </a:solidFill>
                  <a:latin typeface="+mn-ea"/>
                </a:rPr>
                <a:t>年間、使用水量８㎥以下の使用者のうち、使用水</a:t>
              </a:r>
              <a:endParaRPr lang="en-US" altLang="ja-JP" sz="1600" dirty="0">
                <a:solidFill>
                  <a:schemeClr val="tx1"/>
                </a:solidFill>
                <a:latin typeface="+mn-ea"/>
              </a:endParaRPr>
            </a:p>
            <a:p>
              <a:pPr>
                <a:spcBef>
                  <a:spcPts val="0"/>
                </a:spcBef>
              </a:pPr>
              <a:r>
                <a:rPr lang="ja-JP" altLang="en-US" sz="1600" dirty="0">
                  <a:solidFill>
                    <a:schemeClr val="tx1"/>
                  </a:solidFill>
                  <a:latin typeface="+mn-ea"/>
                </a:rPr>
                <a:t>　量ごと（１㎥毎区分）の使用者割合は、概ね横ばいで推移している。</a:t>
              </a:r>
              <a:endParaRPr lang="en-US" altLang="ja-JP" sz="1600" b="1" dirty="0">
                <a:solidFill>
                  <a:schemeClr val="tx1"/>
                </a:solidFill>
                <a:latin typeface="+mn-ea"/>
                <a:ea typeface="+mn-ea"/>
              </a:endParaRPr>
            </a:p>
          </p:txBody>
        </p:sp>
        <p:sp>
          <p:nvSpPr>
            <p:cNvPr id="2" name="四角形: 角を丸くする 1">
              <a:extLst>
                <a:ext uri="{FF2B5EF4-FFF2-40B4-BE49-F238E27FC236}">
                  <a16:creationId xmlns:a16="http://schemas.microsoft.com/office/drawing/2014/main" id="{AFD96226-CEF7-42FF-8E14-BBD8D4817114}"/>
                </a:ext>
              </a:extLst>
            </p:cNvPr>
            <p:cNvSpPr/>
            <p:nvPr/>
          </p:nvSpPr>
          <p:spPr>
            <a:xfrm>
              <a:off x="4753572" y="3210410"/>
              <a:ext cx="6798365" cy="2650435"/>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5" name="スライド番号プレースホルダー 4">
            <a:extLst>
              <a:ext uri="{FF2B5EF4-FFF2-40B4-BE49-F238E27FC236}">
                <a16:creationId xmlns:a16="http://schemas.microsoft.com/office/drawing/2014/main" id="{D4EDB04F-358F-4831-90C8-78C8C5F0A683}"/>
              </a:ext>
            </a:extLst>
          </p:cNvPr>
          <p:cNvSpPr>
            <a:spLocks noGrp="1"/>
          </p:cNvSpPr>
          <p:nvPr>
            <p:ph type="sldNum" sz="quarter" idx="12"/>
          </p:nvPr>
        </p:nvSpPr>
        <p:spPr/>
        <p:txBody>
          <a:bodyPr/>
          <a:lstStyle/>
          <a:p>
            <a:r>
              <a:rPr kumimoji="1" lang="en-US" altLang="ja-JP" dirty="0">
                <a:solidFill>
                  <a:schemeClr val="bg1"/>
                </a:solidFill>
                <a:latin typeface="+mn-ea"/>
              </a:rPr>
              <a:t>14</a:t>
            </a:r>
            <a:endParaRPr kumimoji="1" lang="ja-JP" altLang="en-US" dirty="0">
              <a:solidFill>
                <a:schemeClr val="bg1"/>
              </a:solidFill>
              <a:latin typeface="+mn-ea"/>
            </a:endParaRPr>
          </a:p>
        </p:txBody>
      </p:sp>
      <p:graphicFrame>
        <p:nvGraphicFramePr>
          <p:cNvPr id="14" name="コンテンツ プレースホルダー 13">
            <a:extLst>
              <a:ext uri="{FF2B5EF4-FFF2-40B4-BE49-F238E27FC236}">
                <a16:creationId xmlns:a16="http://schemas.microsoft.com/office/drawing/2014/main" id="{8A8AF8E0-BAE3-4E98-91B8-A7C7B27566D9}"/>
              </a:ext>
            </a:extLst>
          </p:cNvPr>
          <p:cNvGraphicFramePr>
            <a:graphicFrameLocks noGrp="1"/>
          </p:cNvGraphicFramePr>
          <p:nvPr>
            <p:ph sz="quarter" idx="4"/>
            <p:extLst>
              <p:ext uri="{D42A27DB-BD31-4B8C-83A1-F6EECF244321}">
                <p14:modId xmlns:p14="http://schemas.microsoft.com/office/powerpoint/2010/main" val="2572514165"/>
              </p:ext>
            </p:extLst>
          </p:nvPr>
        </p:nvGraphicFramePr>
        <p:xfrm>
          <a:off x="664732" y="2791658"/>
          <a:ext cx="4395788" cy="3888590"/>
        </p:xfrm>
        <a:graphic>
          <a:graphicData uri="http://schemas.openxmlformats.org/drawingml/2006/chart">
            <c:chart xmlns:c="http://schemas.openxmlformats.org/drawingml/2006/chart" xmlns:r="http://schemas.openxmlformats.org/officeDocument/2006/relationships" r:id="rId2"/>
          </a:graphicData>
        </a:graphic>
      </p:graphicFrame>
      <p:sp>
        <p:nvSpPr>
          <p:cNvPr id="12" name="タイトル 9">
            <a:extLst>
              <a:ext uri="{FF2B5EF4-FFF2-40B4-BE49-F238E27FC236}">
                <a16:creationId xmlns:a16="http://schemas.microsoft.com/office/drawing/2014/main" id="{0A1356C1-88F5-4696-9921-C41D4C0F6910}"/>
              </a:ext>
            </a:extLst>
          </p:cNvPr>
          <p:cNvSpPr txBox="1">
            <a:spLocks/>
          </p:cNvSpPr>
          <p:nvPr/>
        </p:nvSpPr>
        <p:spPr>
          <a:xfrm>
            <a:off x="646111" y="452718"/>
            <a:ext cx="9404723" cy="610698"/>
          </a:xfrm>
          <a:prstGeom prst="rect">
            <a:avLst/>
          </a:prstGeom>
        </p:spPr>
        <p:txBody>
          <a:bodyPr vert="horz" lIns="91440" tIns="45720" rIns="91440" bIns="45720" rtlCol="0" anchor="t">
            <a:noAutofit/>
          </a:bodyPr>
          <a:lstStyle>
            <a:lvl1pPr algn="l" defTabSz="457200" rtl="0" eaLnBrk="1" latinLnBrk="0" hangingPunct="1">
              <a:spcBef>
                <a:spcPct val="0"/>
              </a:spcBef>
              <a:buNone/>
              <a:defRPr kumimoji="1" sz="4200" b="0" i="0" kern="1200">
                <a:solidFill>
                  <a:schemeClr val="tx2"/>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2800" dirty="0"/>
              <a:t>（２）基本水量の解消</a:t>
            </a:r>
          </a:p>
        </p:txBody>
      </p:sp>
    </p:spTree>
    <p:extLst>
      <p:ext uri="{BB962C8B-B14F-4D97-AF65-F5344CB8AC3E}">
        <p14:creationId xmlns:p14="http://schemas.microsoft.com/office/powerpoint/2010/main" val="15921318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99F2BC53-1543-40B5-8F50-6F1FAF9C9D84}"/>
              </a:ext>
            </a:extLst>
          </p:cNvPr>
          <p:cNvSpPr txBox="1">
            <a:spLocks/>
          </p:cNvSpPr>
          <p:nvPr/>
        </p:nvSpPr>
        <p:spPr>
          <a:xfrm>
            <a:off x="696035" y="1367373"/>
            <a:ext cx="7400830" cy="860400"/>
          </a:xfrm>
          <a:prstGeom prst="rect">
            <a:avLst/>
          </a:prstGeom>
        </p:spPr>
        <p:txBody>
          <a:bodyPr vert="horz" lIns="91440" tIns="45720" rIns="91440" bIns="45720" rtlCol="0" anchor="b">
            <a:noAutofit/>
          </a:bodyPr>
          <a:lstStyle>
            <a:lvl1pPr algn="l" defTabSz="457200" rtl="0" eaLnBrk="1" latinLnBrk="0" hangingPunct="1">
              <a:spcBef>
                <a:spcPct val="0"/>
              </a:spcBef>
              <a:buNone/>
              <a:defRPr kumimoji="1" sz="4000" b="0" i="0" kern="1200" cap="none">
                <a:solidFill>
                  <a:schemeClr val="tx2"/>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dirty="0"/>
              <a:t>２．目指す料金体系（案）</a:t>
            </a:r>
          </a:p>
        </p:txBody>
      </p:sp>
      <p:sp>
        <p:nvSpPr>
          <p:cNvPr id="7" name="タイトル 4">
            <a:extLst>
              <a:ext uri="{FF2B5EF4-FFF2-40B4-BE49-F238E27FC236}">
                <a16:creationId xmlns:a16="http://schemas.microsoft.com/office/drawing/2014/main" id="{0A8D8A03-4D41-4CDF-981D-E267A10693F8}"/>
              </a:ext>
            </a:extLst>
          </p:cNvPr>
          <p:cNvSpPr>
            <a:spLocks noGrp="1"/>
          </p:cNvSpPr>
          <p:nvPr>
            <p:ph type="title"/>
          </p:nvPr>
        </p:nvSpPr>
        <p:spPr>
          <a:xfrm>
            <a:off x="1880374" y="2580763"/>
            <a:ext cx="9195665" cy="1454426"/>
          </a:xfrm>
        </p:spPr>
        <p:txBody>
          <a:bodyPr/>
          <a:lstStyle/>
          <a:p>
            <a:r>
              <a:rPr lang="ja-JP" altLang="en-US" dirty="0"/>
              <a:t>（３）従量料金における逓増度の</a:t>
            </a:r>
            <a:br>
              <a:rPr lang="en-US" altLang="ja-JP" dirty="0"/>
            </a:br>
            <a:r>
              <a:rPr lang="ja-JP" altLang="en-US" dirty="0"/>
              <a:t>　　　見直し</a:t>
            </a:r>
            <a:br>
              <a:rPr lang="ja-JP" altLang="en-US" dirty="0"/>
            </a:br>
            <a:endParaRPr kumimoji="1" lang="ja-JP" altLang="en-US" dirty="0"/>
          </a:p>
        </p:txBody>
      </p:sp>
      <p:sp>
        <p:nvSpPr>
          <p:cNvPr id="3" name="スライド番号プレースホルダー 2">
            <a:extLst>
              <a:ext uri="{FF2B5EF4-FFF2-40B4-BE49-F238E27FC236}">
                <a16:creationId xmlns:a16="http://schemas.microsoft.com/office/drawing/2014/main" id="{053C5A14-A0BF-46B6-BD3C-D9728AB3079A}"/>
              </a:ext>
            </a:extLst>
          </p:cNvPr>
          <p:cNvSpPr>
            <a:spLocks noGrp="1"/>
          </p:cNvSpPr>
          <p:nvPr>
            <p:ph type="sldNum" sz="quarter" idx="12"/>
          </p:nvPr>
        </p:nvSpPr>
        <p:spPr/>
        <p:txBody>
          <a:bodyPr/>
          <a:lstStyle/>
          <a:p>
            <a:r>
              <a:rPr kumimoji="1" lang="en-US" altLang="ja-JP" dirty="0">
                <a:solidFill>
                  <a:schemeClr val="bg1"/>
                </a:solidFill>
                <a:latin typeface="+mn-ea"/>
              </a:rPr>
              <a:t>15</a:t>
            </a:r>
            <a:endParaRPr kumimoji="1" lang="ja-JP" altLang="en-US" dirty="0">
              <a:solidFill>
                <a:schemeClr val="bg1"/>
              </a:solidFill>
              <a:latin typeface="+mn-ea"/>
            </a:endParaRPr>
          </a:p>
        </p:txBody>
      </p:sp>
    </p:spTree>
    <p:extLst>
      <p:ext uri="{BB962C8B-B14F-4D97-AF65-F5344CB8AC3E}">
        <p14:creationId xmlns:p14="http://schemas.microsoft.com/office/powerpoint/2010/main" val="29303763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プレースホルダー 17">
            <a:extLst>
              <a:ext uri="{FF2B5EF4-FFF2-40B4-BE49-F238E27FC236}">
                <a16:creationId xmlns:a16="http://schemas.microsoft.com/office/drawing/2014/main" id="{95843FA5-0E75-4250-98E1-429732AC5D61}"/>
              </a:ext>
            </a:extLst>
          </p:cNvPr>
          <p:cNvSpPr txBox="1">
            <a:spLocks/>
          </p:cNvSpPr>
          <p:nvPr/>
        </p:nvSpPr>
        <p:spPr>
          <a:xfrm>
            <a:off x="977411" y="997228"/>
            <a:ext cx="9287507" cy="2968487"/>
          </a:xfrm>
          <a:prstGeom prst="rect">
            <a:avLst/>
          </a:prstGeom>
        </p:spPr>
        <p:txBody>
          <a:bodyPr vert="horz" lIns="91440" tIns="45720" rIns="91440" bIns="45720" rtlCol="0" anchor="b">
            <a:noAutofit/>
          </a:bodyPr>
          <a:lstStyle>
            <a:lvl1pPr marL="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2400" b="0" i="0" kern="1200">
                <a:solidFill>
                  <a:schemeClr val="bg2">
                    <a:lumMod val="40000"/>
                    <a:lumOff val="60000"/>
                  </a:schemeClr>
                </a:solidFill>
                <a:latin typeface="+mj-lt"/>
                <a:ea typeface="+mj-ea"/>
                <a:cs typeface="+mj-cs"/>
              </a:defRPr>
            </a:lvl1pPr>
            <a:lvl2pPr marL="4572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2000" b="1" i="0" kern="1200">
                <a:solidFill>
                  <a:schemeClr val="tx1"/>
                </a:solidFill>
                <a:latin typeface="+mj-lt"/>
                <a:ea typeface="+mj-ea"/>
                <a:cs typeface="+mj-cs"/>
              </a:defRPr>
            </a:lvl2pPr>
            <a:lvl3pPr marL="9144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800" b="1" i="0" kern="1200">
                <a:solidFill>
                  <a:schemeClr val="tx1"/>
                </a:solidFill>
                <a:latin typeface="+mj-lt"/>
                <a:ea typeface="+mj-ea"/>
                <a:cs typeface="+mj-cs"/>
              </a:defRPr>
            </a:lvl3pPr>
            <a:lvl4pPr marL="13716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4pPr>
            <a:lvl5pPr marL="18288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5pPr>
            <a:lvl6pPr marL="22860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6pPr>
            <a:lvl7pPr marL="27432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7pPr>
            <a:lvl8pPr marL="32004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8pPr>
            <a:lvl9pPr marL="36576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9pPr>
          </a:lstStyle>
          <a:p>
            <a:pPr>
              <a:spcAft>
                <a:spcPts val="600"/>
              </a:spcAft>
            </a:pPr>
            <a:r>
              <a:rPr lang="ja-JP" altLang="en-US" sz="1800" dirty="0">
                <a:solidFill>
                  <a:schemeClr val="tx1"/>
                </a:solidFill>
                <a:latin typeface="+mn-ea"/>
              </a:rPr>
              <a:t>≪逓増度≫</a:t>
            </a:r>
            <a:endParaRPr lang="en-US" altLang="ja-JP" sz="1800" dirty="0">
              <a:solidFill>
                <a:schemeClr val="tx1"/>
              </a:solidFill>
            </a:endParaRPr>
          </a:p>
          <a:p>
            <a:pPr>
              <a:spcBef>
                <a:spcPts val="0"/>
              </a:spcBef>
            </a:pPr>
            <a:r>
              <a:rPr lang="ja-JP" altLang="en-US" sz="1800" dirty="0">
                <a:solidFill>
                  <a:schemeClr val="tx1"/>
                </a:solidFill>
              </a:rPr>
              <a:t>　逓増度とは、使用水量が</a:t>
            </a:r>
            <a:r>
              <a:rPr lang="ja-JP" altLang="en-US" sz="1800">
                <a:solidFill>
                  <a:schemeClr val="tx1"/>
                </a:solidFill>
              </a:rPr>
              <a:t>多くなるのに</a:t>
            </a:r>
            <a:r>
              <a:rPr lang="ja-JP" altLang="en-US" sz="1800" dirty="0">
                <a:solidFill>
                  <a:schemeClr val="tx1"/>
                </a:solidFill>
              </a:rPr>
              <a:t>伴い、使用水量１㎥あたりの単価が高くなる度合いで、最低単価と最高単価を比較すること</a:t>
            </a:r>
            <a:r>
              <a:rPr lang="ja-JP" altLang="en-US" sz="1800">
                <a:solidFill>
                  <a:schemeClr val="tx1"/>
                </a:solidFill>
              </a:rPr>
              <a:t>で算出する。</a:t>
            </a:r>
            <a:endParaRPr lang="en-US" altLang="ja-JP" sz="1800" dirty="0">
              <a:solidFill>
                <a:schemeClr val="tx1"/>
              </a:solidFill>
            </a:endParaRPr>
          </a:p>
          <a:p>
            <a:pPr>
              <a:spcBef>
                <a:spcPts val="0"/>
              </a:spcBef>
            </a:pPr>
            <a:endParaRPr lang="en-US" altLang="ja-JP" sz="1800" dirty="0">
              <a:solidFill>
                <a:schemeClr val="tx1"/>
              </a:solidFill>
            </a:endParaRPr>
          </a:p>
          <a:p>
            <a:pPr>
              <a:spcBef>
                <a:spcPts val="0"/>
              </a:spcBef>
            </a:pPr>
            <a:r>
              <a:rPr lang="ja-JP" altLang="en-US" sz="1800" dirty="0">
                <a:solidFill>
                  <a:schemeClr val="tx1"/>
                </a:solidFill>
              </a:rPr>
              <a:t>■倉吉市の逓増度（一般用、口径</a:t>
            </a:r>
            <a:r>
              <a:rPr lang="en-US" altLang="ja-JP" sz="1800" dirty="0">
                <a:solidFill>
                  <a:schemeClr val="tx1"/>
                </a:solidFill>
              </a:rPr>
              <a:t>13mm</a:t>
            </a:r>
            <a:r>
              <a:rPr lang="ja-JP" altLang="en-US" sz="1800" dirty="0" err="1">
                <a:solidFill>
                  <a:schemeClr val="tx1"/>
                </a:solidFill>
              </a:rPr>
              <a:t>、</a:t>
            </a:r>
            <a:r>
              <a:rPr lang="en-US" altLang="ja-JP" sz="1800" dirty="0">
                <a:solidFill>
                  <a:schemeClr val="tx1"/>
                </a:solidFill>
              </a:rPr>
              <a:t>10</a:t>
            </a:r>
            <a:r>
              <a:rPr lang="ja-JP" altLang="en-US" sz="1800" dirty="0">
                <a:solidFill>
                  <a:schemeClr val="tx1"/>
                </a:solidFill>
              </a:rPr>
              <a:t>㎥単位で算出して比較）</a:t>
            </a:r>
            <a:endParaRPr lang="en-US" altLang="ja-JP" sz="1800" dirty="0">
              <a:solidFill>
                <a:schemeClr val="tx1"/>
              </a:solidFill>
            </a:endParaRPr>
          </a:p>
          <a:p>
            <a:pPr>
              <a:spcBef>
                <a:spcPts val="0"/>
              </a:spcBef>
            </a:pPr>
            <a:endParaRPr lang="en-US" altLang="ja-JP" sz="1800" dirty="0">
              <a:solidFill>
                <a:schemeClr val="tx1"/>
              </a:solidFill>
            </a:endParaRPr>
          </a:p>
          <a:p>
            <a:pPr>
              <a:spcBef>
                <a:spcPts val="600"/>
              </a:spcBef>
            </a:pPr>
            <a:r>
              <a:rPr lang="ja-JP" altLang="en-US" sz="1800" dirty="0">
                <a:solidFill>
                  <a:schemeClr val="tx1"/>
                </a:solidFill>
              </a:rPr>
              <a:t>≪最低単価≫ </a:t>
            </a:r>
            <a:r>
              <a:rPr lang="en-US" altLang="ja-JP" sz="1800" dirty="0">
                <a:solidFill>
                  <a:schemeClr val="tx1"/>
                </a:solidFill>
              </a:rPr>
              <a:t>670</a:t>
            </a:r>
            <a:r>
              <a:rPr lang="ja-JP" altLang="en-US" sz="1800" dirty="0">
                <a:solidFill>
                  <a:schemeClr val="tx1"/>
                </a:solidFill>
              </a:rPr>
              <a:t>円（基本水量</a:t>
            </a:r>
            <a:r>
              <a:rPr lang="en-US" altLang="ja-JP" sz="1800" dirty="0">
                <a:solidFill>
                  <a:schemeClr val="tx1"/>
                </a:solidFill>
              </a:rPr>
              <a:t>8</a:t>
            </a:r>
            <a:r>
              <a:rPr lang="ja-JP" altLang="en-US" sz="1800" dirty="0">
                <a:solidFill>
                  <a:schemeClr val="tx1"/>
                </a:solidFill>
              </a:rPr>
              <a:t>㎥）＋ </a:t>
            </a:r>
            <a:r>
              <a:rPr lang="en-US" altLang="ja-JP" sz="1800" dirty="0">
                <a:solidFill>
                  <a:schemeClr val="tx1"/>
                </a:solidFill>
              </a:rPr>
              <a:t>80</a:t>
            </a:r>
            <a:r>
              <a:rPr lang="ja-JP" altLang="en-US" sz="1800" dirty="0">
                <a:solidFill>
                  <a:schemeClr val="tx1"/>
                </a:solidFill>
              </a:rPr>
              <a:t>円（量水器使用料）＋ </a:t>
            </a:r>
            <a:r>
              <a:rPr lang="en-US" altLang="ja-JP" sz="1800" dirty="0">
                <a:solidFill>
                  <a:schemeClr val="tx1"/>
                </a:solidFill>
              </a:rPr>
              <a:t>116</a:t>
            </a:r>
            <a:r>
              <a:rPr lang="ja-JP" altLang="en-US" sz="1800" dirty="0">
                <a:solidFill>
                  <a:schemeClr val="tx1"/>
                </a:solidFill>
              </a:rPr>
              <a:t>円 </a:t>
            </a:r>
            <a:r>
              <a:rPr lang="en-US" altLang="ja-JP" sz="1800" dirty="0">
                <a:solidFill>
                  <a:schemeClr val="tx1"/>
                </a:solidFill>
              </a:rPr>
              <a:t>× 2</a:t>
            </a:r>
            <a:r>
              <a:rPr lang="ja-JP" altLang="en-US" sz="1800" dirty="0">
                <a:solidFill>
                  <a:schemeClr val="tx1"/>
                </a:solidFill>
              </a:rPr>
              <a:t>㎥ ＝ </a:t>
            </a:r>
            <a:r>
              <a:rPr lang="en-US" altLang="ja-JP" sz="1800" dirty="0">
                <a:solidFill>
                  <a:schemeClr val="tx1"/>
                </a:solidFill>
              </a:rPr>
              <a:t>982</a:t>
            </a:r>
            <a:r>
              <a:rPr lang="ja-JP" altLang="en-US" sz="1800" dirty="0">
                <a:solidFill>
                  <a:schemeClr val="tx1"/>
                </a:solidFill>
              </a:rPr>
              <a:t>円</a:t>
            </a:r>
            <a:endParaRPr lang="en-US" altLang="ja-JP" sz="1800" dirty="0">
              <a:solidFill>
                <a:schemeClr val="tx1"/>
              </a:solidFill>
            </a:endParaRPr>
          </a:p>
          <a:p>
            <a:pPr>
              <a:spcBef>
                <a:spcPts val="600"/>
              </a:spcBef>
            </a:pPr>
            <a:r>
              <a:rPr lang="ja-JP" altLang="en-US" sz="1800" dirty="0">
                <a:solidFill>
                  <a:schemeClr val="tx1"/>
                </a:solidFill>
              </a:rPr>
              <a:t>≪最高単価≫ </a:t>
            </a:r>
            <a:r>
              <a:rPr lang="en-US" altLang="ja-JP" sz="1800" dirty="0">
                <a:solidFill>
                  <a:schemeClr val="tx1"/>
                </a:solidFill>
              </a:rPr>
              <a:t>153</a:t>
            </a:r>
            <a:r>
              <a:rPr lang="ja-JP" altLang="en-US" sz="1800" dirty="0">
                <a:solidFill>
                  <a:schemeClr val="tx1"/>
                </a:solidFill>
              </a:rPr>
              <a:t>円 </a:t>
            </a:r>
            <a:r>
              <a:rPr lang="en-US" altLang="ja-JP" sz="1800" dirty="0">
                <a:solidFill>
                  <a:schemeClr val="tx1"/>
                </a:solidFill>
              </a:rPr>
              <a:t>× 10</a:t>
            </a:r>
            <a:r>
              <a:rPr lang="ja-JP" altLang="en-US" sz="1800" dirty="0">
                <a:solidFill>
                  <a:schemeClr val="tx1"/>
                </a:solidFill>
              </a:rPr>
              <a:t>㎥ ＝ </a:t>
            </a:r>
            <a:r>
              <a:rPr lang="en-US" altLang="ja-JP" sz="1800" dirty="0">
                <a:solidFill>
                  <a:schemeClr val="tx1"/>
                </a:solidFill>
              </a:rPr>
              <a:t>1,530</a:t>
            </a:r>
            <a:r>
              <a:rPr lang="ja-JP" altLang="en-US" sz="1800" dirty="0">
                <a:solidFill>
                  <a:schemeClr val="tx1"/>
                </a:solidFill>
              </a:rPr>
              <a:t>円</a:t>
            </a:r>
            <a:endParaRPr lang="en-US" altLang="ja-JP" sz="1800" dirty="0">
              <a:solidFill>
                <a:schemeClr val="tx1"/>
              </a:solidFill>
            </a:endParaRPr>
          </a:p>
          <a:p>
            <a:pPr>
              <a:spcBef>
                <a:spcPts val="600"/>
              </a:spcBef>
            </a:pPr>
            <a:r>
              <a:rPr lang="ja-JP" altLang="en-US" sz="1800" dirty="0">
                <a:solidFill>
                  <a:schemeClr val="tx1"/>
                </a:solidFill>
              </a:rPr>
              <a:t>≪逓増度≫</a:t>
            </a:r>
            <a:r>
              <a:rPr lang="en-US" altLang="ja-JP" sz="1800" dirty="0">
                <a:solidFill>
                  <a:schemeClr val="tx1"/>
                </a:solidFill>
              </a:rPr>
              <a:t>	 1,530</a:t>
            </a:r>
            <a:r>
              <a:rPr lang="ja-JP" altLang="en-US" sz="1800" dirty="0">
                <a:solidFill>
                  <a:schemeClr val="tx1"/>
                </a:solidFill>
              </a:rPr>
              <a:t>円 </a:t>
            </a:r>
            <a:r>
              <a:rPr lang="en-US" altLang="ja-JP" sz="1800" dirty="0">
                <a:solidFill>
                  <a:schemeClr val="tx1"/>
                </a:solidFill>
              </a:rPr>
              <a:t>÷ 982</a:t>
            </a:r>
            <a:r>
              <a:rPr lang="ja-JP" altLang="en-US" sz="1800" dirty="0">
                <a:solidFill>
                  <a:schemeClr val="tx1"/>
                </a:solidFill>
              </a:rPr>
              <a:t>円 ≒ </a:t>
            </a:r>
            <a:r>
              <a:rPr lang="en-US" altLang="ja-JP" sz="1800" b="1" u="sng" dirty="0">
                <a:solidFill>
                  <a:schemeClr val="tx1"/>
                </a:solidFill>
              </a:rPr>
              <a:t>1.56</a:t>
            </a:r>
            <a:r>
              <a:rPr lang="ja-JP" altLang="en-US" sz="1800" dirty="0">
                <a:solidFill>
                  <a:schemeClr val="tx1"/>
                </a:solidFill>
              </a:rPr>
              <a:t>  </a:t>
            </a:r>
            <a:endParaRPr lang="en-US" altLang="ja-JP" sz="1800" dirty="0">
              <a:solidFill>
                <a:schemeClr val="tx1"/>
              </a:solidFill>
            </a:endParaRPr>
          </a:p>
        </p:txBody>
      </p:sp>
      <p:sp>
        <p:nvSpPr>
          <p:cNvPr id="8" name="タイトル 9">
            <a:extLst>
              <a:ext uri="{FF2B5EF4-FFF2-40B4-BE49-F238E27FC236}">
                <a16:creationId xmlns:a16="http://schemas.microsoft.com/office/drawing/2014/main" id="{5BDF474B-F874-4C51-8831-6D506C90FFD1}"/>
              </a:ext>
            </a:extLst>
          </p:cNvPr>
          <p:cNvSpPr txBox="1">
            <a:spLocks/>
          </p:cNvSpPr>
          <p:nvPr/>
        </p:nvSpPr>
        <p:spPr>
          <a:xfrm>
            <a:off x="646113" y="452439"/>
            <a:ext cx="9404350" cy="610978"/>
          </a:xfrm>
          <a:prstGeom prst="rect">
            <a:avLst/>
          </a:prstGeom>
        </p:spPr>
        <p:txBody>
          <a:bodyPr vert="horz" lIns="91440" tIns="45720" rIns="91440" bIns="45720" rtlCol="0" anchor="t">
            <a:noAutofit/>
          </a:bodyPr>
          <a:lstStyle>
            <a:lvl1pPr algn="l" defTabSz="457200" rtl="0" eaLnBrk="1" latinLnBrk="0" hangingPunct="1">
              <a:spcBef>
                <a:spcPct val="0"/>
              </a:spcBef>
              <a:buNone/>
              <a:defRPr kumimoji="1" sz="4200" b="0" i="0" kern="1200">
                <a:solidFill>
                  <a:schemeClr val="tx2"/>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2800" dirty="0"/>
              <a:t>（３）従量料金における逓増度の見直し</a:t>
            </a:r>
            <a:endParaRPr lang="ja-JP" altLang="en-US" sz="2800" b="1" dirty="0">
              <a:solidFill>
                <a:srgbClr val="FF0000"/>
              </a:solidFill>
            </a:endParaRPr>
          </a:p>
        </p:txBody>
      </p:sp>
      <p:grpSp>
        <p:nvGrpSpPr>
          <p:cNvPr id="13" name="グループ化 12">
            <a:extLst>
              <a:ext uri="{FF2B5EF4-FFF2-40B4-BE49-F238E27FC236}">
                <a16:creationId xmlns:a16="http://schemas.microsoft.com/office/drawing/2014/main" id="{ACD650CE-EE17-4C67-B3F8-667E776EE0F2}"/>
              </a:ext>
            </a:extLst>
          </p:cNvPr>
          <p:cNvGrpSpPr/>
          <p:nvPr/>
        </p:nvGrpSpPr>
        <p:grpSpPr>
          <a:xfrm>
            <a:off x="1103312" y="4080781"/>
            <a:ext cx="9985377" cy="1773535"/>
            <a:chOff x="1103312" y="4441488"/>
            <a:chExt cx="9985377" cy="1773535"/>
          </a:xfrm>
        </p:grpSpPr>
        <p:graphicFrame>
          <p:nvGraphicFramePr>
            <p:cNvPr id="9" name="コンテンツ プレースホルダー 15">
              <a:extLst>
                <a:ext uri="{FF2B5EF4-FFF2-40B4-BE49-F238E27FC236}">
                  <a16:creationId xmlns:a16="http://schemas.microsoft.com/office/drawing/2014/main" id="{DAF22465-04D8-458C-B5B0-24C9D5B3CB02}"/>
                </a:ext>
              </a:extLst>
            </p:cNvPr>
            <p:cNvGraphicFramePr>
              <a:graphicFrameLocks/>
            </p:cNvGraphicFramePr>
            <p:nvPr>
              <p:extLst>
                <p:ext uri="{D42A27DB-BD31-4B8C-83A1-F6EECF244321}">
                  <p14:modId xmlns:p14="http://schemas.microsoft.com/office/powerpoint/2010/main" val="3033279722"/>
                </p:ext>
              </p:extLst>
            </p:nvPr>
          </p:nvGraphicFramePr>
          <p:xfrm>
            <a:off x="8093697" y="4946167"/>
            <a:ext cx="2994991" cy="731520"/>
          </p:xfrm>
          <a:graphic>
            <a:graphicData uri="http://schemas.openxmlformats.org/drawingml/2006/table">
              <a:tbl>
                <a:tblPr firstRow="1" bandRow="1">
                  <a:tableStyleId>{5C22544A-7EE6-4342-B048-85BDC9FD1C3A}</a:tableStyleId>
                </a:tblPr>
                <a:tblGrid>
                  <a:gridCol w="1285462">
                    <a:extLst>
                      <a:ext uri="{9D8B030D-6E8A-4147-A177-3AD203B41FA5}">
                        <a16:colId xmlns:a16="http://schemas.microsoft.com/office/drawing/2014/main" val="1138286177"/>
                      </a:ext>
                    </a:extLst>
                  </a:gridCol>
                  <a:gridCol w="1709529">
                    <a:extLst>
                      <a:ext uri="{9D8B030D-6E8A-4147-A177-3AD203B41FA5}">
                        <a16:colId xmlns:a16="http://schemas.microsoft.com/office/drawing/2014/main" val="3597643905"/>
                      </a:ext>
                    </a:extLst>
                  </a:gridCol>
                </a:tblGrid>
                <a:tr h="289499">
                  <a:tc>
                    <a:txBody>
                      <a:bodyPr/>
                      <a:lstStyle/>
                      <a:p>
                        <a:pPr algn="ctr"/>
                        <a:r>
                          <a:rPr kumimoji="1" lang="ja-JP" altLang="en-US" dirty="0"/>
                          <a:t>口径</a:t>
                        </a:r>
                      </a:p>
                    </a:txBody>
                    <a:tcPr/>
                  </a:tc>
                  <a:tc>
                    <a:txBody>
                      <a:bodyPr/>
                      <a:lstStyle/>
                      <a:p>
                        <a:pPr algn="ctr"/>
                        <a:r>
                          <a:rPr kumimoji="1" lang="ja-JP" altLang="en-US" dirty="0"/>
                          <a:t>量水器使用料</a:t>
                        </a:r>
                      </a:p>
                    </a:txBody>
                    <a:tcPr/>
                  </a:tc>
                  <a:extLst>
                    <a:ext uri="{0D108BD9-81ED-4DB2-BD59-A6C34878D82A}">
                      <a16:rowId xmlns:a16="http://schemas.microsoft.com/office/drawing/2014/main" val="3947481265"/>
                    </a:ext>
                  </a:extLst>
                </a:tr>
                <a:tr h="340188">
                  <a:tc>
                    <a:txBody>
                      <a:bodyPr/>
                      <a:lstStyle/>
                      <a:p>
                        <a:r>
                          <a:rPr kumimoji="1" lang="en-US" altLang="ja-JP" dirty="0"/>
                          <a:t>13mm</a:t>
                        </a:r>
                        <a:endParaRPr kumimoji="1" lang="ja-JP" altLang="en-US" dirty="0"/>
                      </a:p>
                    </a:txBody>
                    <a:tcPr/>
                  </a:tc>
                  <a:tc>
                    <a:txBody>
                      <a:bodyPr/>
                      <a:lstStyle/>
                      <a:p>
                        <a:pPr algn="r"/>
                        <a:r>
                          <a:rPr kumimoji="1" lang="en-US" altLang="ja-JP" dirty="0"/>
                          <a:t>80 </a:t>
                        </a:r>
                        <a:r>
                          <a:rPr kumimoji="1" lang="ja-JP" altLang="en-US" dirty="0"/>
                          <a:t>円</a:t>
                        </a:r>
                      </a:p>
                    </a:txBody>
                    <a:tcPr/>
                  </a:tc>
                  <a:extLst>
                    <a:ext uri="{0D108BD9-81ED-4DB2-BD59-A6C34878D82A}">
                      <a16:rowId xmlns:a16="http://schemas.microsoft.com/office/drawing/2014/main" val="1294283259"/>
                    </a:ext>
                  </a:extLst>
                </a:tr>
              </a:tbl>
            </a:graphicData>
          </a:graphic>
        </p:graphicFrame>
        <p:graphicFrame>
          <p:nvGraphicFramePr>
            <p:cNvPr id="10" name="コンテンツ プレースホルダー 14">
              <a:extLst>
                <a:ext uri="{FF2B5EF4-FFF2-40B4-BE49-F238E27FC236}">
                  <a16:creationId xmlns:a16="http://schemas.microsoft.com/office/drawing/2014/main" id="{28CD7E47-E6B2-4DCE-AE34-4900D2FFA99A}"/>
                </a:ext>
              </a:extLst>
            </p:cNvPr>
            <p:cNvGraphicFramePr>
              <a:graphicFrameLocks/>
            </p:cNvGraphicFramePr>
            <p:nvPr>
              <p:extLst>
                <p:ext uri="{D42A27DB-BD31-4B8C-83A1-F6EECF244321}">
                  <p14:modId xmlns:p14="http://schemas.microsoft.com/office/powerpoint/2010/main" val="116446370"/>
                </p:ext>
              </p:extLst>
            </p:nvPr>
          </p:nvGraphicFramePr>
          <p:xfrm>
            <a:off x="1103312" y="4946168"/>
            <a:ext cx="6887750" cy="1097280"/>
          </p:xfrm>
          <a:graphic>
            <a:graphicData uri="http://schemas.openxmlformats.org/drawingml/2006/table">
              <a:tbl>
                <a:tblPr firstRow="1" bandRow="1">
                  <a:tableStyleId>{5C22544A-7EE6-4342-B048-85BDC9FD1C3A}</a:tableStyleId>
                </a:tblPr>
                <a:tblGrid>
                  <a:gridCol w="1377550">
                    <a:extLst>
                      <a:ext uri="{9D8B030D-6E8A-4147-A177-3AD203B41FA5}">
                        <a16:colId xmlns:a16="http://schemas.microsoft.com/office/drawing/2014/main" val="4105030833"/>
                      </a:ext>
                    </a:extLst>
                  </a:gridCol>
                  <a:gridCol w="1377550">
                    <a:extLst>
                      <a:ext uri="{9D8B030D-6E8A-4147-A177-3AD203B41FA5}">
                        <a16:colId xmlns:a16="http://schemas.microsoft.com/office/drawing/2014/main" val="890190561"/>
                      </a:ext>
                    </a:extLst>
                  </a:gridCol>
                  <a:gridCol w="1377550">
                    <a:extLst>
                      <a:ext uri="{9D8B030D-6E8A-4147-A177-3AD203B41FA5}">
                        <a16:colId xmlns:a16="http://schemas.microsoft.com/office/drawing/2014/main" val="864292140"/>
                      </a:ext>
                    </a:extLst>
                  </a:gridCol>
                  <a:gridCol w="1377550">
                    <a:extLst>
                      <a:ext uri="{9D8B030D-6E8A-4147-A177-3AD203B41FA5}">
                        <a16:colId xmlns:a16="http://schemas.microsoft.com/office/drawing/2014/main" val="1322592177"/>
                      </a:ext>
                    </a:extLst>
                  </a:gridCol>
                  <a:gridCol w="1377550">
                    <a:extLst>
                      <a:ext uri="{9D8B030D-6E8A-4147-A177-3AD203B41FA5}">
                        <a16:colId xmlns:a16="http://schemas.microsoft.com/office/drawing/2014/main" val="607933326"/>
                      </a:ext>
                    </a:extLst>
                  </a:gridCol>
                </a:tblGrid>
                <a:tr h="204967">
                  <a:tc>
                    <a:txBody>
                      <a:bodyPr/>
                      <a:lstStyle/>
                      <a:p>
                        <a:pPr algn="ctr"/>
                        <a:r>
                          <a:rPr kumimoji="1" lang="ja-JP" altLang="en-US" dirty="0"/>
                          <a:t>用途</a:t>
                        </a:r>
                      </a:p>
                    </a:txBody>
                    <a:tcPr/>
                  </a:tc>
                  <a:tc>
                    <a:txBody>
                      <a:bodyPr/>
                      <a:lstStyle/>
                      <a:p>
                        <a:pPr algn="ctr"/>
                        <a:r>
                          <a:rPr kumimoji="1" lang="ja-JP" altLang="en-US" dirty="0"/>
                          <a:t>基本料金</a:t>
                        </a:r>
                      </a:p>
                    </a:txBody>
                    <a:tcPr/>
                  </a:tc>
                  <a:tc gridSpan="3">
                    <a:txBody>
                      <a:bodyPr/>
                      <a:lstStyle/>
                      <a:p>
                        <a:pPr algn="ctr"/>
                        <a:r>
                          <a:rPr kumimoji="1" lang="ja-JP" altLang="en-US" dirty="0"/>
                          <a:t>従量料金</a:t>
                        </a:r>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415934284"/>
                    </a:ext>
                  </a:extLst>
                </a:tr>
                <a:tr h="204967">
                  <a:tc rowSpan="2">
                    <a:txBody>
                      <a:bodyPr/>
                      <a:lstStyle/>
                      <a:p>
                        <a:r>
                          <a:rPr kumimoji="1" lang="ja-JP" altLang="en-US" dirty="0"/>
                          <a:t>一般用</a:t>
                        </a:r>
                      </a:p>
                    </a:txBody>
                    <a:tcPr/>
                  </a:tc>
                  <a:tc>
                    <a:txBody>
                      <a:bodyPr/>
                      <a:lstStyle/>
                      <a:p>
                        <a:r>
                          <a:rPr kumimoji="1" lang="en-US" altLang="ja-JP" dirty="0"/>
                          <a:t>8</a:t>
                        </a:r>
                        <a:r>
                          <a:rPr kumimoji="1" lang="ja-JP" altLang="en-US" dirty="0"/>
                          <a:t>㎥まで</a:t>
                        </a:r>
                      </a:p>
                    </a:txBody>
                    <a:tcPr/>
                  </a:tc>
                  <a:tc>
                    <a:txBody>
                      <a:bodyPr/>
                      <a:lstStyle/>
                      <a:p>
                        <a:r>
                          <a:rPr kumimoji="1" lang="en-US" altLang="ja-JP" dirty="0"/>
                          <a:t>9</a:t>
                        </a:r>
                        <a:r>
                          <a:rPr kumimoji="1" lang="ja-JP" altLang="en-US" dirty="0"/>
                          <a:t>～</a:t>
                        </a:r>
                        <a:r>
                          <a:rPr kumimoji="1" lang="en-US" altLang="ja-JP" dirty="0"/>
                          <a:t>20</a:t>
                        </a:r>
                        <a:r>
                          <a:rPr kumimoji="1" lang="ja-JP" altLang="en-US" dirty="0"/>
                          <a:t>㎥</a:t>
                        </a:r>
                      </a:p>
                    </a:txBody>
                    <a:tcPr/>
                  </a:tc>
                  <a:tc>
                    <a:txBody>
                      <a:bodyPr/>
                      <a:lstStyle/>
                      <a:p>
                        <a:r>
                          <a:rPr kumimoji="1" lang="en-US" altLang="ja-JP" dirty="0"/>
                          <a:t>21</a:t>
                        </a:r>
                        <a:r>
                          <a:rPr kumimoji="1" lang="ja-JP" altLang="en-US" dirty="0"/>
                          <a:t>～</a:t>
                        </a:r>
                        <a:r>
                          <a:rPr kumimoji="1" lang="en-US" altLang="ja-JP" dirty="0"/>
                          <a:t>100</a:t>
                        </a:r>
                        <a:r>
                          <a:rPr kumimoji="1" lang="ja-JP" altLang="en-US" dirty="0"/>
                          <a:t>㎥</a:t>
                        </a:r>
                      </a:p>
                    </a:txBody>
                    <a:tcPr/>
                  </a:tc>
                  <a:tc>
                    <a:txBody>
                      <a:bodyPr/>
                      <a:lstStyle/>
                      <a:p>
                        <a:r>
                          <a:rPr kumimoji="1" lang="en-US" altLang="ja-JP" dirty="0"/>
                          <a:t>101</a:t>
                        </a:r>
                        <a:r>
                          <a:rPr kumimoji="1" lang="ja-JP" altLang="en-US" dirty="0"/>
                          <a:t>㎥～</a:t>
                        </a:r>
                      </a:p>
                    </a:txBody>
                    <a:tcPr/>
                  </a:tc>
                  <a:extLst>
                    <a:ext uri="{0D108BD9-81ED-4DB2-BD59-A6C34878D82A}">
                      <a16:rowId xmlns:a16="http://schemas.microsoft.com/office/drawing/2014/main" val="2243268251"/>
                    </a:ext>
                  </a:extLst>
                </a:tr>
                <a:tr h="321584">
                  <a:tc vMerge="1">
                    <a:txBody>
                      <a:bodyPr/>
                      <a:lstStyle/>
                      <a:p>
                        <a:endParaRPr kumimoji="1" lang="ja-JP" altLang="en-US" dirty="0"/>
                      </a:p>
                    </a:txBody>
                    <a:tcPr/>
                  </a:tc>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1" lang="en-US" altLang="ja-JP" dirty="0"/>
                          <a:t>670 </a:t>
                        </a:r>
                        <a:r>
                          <a:rPr kumimoji="1" lang="ja-JP" altLang="en-US" dirty="0"/>
                          <a:t>円</a:t>
                        </a:r>
                      </a:p>
                    </a:txBody>
                    <a:tcPr/>
                  </a:tc>
                  <a:tc>
                    <a:txBody>
                      <a:bodyPr/>
                      <a:lstStyle/>
                      <a:p>
                        <a:pPr algn="r"/>
                        <a:r>
                          <a:rPr kumimoji="1" lang="en-US" altLang="ja-JP" dirty="0"/>
                          <a:t>116</a:t>
                        </a:r>
                        <a:r>
                          <a:rPr kumimoji="1" lang="ja-JP" altLang="en-US" dirty="0"/>
                          <a:t> 円</a:t>
                        </a:r>
                        <a:r>
                          <a:rPr kumimoji="1" lang="en-US" altLang="ja-JP" dirty="0"/>
                          <a:t>/</a:t>
                        </a:r>
                        <a:r>
                          <a:rPr kumimoji="1" lang="ja-JP" altLang="en-US" dirty="0"/>
                          <a:t>㎥</a:t>
                        </a:r>
                      </a:p>
                    </a:txBody>
                    <a:tcPr/>
                  </a:tc>
                  <a:tc>
                    <a:txBody>
                      <a:bodyPr/>
                      <a:lstStyle/>
                      <a:p>
                        <a:pPr algn="r"/>
                        <a:r>
                          <a:rPr kumimoji="1" lang="en-US" altLang="ja-JP" dirty="0"/>
                          <a:t>145 </a:t>
                        </a:r>
                        <a:r>
                          <a:rPr kumimoji="1" lang="ja-JP" altLang="en-US" dirty="0"/>
                          <a:t>円</a:t>
                        </a:r>
                        <a:r>
                          <a:rPr kumimoji="1" lang="en-US" altLang="ja-JP" dirty="0"/>
                          <a:t>/</a:t>
                        </a:r>
                        <a:r>
                          <a:rPr kumimoji="1" lang="ja-JP" altLang="en-US" dirty="0"/>
                          <a:t>㎥</a:t>
                        </a:r>
                      </a:p>
                    </a:txBody>
                    <a:tcPr/>
                  </a:tc>
                  <a:tc>
                    <a:txBody>
                      <a:bodyPr/>
                      <a:lstStyle/>
                      <a:p>
                        <a:pPr algn="r"/>
                        <a:r>
                          <a:rPr kumimoji="1" lang="en-US" altLang="ja-JP" dirty="0"/>
                          <a:t>153 </a:t>
                        </a:r>
                        <a:r>
                          <a:rPr kumimoji="1" lang="ja-JP" altLang="en-US" dirty="0"/>
                          <a:t>円</a:t>
                        </a:r>
                        <a:r>
                          <a:rPr kumimoji="1" lang="en-US" altLang="ja-JP" dirty="0"/>
                          <a:t>/</a:t>
                        </a:r>
                        <a:r>
                          <a:rPr kumimoji="1" lang="ja-JP" altLang="en-US" dirty="0"/>
                          <a:t>㎥</a:t>
                        </a:r>
                      </a:p>
                    </a:txBody>
                    <a:tcPr/>
                  </a:tc>
                  <a:extLst>
                    <a:ext uri="{0D108BD9-81ED-4DB2-BD59-A6C34878D82A}">
                      <a16:rowId xmlns:a16="http://schemas.microsoft.com/office/drawing/2014/main" val="3533568711"/>
                    </a:ext>
                  </a:extLst>
                </a:tr>
              </a:tbl>
            </a:graphicData>
          </a:graphic>
        </p:graphicFrame>
        <p:sp>
          <p:nvSpPr>
            <p:cNvPr id="11" name="テキスト プレースホルダー 17">
              <a:extLst>
                <a:ext uri="{FF2B5EF4-FFF2-40B4-BE49-F238E27FC236}">
                  <a16:creationId xmlns:a16="http://schemas.microsoft.com/office/drawing/2014/main" id="{F628C436-547A-4630-B1CF-B735BC3D938F}"/>
                </a:ext>
              </a:extLst>
            </p:cNvPr>
            <p:cNvSpPr txBox="1">
              <a:spLocks/>
            </p:cNvSpPr>
            <p:nvPr/>
          </p:nvSpPr>
          <p:spPr>
            <a:xfrm>
              <a:off x="7129671" y="4441488"/>
              <a:ext cx="3959018" cy="421183"/>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b">
              <a:noAutofit/>
            </a:bodyPr>
            <a:lstStyle>
              <a:lvl1pPr marL="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2400" b="0" i="0" kern="1200">
                  <a:solidFill>
                    <a:schemeClr val="bg2">
                      <a:lumMod val="40000"/>
                      <a:lumOff val="60000"/>
                    </a:schemeClr>
                  </a:solidFill>
                  <a:latin typeface="+mj-lt"/>
                  <a:ea typeface="+mj-ea"/>
                  <a:cs typeface="+mj-cs"/>
                </a:defRPr>
              </a:lvl1pPr>
              <a:lvl2pPr marL="4572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2000" b="1" i="0" kern="1200">
                  <a:solidFill>
                    <a:schemeClr val="tx1"/>
                  </a:solidFill>
                  <a:latin typeface="+mj-lt"/>
                  <a:ea typeface="+mj-ea"/>
                  <a:cs typeface="+mj-cs"/>
                </a:defRPr>
              </a:lvl2pPr>
              <a:lvl3pPr marL="9144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800" b="1" i="0" kern="1200">
                  <a:solidFill>
                    <a:schemeClr val="tx1"/>
                  </a:solidFill>
                  <a:latin typeface="+mj-lt"/>
                  <a:ea typeface="+mj-ea"/>
                  <a:cs typeface="+mj-cs"/>
                </a:defRPr>
              </a:lvl3pPr>
              <a:lvl4pPr marL="13716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4pPr>
              <a:lvl5pPr marL="18288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5pPr>
              <a:lvl6pPr marL="22860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6pPr>
              <a:lvl7pPr marL="27432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7pPr>
              <a:lvl8pPr marL="32004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8pPr>
              <a:lvl9pPr marL="36576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9pPr>
            </a:lstStyle>
            <a:p>
              <a:pPr algn="ctr"/>
              <a:r>
                <a:rPr lang="ja-JP" altLang="en-US" sz="1800" b="1" dirty="0">
                  <a:solidFill>
                    <a:schemeClr val="tx1"/>
                  </a:solidFill>
                </a:rPr>
                <a:t>（再掲）１か月あたりの水道料金表</a:t>
              </a:r>
            </a:p>
          </p:txBody>
        </p:sp>
        <p:sp>
          <p:nvSpPr>
            <p:cNvPr id="12" name="テキスト プレースホルダー 17">
              <a:extLst>
                <a:ext uri="{FF2B5EF4-FFF2-40B4-BE49-F238E27FC236}">
                  <a16:creationId xmlns:a16="http://schemas.microsoft.com/office/drawing/2014/main" id="{DFD2FA79-9851-466A-985B-B4B6B7B056E6}"/>
                </a:ext>
              </a:extLst>
            </p:cNvPr>
            <p:cNvSpPr txBox="1">
              <a:spLocks/>
            </p:cNvSpPr>
            <p:nvPr/>
          </p:nvSpPr>
          <p:spPr>
            <a:xfrm>
              <a:off x="9011479" y="5864084"/>
              <a:ext cx="2077209" cy="350939"/>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kumimoji="1"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kumimoji="1"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kumimoji="1"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kumimoji="1"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kumimoji="1"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kumimoji="1"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kumimoji="1"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kumimoji="1"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kumimoji="1" sz="1400" b="0" i="0" kern="1200">
                  <a:solidFill>
                    <a:schemeClr val="tx1"/>
                  </a:solidFill>
                  <a:latin typeface="+mj-lt"/>
                  <a:ea typeface="+mj-ea"/>
                  <a:cs typeface="+mj-cs"/>
                </a:defRPr>
              </a:lvl9pPr>
            </a:lstStyle>
            <a:p>
              <a:pPr algn="ctr"/>
              <a:r>
                <a:rPr lang="ja-JP" altLang="en-US" sz="1400" dirty="0"/>
                <a:t>（税抜き単価）</a:t>
              </a:r>
            </a:p>
          </p:txBody>
        </p:sp>
      </p:grpSp>
      <p:sp>
        <p:nvSpPr>
          <p:cNvPr id="14" name="テキスト プレースホルダー 17">
            <a:extLst>
              <a:ext uri="{FF2B5EF4-FFF2-40B4-BE49-F238E27FC236}">
                <a16:creationId xmlns:a16="http://schemas.microsoft.com/office/drawing/2014/main" id="{00F0DC48-FEDE-44E1-B76F-AD6AEAF3EACF}"/>
              </a:ext>
            </a:extLst>
          </p:cNvPr>
          <p:cNvSpPr txBox="1">
            <a:spLocks/>
          </p:cNvSpPr>
          <p:nvPr/>
        </p:nvSpPr>
        <p:spPr>
          <a:xfrm>
            <a:off x="899886" y="5854316"/>
            <a:ext cx="10392228" cy="427136"/>
          </a:xfrm>
          <a:prstGeom prst="rect">
            <a:avLst/>
          </a:prstGeom>
        </p:spPr>
        <p:txBody>
          <a:bodyPr vert="horz" lIns="91440" tIns="45720" rIns="91440" bIns="45720" rtlCol="0" anchor="b">
            <a:noAutofit/>
          </a:bodyPr>
          <a:lstStyle>
            <a:lvl1pPr marL="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2400" b="0" i="0" kern="1200">
                <a:solidFill>
                  <a:schemeClr val="bg2">
                    <a:lumMod val="40000"/>
                    <a:lumOff val="60000"/>
                  </a:schemeClr>
                </a:solidFill>
                <a:latin typeface="+mj-lt"/>
                <a:ea typeface="+mj-ea"/>
                <a:cs typeface="+mj-cs"/>
              </a:defRPr>
            </a:lvl1pPr>
            <a:lvl2pPr marL="4572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2000" b="1" i="0" kern="1200">
                <a:solidFill>
                  <a:schemeClr val="tx1"/>
                </a:solidFill>
                <a:latin typeface="+mj-lt"/>
                <a:ea typeface="+mj-ea"/>
                <a:cs typeface="+mj-cs"/>
              </a:defRPr>
            </a:lvl2pPr>
            <a:lvl3pPr marL="9144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800" b="1" i="0" kern="1200">
                <a:solidFill>
                  <a:schemeClr val="tx1"/>
                </a:solidFill>
                <a:latin typeface="+mj-lt"/>
                <a:ea typeface="+mj-ea"/>
                <a:cs typeface="+mj-cs"/>
              </a:defRPr>
            </a:lvl3pPr>
            <a:lvl4pPr marL="13716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4pPr>
            <a:lvl5pPr marL="18288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5pPr>
            <a:lvl6pPr marL="22860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6pPr>
            <a:lvl7pPr marL="27432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7pPr>
            <a:lvl8pPr marL="32004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8pPr>
            <a:lvl9pPr marL="36576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9pPr>
          </a:lstStyle>
          <a:p>
            <a:pPr>
              <a:spcBef>
                <a:spcPts val="0"/>
              </a:spcBef>
            </a:pPr>
            <a:r>
              <a:rPr lang="ja-JP" altLang="en-US" sz="1600" dirty="0">
                <a:solidFill>
                  <a:schemeClr val="tx1"/>
                </a:solidFill>
                <a:latin typeface="+mn-ea"/>
              </a:rPr>
              <a:t>　</a:t>
            </a:r>
            <a:r>
              <a:rPr lang="en-US" altLang="ja-JP" sz="1600" dirty="0">
                <a:solidFill>
                  <a:schemeClr val="tx1"/>
                </a:solidFill>
                <a:latin typeface="+mn-ea"/>
              </a:rPr>
              <a:t>※</a:t>
            </a:r>
            <a:r>
              <a:rPr lang="ja-JP" altLang="en-US" sz="1600" dirty="0">
                <a:solidFill>
                  <a:schemeClr val="tx1"/>
                </a:solidFill>
                <a:latin typeface="+mn-ea"/>
              </a:rPr>
              <a:t>同様の方法で算出した団体用（口径</a:t>
            </a:r>
            <a:r>
              <a:rPr lang="en-US" altLang="ja-JP" sz="1600" dirty="0">
                <a:solidFill>
                  <a:schemeClr val="tx1"/>
                </a:solidFill>
                <a:latin typeface="+mn-ea"/>
              </a:rPr>
              <a:t>13mm</a:t>
            </a:r>
            <a:r>
              <a:rPr lang="ja-JP" altLang="en-US" sz="1600" dirty="0">
                <a:solidFill>
                  <a:schemeClr val="tx1"/>
                </a:solidFill>
                <a:latin typeface="+mn-ea"/>
              </a:rPr>
              <a:t>）の逓増度は</a:t>
            </a:r>
            <a:r>
              <a:rPr lang="en-US" altLang="ja-JP" sz="1600" dirty="0">
                <a:solidFill>
                  <a:schemeClr val="tx1"/>
                </a:solidFill>
                <a:latin typeface="+mn-ea"/>
              </a:rPr>
              <a:t>1.45</a:t>
            </a:r>
            <a:r>
              <a:rPr lang="ja-JP" altLang="en-US" sz="1600" dirty="0">
                <a:solidFill>
                  <a:schemeClr val="tx1"/>
                </a:solidFill>
                <a:latin typeface="+mn-ea"/>
              </a:rPr>
              <a:t>であり、一般用と概ね同水準といえる。</a:t>
            </a:r>
            <a:endParaRPr lang="en-US" altLang="ja-JP" sz="1600" dirty="0">
              <a:solidFill>
                <a:schemeClr val="tx1"/>
              </a:solidFill>
            </a:endParaRPr>
          </a:p>
        </p:txBody>
      </p:sp>
      <p:sp>
        <p:nvSpPr>
          <p:cNvPr id="3" name="スライド番号プレースホルダー 2">
            <a:extLst>
              <a:ext uri="{FF2B5EF4-FFF2-40B4-BE49-F238E27FC236}">
                <a16:creationId xmlns:a16="http://schemas.microsoft.com/office/drawing/2014/main" id="{CA8F1275-D2B1-4E84-9232-9B86B77BB959}"/>
              </a:ext>
            </a:extLst>
          </p:cNvPr>
          <p:cNvSpPr>
            <a:spLocks noGrp="1"/>
          </p:cNvSpPr>
          <p:nvPr>
            <p:ph type="sldNum" sz="quarter" idx="12"/>
          </p:nvPr>
        </p:nvSpPr>
        <p:spPr/>
        <p:txBody>
          <a:bodyPr/>
          <a:lstStyle/>
          <a:p>
            <a:r>
              <a:rPr kumimoji="1" lang="en-US" altLang="ja-JP" dirty="0">
                <a:solidFill>
                  <a:schemeClr val="bg1"/>
                </a:solidFill>
                <a:latin typeface="+mn-ea"/>
              </a:rPr>
              <a:t>16</a:t>
            </a:r>
            <a:endParaRPr kumimoji="1" lang="ja-JP" altLang="en-US" dirty="0">
              <a:solidFill>
                <a:schemeClr val="bg1"/>
              </a:solidFill>
              <a:latin typeface="+mn-ea"/>
            </a:endParaRPr>
          </a:p>
        </p:txBody>
      </p:sp>
    </p:spTree>
    <p:extLst>
      <p:ext uri="{BB962C8B-B14F-4D97-AF65-F5344CB8AC3E}">
        <p14:creationId xmlns:p14="http://schemas.microsoft.com/office/powerpoint/2010/main" val="24805225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コンテンツ プレースホルダー 4">
            <a:extLst>
              <a:ext uri="{FF2B5EF4-FFF2-40B4-BE49-F238E27FC236}">
                <a16:creationId xmlns:a16="http://schemas.microsoft.com/office/drawing/2014/main" id="{20F22174-10E3-4A2B-8032-2F01F2B1A5E1}"/>
              </a:ext>
            </a:extLst>
          </p:cNvPr>
          <p:cNvGraphicFramePr>
            <a:graphicFrameLocks noGrp="1"/>
          </p:cNvGraphicFramePr>
          <p:nvPr>
            <p:ph idx="1"/>
            <p:extLst>
              <p:ext uri="{D42A27DB-BD31-4B8C-83A1-F6EECF244321}">
                <p14:modId xmlns:p14="http://schemas.microsoft.com/office/powerpoint/2010/main" val="40143583"/>
              </p:ext>
            </p:extLst>
          </p:nvPr>
        </p:nvGraphicFramePr>
        <p:xfrm>
          <a:off x="1103313" y="2383940"/>
          <a:ext cx="8947150" cy="4195762"/>
        </p:xfrm>
        <a:graphic>
          <a:graphicData uri="http://schemas.openxmlformats.org/drawingml/2006/chart">
            <c:chart xmlns:c="http://schemas.openxmlformats.org/drawingml/2006/chart" xmlns:r="http://schemas.openxmlformats.org/officeDocument/2006/relationships" r:id="rId2"/>
          </a:graphicData>
        </a:graphic>
      </p:graphicFrame>
      <p:sp>
        <p:nvSpPr>
          <p:cNvPr id="7" name="テキスト プレースホルダー 17">
            <a:extLst>
              <a:ext uri="{FF2B5EF4-FFF2-40B4-BE49-F238E27FC236}">
                <a16:creationId xmlns:a16="http://schemas.microsoft.com/office/drawing/2014/main" id="{84A2E632-CF20-4E2D-82A4-740BD567BDFA}"/>
              </a:ext>
            </a:extLst>
          </p:cNvPr>
          <p:cNvSpPr txBox="1">
            <a:spLocks/>
          </p:cNvSpPr>
          <p:nvPr/>
        </p:nvSpPr>
        <p:spPr>
          <a:xfrm>
            <a:off x="937655" y="1147236"/>
            <a:ext cx="9287507" cy="1236705"/>
          </a:xfrm>
          <a:prstGeom prst="rect">
            <a:avLst/>
          </a:prstGeom>
        </p:spPr>
        <p:txBody>
          <a:bodyPr vert="horz" lIns="91440" tIns="45720" rIns="91440" bIns="45720" rtlCol="0" anchor="b">
            <a:noAutofit/>
          </a:bodyPr>
          <a:lstStyle>
            <a:lvl1pPr marL="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2400" b="0" i="0" kern="1200">
                <a:solidFill>
                  <a:schemeClr val="bg2">
                    <a:lumMod val="40000"/>
                    <a:lumOff val="60000"/>
                  </a:schemeClr>
                </a:solidFill>
                <a:latin typeface="+mj-lt"/>
                <a:ea typeface="+mj-ea"/>
                <a:cs typeface="+mj-cs"/>
              </a:defRPr>
            </a:lvl1pPr>
            <a:lvl2pPr marL="4572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2000" b="1" i="0" kern="1200">
                <a:solidFill>
                  <a:schemeClr val="tx1"/>
                </a:solidFill>
                <a:latin typeface="+mj-lt"/>
                <a:ea typeface="+mj-ea"/>
                <a:cs typeface="+mj-cs"/>
              </a:defRPr>
            </a:lvl2pPr>
            <a:lvl3pPr marL="9144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800" b="1" i="0" kern="1200">
                <a:solidFill>
                  <a:schemeClr val="tx1"/>
                </a:solidFill>
                <a:latin typeface="+mj-lt"/>
                <a:ea typeface="+mj-ea"/>
                <a:cs typeface="+mj-cs"/>
              </a:defRPr>
            </a:lvl3pPr>
            <a:lvl4pPr marL="13716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4pPr>
            <a:lvl5pPr marL="18288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5pPr>
            <a:lvl6pPr marL="22860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6pPr>
            <a:lvl7pPr marL="27432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7pPr>
            <a:lvl8pPr marL="32004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8pPr>
            <a:lvl9pPr marL="36576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9pPr>
          </a:lstStyle>
          <a:p>
            <a:pPr>
              <a:spcBef>
                <a:spcPts val="0"/>
              </a:spcBef>
            </a:pPr>
            <a:r>
              <a:rPr lang="ja-JP" altLang="en-US" sz="1800" dirty="0">
                <a:solidFill>
                  <a:schemeClr val="tx1"/>
                </a:solidFill>
              </a:rPr>
              <a:t>　県内団体及び類似団体との間で逓増度（一般家庭、口径</a:t>
            </a:r>
            <a:r>
              <a:rPr lang="en-US" altLang="ja-JP" sz="1800" dirty="0">
                <a:solidFill>
                  <a:schemeClr val="tx1"/>
                </a:solidFill>
              </a:rPr>
              <a:t>13mm</a:t>
            </a:r>
            <a:r>
              <a:rPr lang="ja-JP" altLang="en-US" sz="1800" dirty="0">
                <a:solidFill>
                  <a:schemeClr val="tx1"/>
                </a:solidFill>
              </a:rPr>
              <a:t>）を比較した場合、倉吉市の逓増度は平均値よりやや高い状況にある。</a:t>
            </a:r>
            <a:endParaRPr lang="en-US" altLang="ja-JP" sz="1800" dirty="0">
              <a:solidFill>
                <a:schemeClr val="tx1"/>
              </a:solidFill>
            </a:endParaRPr>
          </a:p>
          <a:p>
            <a:pPr>
              <a:spcBef>
                <a:spcPts val="0"/>
              </a:spcBef>
            </a:pPr>
            <a:r>
              <a:rPr lang="ja-JP" altLang="en-US" sz="1800" dirty="0">
                <a:solidFill>
                  <a:schemeClr val="tx1"/>
                </a:solidFill>
              </a:rPr>
              <a:t>　生活用水（小口使用）料金の低廉性維持、節水の促進などの観点から、逓増型の撤廃は難しいが、改善の余地は残っている。</a:t>
            </a:r>
            <a:endParaRPr lang="en-US" altLang="ja-JP" sz="1800" dirty="0">
              <a:solidFill>
                <a:schemeClr val="tx1"/>
              </a:solidFill>
            </a:endParaRPr>
          </a:p>
        </p:txBody>
      </p:sp>
      <p:cxnSp>
        <p:nvCxnSpPr>
          <p:cNvPr id="10" name="直線コネクタ 9">
            <a:extLst>
              <a:ext uri="{FF2B5EF4-FFF2-40B4-BE49-F238E27FC236}">
                <a16:creationId xmlns:a16="http://schemas.microsoft.com/office/drawing/2014/main" id="{5B12031B-11A2-45A3-A320-226108B5BE40}"/>
              </a:ext>
            </a:extLst>
          </p:cNvPr>
          <p:cNvCxnSpPr>
            <a:cxnSpLocks/>
          </p:cNvCxnSpPr>
          <p:nvPr/>
        </p:nvCxnSpPr>
        <p:spPr>
          <a:xfrm>
            <a:off x="1696278" y="3936767"/>
            <a:ext cx="8788842"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直線コネクタ 12">
            <a:extLst>
              <a:ext uri="{FF2B5EF4-FFF2-40B4-BE49-F238E27FC236}">
                <a16:creationId xmlns:a16="http://schemas.microsoft.com/office/drawing/2014/main" id="{DB46790E-1FB2-40C6-B2DE-0CFF8D0DFBCE}"/>
              </a:ext>
            </a:extLst>
          </p:cNvPr>
          <p:cNvCxnSpPr>
            <a:cxnSpLocks/>
          </p:cNvCxnSpPr>
          <p:nvPr/>
        </p:nvCxnSpPr>
        <p:spPr>
          <a:xfrm>
            <a:off x="1696278" y="3852947"/>
            <a:ext cx="8788842" cy="0"/>
          </a:xfrm>
          <a:prstGeom prst="line">
            <a:avLst/>
          </a:prstGeom>
          <a:ln w="28575">
            <a:solidFill>
              <a:srgbClr val="26C435"/>
            </a:solidFill>
            <a:prstDash val="solid"/>
          </a:ln>
        </p:spPr>
        <p:style>
          <a:lnRef idx="1">
            <a:schemeClr val="accent1"/>
          </a:lnRef>
          <a:fillRef idx="0">
            <a:schemeClr val="accent1"/>
          </a:fillRef>
          <a:effectRef idx="0">
            <a:schemeClr val="accent1"/>
          </a:effectRef>
          <a:fontRef idx="minor">
            <a:schemeClr val="tx1"/>
          </a:fontRef>
        </p:style>
      </p:cxnSp>
      <p:sp>
        <p:nvSpPr>
          <p:cNvPr id="14" name="テキスト ボックス 13">
            <a:extLst>
              <a:ext uri="{FF2B5EF4-FFF2-40B4-BE49-F238E27FC236}">
                <a16:creationId xmlns:a16="http://schemas.microsoft.com/office/drawing/2014/main" id="{89AF62A9-C2BB-41B5-A2DA-9DBCFF8A5F4A}"/>
              </a:ext>
            </a:extLst>
          </p:cNvPr>
          <p:cNvSpPr txBox="1"/>
          <p:nvPr/>
        </p:nvSpPr>
        <p:spPr>
          <a:xfrm>
            <a:off x="10195083" y="4020587"/>
            <a:ext cx="1408031" cy="307777"/>
          </a:xfrm>
          <a:prstGeom prst="rect">
            <a:avLst/>
          </a:prstGeom>
          <a:noFill/>
          <a:ln w="19050">
            <a:solidFill>
              <a:srgbClr val="FF0000"/>
            </a:solidFill>
          </a:ln>
        </p:spPr>
        <p:txBody>
          <a:bodyPr wrap="square" rtlCol="0">
            <a:spAutoFit/>
          </a:bodyPr>
          <a:lstStyle/>
          <a:p>
            <a:r>
              <a:rPr kumimoji="1" lang="ja-JP" altLang="en-US" sz="1400" dirty="0"/>
              <a:t>県内平均：</a:t>
            </a:r>
            <a:r>
              <a:rPr kumimoji="1" lang="en-US" altLang="ja-JP" sz="1400" dirty="0"/>
              <a:t>1.44</a:t>
            </a:r>
            <a:endParaRPr kumimoji="1" lang="ja-JP" altLang="en-US" sz="1400" dirty="0"/>
          </a:p>
        </p:txBody>
      </p:sp>
      <p:sp>
        <p:nvSpPr>
          <p:cNvPr id="15" name="テキスト ボックス 14">
            <a:extLst>
              <a:ext uri="{FF2B5EF4-FFF2-40B4-BE49-F238E27FC236}">
                <a16:creationId xmlns:a16="http://schemas.microsoft.com/office/drawing/2014/main" id="{904FCD12-EA39-44D2-B9A4-6402A1BB828F}"/>
              </a:ext>
            </a:extLst>
          </p:cNvPr>
          <p:cNvSpPr txBox="1"/>
          <p:nvPr/>
        </p:nvSpPr>
        <p:spPr>
          <a:xfrm>
            <a:off x="8478983" y="2641390"/>
            <a:ext cx="3124132" cy="954107"/>
          </a:xfrm>
          <a:prstGeom prst="rect">
            <a:avLst/>
          </a:prstGeom>
          <a:solidFill>
            <a:schemeClr val="bg1"/>
          </a:solidFill>
          <a:ln w="19050">
            <a:solidFill>
              <a:srgbClr val="00B050"/>
            </a:solidFill>
          </a:ln>
        </p:spPr>
        <p:txBody>
          <a:bodyPr wrap="square" rtlCol="0">
            <a:spAutoFit/>
          </a:bodyPr>
          <a:lstStyle/>
          <a:p>
            <a:r>
              <a:rPr kumimoji="1" lang="ja-JP" altLang="en-US" sz="1400" dirty="0"/>
              <a:t>類似団体平均 </a:t>
            </a:r>
            <a:r>
              <a:rPr kumimoji="1" lang="en-US" altLang="ja-JP" sz="1400" dirty="0"/>
              <a:t>R3 </a:t>
            </a:r>
            <a:r>
              <a:rPr kumimoji="1" lang="ja-JP" altLang="en-US" sz="1400" dirty="0"/>
              <a:t>：</a:t>
            </a:r>
            <a:r>
              <a:rPr kumimoji="1" lang="en-US" altLang="ja-JP" sz="1400" dirty="0"/>
              <a:t>1.52</a:t>
            </a:r>
            <a:r>
              <a:rPr kumimoji="1" lang="ja-JP" altLang="en-US" sz="1400" dirty="0"/>
              <a:t>（</a:t>
            </a:r>
            <a:r>
              <a:rPr kumimoji="1" lang="en-US" altLang="ja-JP" sz="1400" dirty="0"/>
              <a:t>204</a:t>
            </a:r>
            <a:r>
              <a:rPr kumimoji="1" lang="ja-JP" altLang="en-US" sz="1400" dirty="0"/>
              <a:t>団体）</a:t>
            </a:r>
            <a:endParaRPr kumimoji="1" lang="en-US" altLang="ja-JP" sz="1400" dirty="0"/>
          </a:p>
          <a:p>
            <a:r>
              <a:rPr kumimoji="1" lang="en-US" altLang="ja-JP" sz="1400" dirty="0"/>
              <a:t>【</a:t>
            </a:r>
            <a:r>
              <a:rPr kumimoji="1" lang="ja-JP" altLang="en-US" sz="1400" dirty="0"/>
              <a:t>最大</a:t>
            </a:r>
            <a:r>
              <a:rPr kumimoji="1" lang="en-US" altLang="ja-JP" sz="1400" dirty="0"/>
              <a:t>】4.62</a:t>
            </a:r>
          </a:p>
          <a:p>
            <a:r>
              <a:rPr kumimoji="1" lang="en-US" altLang="ja-JP" sz="1400" dirty="0"/>
              <a:t>【</a:t>
            </a:r>
            <a:r>
              <a:rPr kumimoji="1" lang="ja-JP" altLang="en-US" sz="1400" dirty="0"/>
              <a:t>最小</a:t>
            </a:r>
            <a:r>
              <a:rPr kumimoji="1" lang="en-US" altLang="ja-JP" sz="1400" dirty="0"/>
              <a:t>】0.69</a:t>
            </a:r>
          </a:p>
          <a:p>
            <a:r>
              <a:rPr kumimoji="1" lang="en-US" altLang="ja-JP" sz="1400" dirty="0"/>
              <a:t>【</a:t>
            </a:r>
            <a:r>
              <a:rPr kumimoji="1" lang="ja-JP" altLang="en-US" sz="1400" dirty="0"/>
              <a:t>順位</a:t>
            </a:r>
            <a:r>
              <a:rPr kumimoji="1" lang="en-US" altLang="ja-JP" sz="1400" dirty="0"/>
              <a:t>】71</a:t>
            </a:r>
            <a:r>
              <a:rPr kumimoji="1" lang="ja-JP" altLang="en-US" sz="1400" dirty="0"/>
              <a:t>位（降順）</a:t>
            </a:r>
          </a:p>
        </p:txBody>
      </p:sp>
      <p:sp>
        <p:nvSpPr>
          <p:cNvPr id="3" name="スライド番号プレースホルダー 2">
            <a:extLst>
              <a:ext uri="{FF2B5EF4-FFF2-40B4-BE49-F238E27FC236}">
                <a16:creationId xmlns:a16="http://schemas.microsoft.com/office/drawing/2014/main" id="{3599038D-F708-41C7-A72A-1CAEBADA3B75}"/>
              </a:ext>
            </a:extLst>
          </p:cNvPr>
          <p:cNvSpPr>
            <a:spLocks noGrp="1"/>
          </p:cNvSpPr>
          <p:nvPr>
            <p:ph type="sldNum" sz="quarter" idx="12"/>
          </p:nvPr>
        </p:nvSpPr>
        <p:spPr/>
        <p:txBody>
          <a:bodyPr/>
          <a:lstStyle/>
          <a:p>
            <a:r>
              <a:rPr kumimoji="1" lang="en-US" altLang="ja-JP" dirty="0">
                <a:solidFill>
                  <a:schemeClr val="bg1"/>
                </a:solidFill>
                <a:latin typeface="+mn-ea"/>
              </a:rPr>
              <a:t>17</a:t>
            </a:r>
            <a:endParaRPr kumimoji="1" lang="ja-JP" altLang="en-US" dirty="0">
              <a:solidFill>
                <a:schemeClr val="bg1"/>
              </a:solidFill>
              <a:latin typeface="+mn-ea"/>
            </a:endParaRPr>
          </a:p>
        </p:txBody>
      </p:sp>
      <p:sp>
        <p:nvSpPr>
          <p:cNvPr id="2" name="テキスト ボックス 1">
            <a:extLst>
              <a:ext uri="{FF2B5EF4-FFF2-40B4-BE49-F238E27FC236}">
                <a16:creationId xmlns:a16="http://schemas.microsoft.com/office/drawing/2014/main" id="{BD30AAF2-0E5F-462F-A1B7-314741357D73}"/>
              </a:ext>
            </a:extLst>
          </p:cNvPr>
          <p:cNvSpPr txBox="1"/>
          <p:nvPr/>
        </p:nvSpPr>
        <p:spPr>
          <a:xfrm>
            <a:off x="5786772" y="6168805"/>
            <a:ext cx="962823" cy="369332"/>
          </a:xfrm>
          <a:prstGeom prst="rect">
            <a:avLst/>
          </a:prstGeom>
          <a:noFill/>
        </p:spPr>
        <p:txBody>
          <a:bodyPr wrap="square" rtlCol="0">
            <a:spAutoFit/>
          </a:bodyPr>
          <a:lstStyle/>
          <a:p>
            <a:r>
              <a:rPr kumimoji="1" lang="ja-JP" altLang="en-US" dirty="0"/>
              <a:t>（</a:t>
            </a:r>
            <a:r>
              <a:rPr kumimoji="1" lang="en-US" altLang="ja-JP" dirty="0"/>
              <a:t>R3</a:t>
            </a:r>
            <a:r>
              <a:rPr kumimoji="1" lang="ja-JP" altLang="en-US" dirty="0"/>
              <a:t>）</a:t>
            </a:r>
          </a:p>
        </p:txBody>
      </p:sp>
      <p:sp>
        <p:nvSpPr>
          <p:cNvPr id="11" name="タイトル 9">
            <a:extLst>
              <a:ext uri="{FF2B5EF4-FFF2-40B4-BE49-F238E27FC236}">
                <a16:creationId xmlns:a16="http://schemas.microsoft.com/office/drawing/2014/main" id="{449BD9A9-6154-416F-9290-BE61C369180A}"/>
              </a:ext>
            </a:extLst>
          </p:cNvPr>
          <p:cNvSpPr txBox="1">
            <a:spLocks/>
          </p:cNvSpPr>
          <p:nvPr/>
        </p:nvSpPr>
        <p:spPr>
          <a:xfrm>
            <a:off x="646113" y="452439"/>
            <a:ext cx="9404350" cy="610978"/>
          </a:xfrm>
          <a:prstGeom prst="rect">
            <a:avLst/>
          </a:prstGeom>
        </p:spPr>
        <p:txBody>
          <a:bodyPr vert="horz" lIns="91440" tIns="45720" rIns="91440" bIns="45720" rtlCol="0" anchor="t">
            <a:noAutofit/>
          </a:bodyPr>
          <a:lstStyle>
            <a:lvl1pPr algn="l" defTabSz="457200" rtl="0" eaLnBrk="1" latinLnBrk="0" hangingPunct="1">
              <a:spcBef>
                <a:spcPct val="0"/>
              </a:spcBef>
              <a:buNone/>
              <a:defRPr kumimoji="1" sz="4200" b="0" i="0" kern="1200">
                <a:solidFill>
                  <a:schemeClr val="tx2"/>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2800" dirty="0"/>
              <a:t>（３）従量料金における逓増度の見直し</a:t>
            </a:r>
            <a:endParaRPr lang="ja-JP" altLang="en-US" sz="2800" b="1" dirty="0">
              <a:solidFill>
                <a:srgbClr val="FF0000"/>
              </a:solidFill>
            </a:endParaRPr>
          </a:p>
        </p:txBody>
      </p:sp>
    </p:spTree>
    <p:extLst>
      <p:ext uri="{BB962C8B-B14F-4D97-AF65-F5344CB8AC3E}">
        <p14:creationId xmlns:p14="http://schemas.microsoft.com/office/powerpoint/2010/main" val="24249412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AE6DD63-76DB-4C77-AC21-C7C1CC4AF5DA}"/>
              </a:ext>
            </a:extLst>
          </p:cNvPr>
          <p:cNvSpPr>
            <a:spLocks noGrp="1"/>
          </p:cNvSpPr>
          <p:nvPr>
            <p:ph type="title"/>
          </p:nvPr>
        </p:nvSpPr>
        <p:spPr>
          <a:xfrm>
            <a:off x="993422" y="575733"/>
            <a:ext cx="8998717" cy="691113"/>
          </a:xfrm>
          <a:solidFill>
            <a:srgbClr val="CCFFFF"/>
          </a:solidFill>
        </p:spPr>
        <p:txBody>
          <a:bodyPr>
            <a:normAutofit/>
          </a:bodyPr>
          <a:lstStyle/>
          <a:p>
            <a:r>
              <a:rPr kumimoji="1" lang="ja-JP" altLang="en-US" sz="3600" b="1" dirty="0"/>
              <a:t>目次</a:t>
            </a:r>
          </a:p>
        </p:txBody>
      </p:sp>
      <p:sp>
        <p:nvSpPr>
          <p:cNvPr id="3" name="コンテンツ プレースホルダー 2">
            <a:extLst>
              <a:ext uri="{FF2B5EF4-FFF2-40B4-BE49-F238E27FC236}">
                <a16:creationId xmlns:a16="http://schemas.microsoft.com/office/drawing/2014/main" id="{8278F0F4-578A-4951-9CCF-37563CBD777D}"/>
              </a:ext>
            </a:extLst>
          </p:cNvPr>
          <p:cNvSpPr>
            <a:spLocks noGrp="1"/>
          </p:cNvSpPr>
          <p:nvPr>
            <p:ph idx="1"/>
          </p:nvPr>
        </p:nvSpPr>
        <p:spPr>
          <a:xfrm>
            <a:off x="993423" y="1266846"/>
            <a:ext cx="9507430" cy="5416175"/>
          </a:xfrm>
        </p:spPr>
        <p:txBody>
          <a:bodyPr>
            <a:normAutofit lnSpcReduction="10000"/>
          </a:bodyPr>
          <a:lstStyle/>
          <a:p>
            <a:pPr marL="0" indent="0">
              <a:buNone/>
            </a:pPr>
            <a:r>
              <a:rPr lang="ja-JP" altLang="en-US" sz="2600" dirty="0"/>
              <a:t>１．</a:t>
            </a:r>
            <a:r>
              <a:rPr kumimoji="1" lang="ja-JP" altLang="en-US" sz="2600" dirty="0"/>
              <a:t>水道料金の概要</a:t>
            </a:r>
            <a:endParaRPr kumimoji="1" lang="en-US" altLang="ja-JP" sz="2600" dirty="0"/>
          </a:p>
          <a:p>
            <a:pPr marL="0" indent="0">
              <a:buNone/>
            </a:pPr>
            <a:r>
              <a:rPr lang="ja-JP" altLang="en-US" sz="2600" dirty="0"/>
              <a:t> （１）水道料金のしくみ  </a:t>
            </a:r>
            <a:r>
              <a:rPr lang="ja-JP" altLang="en-US" sz="2400" dirty="0"/>
              <a:t>　　 </a:t>
            </a:r>
            <a:r>
              <a:rPr lang="en-US" altLang="ja-JP" sz="2400" dirty="0"/>
              <a:t>	 </a:t>
            </a:r>
            <a:r>
              <a:rPr lang="en-US" altLang="ja-JP" sz="2600" dirty="0"/>
              <a:t>	</a:t>
            </a:r>
            <a:r>
              <a:rPr lang="ja-JP" altLang="en-US" sz="2600" dirty="0"/>
              <a:t>　　　　　　   </a:t>
            </a:r>
            <a:r>
              <a:rPr lang="en-US" altLang="ja-JP" sz="2600" dirty="0"/>
              <a:t>	P.  1</a:t>
            </a:r>
            <a:r>
              <a:rPr lang="ja-JP" altLang="en-US" sz="2600" dirty="0"/>
              <a:t>～ </a:t>
            </a:r>
            <a:r>
              <a:rPr lang="en-US" altLang="ja-JP" sz="2600" dirty="0"/>
              <a:t>4</a:t>
            </a:r>
          </a:p>
          <a:p>
            <a:pPr marL="0" indent="0">
              <a:buNone/>
            </a:pPr>
            <a:r>
              <a:rPr lang="ja-JP" altLang="en-US" sz="2600" dirty="0"/>
              <a:t> （２）倉吉市の水道料金　　             </a:t>
            </a:r>
            <a:r>
              <a:rPr kumimoji="1" lang="ja-JP" altLang="en-US" sz="2600" dirty="0"/>
              <a:t>    　　　　</a:t>
            </a:r>
            <a:r>
              <a:rPr kumimoji="1" lang="en-US" altLang="ja-JP" sz="2600" dirty="0"/>
              <a:t>    	P.  5 </a:t>
            </a:r>
            <a:r>
              <a:rPr kumimoji="1" lang="ja-JP" altLang="en-US" sz="2600" dirty="0"/>
              <a:t>　　 </a:t>
            </a:r>
            <a:endParaRPr kumimoji="1" lang="en-US" altLang="ja-JP" sz="2600" dirty="0"/>
          </a:p>
          <a:p>
            <a:pPr marL="0" indent="0">
              <a:buNone/>
            </a:pPr>
            <a:r>
              <a:rPr lang="ja-JP" altLang="en-US" sz="2600" dirty="0"/>
              <a:t>２．目指す料金体系（案）　　　　　　　 　</a:t>
            </a:r>
            <a:endParaRPr lang="en-US" altLang="ja-JP" sz="2600" dirty="0"/>
          </a:p>
          <a:p>
            <a:pPr marL="0" indent="0">
              <a:buNone/>
            </a:pPr>
            <a:r>
              <a:rPr kumimoji="1" lang="ja-JP" altLang="en-US" sz="2600" dirty="0"/>
              <a:t> （１）用途別料金から口径別料金への変更  　　</a:t>
            </a:r>
            <a:r>
              <a:rPr kumimoji="1" lang="en-US" altLang="ja-JP" sz="2600" dirty="0"/>
              <a:t> 	</a:t>
            </a:r>
            <a:r>
              <a:rPr lang="en-US" altLang="ja-JP" sz="2600" dirty="0"/>
              <a:t>P.  6</a:t>
            </a:r>
            <a:r>
              <a:rPr lang="ja-JP" altLang="en-US" sz="2600" dirty="0"/>
              <a:t>～</a:t>
            </a:r>
            <a:r>
              <a:rPr lang="en-US" altLang="ja-JP" sz="2600" dirty="0"/>
              <a:t>10</a:t>
            </a:r>
          </a:p>
          <a:p>
            <a:pPr marL="0" indent="0">
              <a:buNone/>
            </a:pPr>
            <a:r>
              <a:rPr lang="ja-JP" altLang="en-US" sz="2600" dirty="0"/>
              <a:t> （２）基本水量の解消　　　　　　　</a:t>
            </a:r>
            <a:r>
              <a:rPr lang="en-US" altLang="ja-JP" sz="2600" dirty="0"/>
              <a:t>	                	P.11</a:t>
            </a:r>
            <a:r>
              <a:rPr lang="ja-JP" altLang="en-US" sz="2600" dirty="0"/>
              <a:t>～</a:t>
            </a:r>
            <a:r>
              <a:rPr lang="en-US" altLang="ja-JP" sz="2600" dirty="0"/>
              <a:t>14</a:t>
            </a:r>
          </a:p>
          <a:p>
            <a:pPr marL="0" indent="0">
              <a:buNone/>
            </a:pPr>
            <a:r>
              <a:rPr lang="ja-JP" altLang="en-US" sz="2600" dirty="0"/>
              <a:t> （３）従量料金における逓増度の見直し</a:t>
            </a:r>
            <a:r>
              <a:rPr lang="en-US" altLang="ja-JP" sz="2600" dirty="0"/>
              <a:t>	</a:t>
            </a:r>
            <a:r>
              <a:rPr lang="ja-JP" altLang="en-US" sz="2600" dirty="0"/>
              <a:t>            </a:t>
            </a:r>
            <a:r>
              <a:rPr lang="en-US" altLang="ja-JP" sz="2600" dirty="0"/>
              <a:t>P.15</a:t>
            </a:r>
            <a:r>
              <a:rPr lang="ja-JP" altLang="en-US" sz="2600" dirty="0"/>
              <a:t>～</a:t>
            </a:r>
            <a:r>
              <a:rPr lang="en-US" altLang="ja-JP" sz="2600" dirty="0"/>
              <a:t>17</a:t>
            </a:r>
          </a:p>
          <a:p>
            <a:pPr marL="0" indent="0">
              <a:buNone/>
            </a:pPr>
            <a:r>
              <a:rPr lang="ja-JP" altLang="en-US" sz="2600" dirty="0"/>
              <a:t>３．料金改定の方向性（案）</a:t>
            </a:r>
            <a:r>
              <a:rPr lang="en-US" altLang="ja-JP" sz="2600" dirty="0"/>
              <a:t>	</a:t>
            </a:r>
            <a:r>
              <a:rPr lang="ja-JP" altLang="en-US" sz="2600" dirty="0"/>
              <a:t>　　　　　　          </a:t>
            </a:r>
            <a:r>
              <a:rPr lang="en-US" altLang="ja-JP" sz="2600" dirty="0"/>
              <a:t>P.18</a:t>
            </a:r>
            <a:r>
              <a:rPr lang="ja-JP" altLang="en-US" sz="2600" dirty="0"/>
              <a:t>～</a:t>
            </a:r>
            <a:r>
              <a:rPr lang="en-US" altLang="ja-JP" sz="2600" dirty="0"/>
              <a:t>19</a:t>
            </a:r>
          </a:p>
          <a:p>
            <a:pPr marL="0" indent="0">
              <a:buNone/>
            </a:pPr>
            <a:r>
              <a:rPr lang="ja-JP" altLang="en-US" sz="2600" dirty="0"/>
              <a:t>≪参考資料≫</a:t>
            </a:r>
            <a:r>
              <a:rPr lang="en-US" altLang="ja-JP" sz="2600" dirty="0"/>
              <a:t> 									                  P.20</a:t>
            </a:r>
            <a:r>
              <a:rPr lang="ja-JP" altLang="en-US" sz="2600" dirty="0"/>
              <a:t>～</a:t>
            </a:r>
            <a:r>
              <a:rPr lang="en-US" altLang="ja-JP" sz="2600" dirty="0"/>
              <a:t>24</a:t>
            </a:r>
          </a:p>
          <a:p>
            <a:pPr marL="0" indent="0">
              <a:buNone/>
            </a:pPr>
            <a:r>
              <a:rPr lang="ja-JP" altLang="en-US" sz="2600" dirty="0"/>
              <a:t>　他市町との水道料金比較</a:t>
            </a:r>
            <a:r>
              <a:rPr lang="en-US" altLang="ja-JP" sz="2600" dirty="0"/>
              <a:t>		</a:t>
            </a:r>
            <a:r>
              <a:rPr lang="en-US" altLang="ja-JP" sz="2600" dirty="0">
                <a:solidFill>
                  <a:srgbClr val="FF0000"/>
                </a:solidFill>
              </a:rPr>
              <a:t>	                                 			</a:t>
            </a:r>
            <a:r>
              <a:rPr lang="en-US" altLang="ja-JP" sz="2400" dirty="0">
                <a:solidFill>
                  <a:srgbClr val="FF0000"/>
                </a:solidFill>
              </a:rPr>
              <a:t>				             </a:t>
            </a:r>
            <a:endParaRPr kumimoji="1" lang="ja-JP" altLang="en-US" sz="2400" dirty="0"/>
          </a:p>
        </p:txBody>
      </p:sp>
    </p:spTree>
    <p:extLst>
      <p:ext uri="{BB962C8B-B14F-4D97-AF65-F5344CB8AC3E}">
        <p14:creationId xmlns:p14="http://schemas.microsoft.com/office/powerpoint/2010/main" val="30131625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99F2BC53-1543-40B5-8F50-6F1FAF9C9D84}"/>
              </a:ext>
            </a:extLst>
          </p:cNvPr>
          <p:cNvSpPr txBox="1">
            <a:spLocks/>
          </p:cNvSpPr>
          <p:nvPr/>
        </p:nvSpPr>
        <p:spPr>
          <a:xfrm>
            <a:off x="2951710" y="2748078"/>
            <a:ext cx="7400830" cy="860400"/>
          </a:xfrm>
          <a:prstGeom prst="rect">
            <a:avLst/>
          </a:prstGeom>
        </p:spPr>
        <p:txBody>
          <a:bodyPr vert="horz" lIns="91440" tIns="45720" rIns="91440" bIns="45720" rtlCol="0" anchor="b">
            <a:noAutofit/>
          </a:bodyPr>
          <a:lstStyle>
            <a:lvl1pPr algn="l" defTabSz="457200" rtl="0" eaLnBrk="1" latinLnBrk="0" hangingPunct="1">
              <a:spcBef>
                <a:spcPct val="0"/>
              </a:spcBef>
              <a:buNone/>
              <a:defRPr kumimoji="1" sz="4000" b="0" i="0" kern="1200" cap="none">
                <a:solidFill>
                  <a:schemeClr val="tx2"/>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dirty="0"/>
              <a:t>３．料金改定の方向性（案）</a:t>
            </a:r>
          </a:p>
        </p:txBody>
      </p:sp>
      <p:sp>
        <p:nvSpPr>
          <p:cNvPr id="3" name="スライド番号プレースホルダー 2">
            <a:extLst>
              <a:ext uri="{FF2B5EF4-FFF2-40B4-BE49-F238E27FC236}">
                <a16:creationId xmlns:a16="http://schemas.microsoft.com/office/drawing/2014/main" id="{053C5A14-A0BF-46B6-BD3C-D9728AB3079A}"/>
              </a:ext>
            </a:extLst>
          </p:cNvPr>
          <p:cNvSpPr>
            <a:spLocks noGrp="1"/>
          </p:cNvSpPr>
          <p:nvPr>
            <p:ph type="sldNum" sz="quarter" idx="12"/>
          </p:nvPr>
        </p:nvSpPr>
        <p:spPr/>
        <p:txBody>
          <a:bodyPr/>
          <a:lstStyle/>
          <a:p>
            <a:r>
              <a:rPr kumimoji="1" lang="en-US" altLang="ja-JP" dirty="0">
                <a:solidFill>
                  <a:schemeClr val="bg1"/>
                </a:solidFill>
                <a:latin typeface="+mn-ea"/>
              </a:rPr>
              <a:t>18</a:t>
            </a:r>
            <a:endParaRPr kumimoji="1" lang="ja-JP" altLang="en-US" dirty="0">
              <a:solidFill>
                <a:schemeClr val="bg1"/>
              </a:solidFill>
              <a:latin typeface="+mn-ea"/>
            </a:endParaRPr>
          </a:p>
        </p:txBody>
      </p:sp>
    </p:spTree>
    <p:extLst>
      <p:ext uri="{BB962C8B-B14F-4D97-AF65-F5344CB8AC3E}">
        <p14:creationId xmlns:p14="http://schemas.microsoft.com/office/powerpoint/2010/main" val="39489822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99F2BC53-1543-40B5-8F50-6F1FAF9C9D84}"/>
              </a:ext>
            </a:extLst>
          </p:cNvPr>
          <p:cNvSpPr txBox="1">
            <a:spLocks/>
          </p:cNvSpPr>
          <p:nvPr/>
        </p:nvSpPr>
        <p:spPr>
          <a:xfrm>
            <a:off x="696035" y="295729"/>
            <a:ext cx="5870027" cy="860400"/>
          </a:xfrm>
          <a:prstGeom prst="rect">
            <a:avLst/>
          </a:prstGeom>
        </p:spPr>
        <p:txBody>
          <a:bodyPr vert="horz" lIns="91440" tIns="45720" rIns="91440" bIns="45720" rtlCol="0" anchor="b">
            <a:noAutofit/>
          </a:bodyPr>
          <a:lstStyle>
            <a:lvl1pPr algn="l" defTabSz="457200" rtl="0" eaLnBrk="1" latinLnBrk="0" hangingPunct="1">
              <a:spcBef>
                <a:spcPct val="0"/>
              </a:spcBef>
              <a:buNone/>
              <a:defRPr kumimoji="1" sz="4000" b="0" i="0" kern="1200" cap="none">
                <a:solidFill>
                  <a:schemeClr val="tx2"/>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dirty="0"/>
              <a:t>料金改定の方向性（案）</a:t>
            </a:r>
          </a:p>
        </p:txBody>
      </p:sp>
      <p:sp>
        <p:nvSpPr>
          <p:cNvPr id="3" name="スライド番号プレースホルダー 2">
            <a:extLst>
              <a:ext uri="{FF2B5EF4-FFF2-40B4-BE49-F238E27FC236}">
                <a16:creationId xmlns:a16="http://schemas.microsoft.com/office/drawing/2014/main" id="{053C5A14-A0BF-46B6-BD3C-D9728AB3079A}"/>
              </a:ext>
            </a:extLst>
          </p:cNvPr>
          <p:cNvSpPr>
            <a:spLocks noGrp="1"/>
          </p:cNvSpPr>
          <p:nvPr>
            <p:ph type="sldNum" sz="quarter" idx="12"/>
          </p:nvPr>
        </p:nvSpPr>
        <p:spPr/>
        <p:txBody>
          <a:bodyPr/>
          <a:lstStyle/>
          <a:p>
            <a:r>
              <a:rPr kumimoji="1" lang="en-US" altLang="ja-JP" dirty="0">
                <a:solidFill>
                  <a:schemeClr val="bg1"/>
                </a:solidFill>
                <a:latin typeface="+mn-ea"/>
              </a:rPr>
              <a:t>19</a:t>
            </a:r>
            <a:endParaRPr kumimoji="1" lang="ja-JP" altLang="en-US" dirty="0">
              <a:solidFill>
                <a:schemeClr val="bg1"/>
              </a:solidFill>
              <a:latin typeface="+mn-ea"/>
            </a:endParaRPr>
          </a:p>
        </p:txBody>
      </p:sp>
      <p:sp>
        <p:nvSpPr>
          <p:cNvPr id="9" name="テキスト プレースホルダー 17">
            <a:extLst>
              <a:ext uri="{FF2B5EF4-FFF2-40B4-BE49-F238E27FC236}">
                <a16:creationId xmlns:a16="http://schemas.microsoft.com/office/drawing/2014/main" id="{C19C2E57-12C1-4D98-8656-E3C6110EA8B5}"/>
              </a:ext>
            </a:extLst>
          </p:cNvPr>
          <p:cNvSpPr txBox="1">
            <a:spLocks/>
          </p:cNvSpPr>
          <p:nvPr/>
        </p:nvSpPr>
        <p:spPr>
          <a:xfrm>
            <a:off x="1001261" y="923716"/>
            <a:ext cx="9287507" cy="1794164"/>
          </a:xfrm>
          <a:prstGeom prst="rect">
            <a:avLst/>
          </a:prstGeom>
        </p:spPr>
        <p:txBody>
          <a:bodyPr vert="horz" lIns="91440" tIns="45720" rIns="91440" bIns="45720" rtlCol="0" anchor="b">
            <a:noAutofit/>
          </a:bodyPr>
          <a:lstStyle>
            <a:lvl1pPr marL="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2400" b="0" i="0" kern="1200">
                <a:solidFill>
                  <a:schemeClr val="bg2">
                    <a:lumMod val="40000"/>
                    <a:lumOff val="60000"/>
                  </a:schemeClr>
                </a:solidFill>
                <a:latin typeface="+mj-lt"/>
                <a:ea typeface="+mj-ea"/>
                <a:cs typeface="+mj-cs"/>
              </a:defRPr>
            </a:lvl1pPr>
            <a:lvl2pPr marL="4572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2000" b="1" i="0" kern="1200">
                <a:solidFill>
                  <a:schemeClr val="tx1"/>
                </a:solidFill>
                <a:latin typeface="+mj-lt"/>
                <a:ea typeface="+mj-ea"/>
                <a:cs typeface="+mj-cs"/>
              </a:defRPr>
            </a:lvl2pPr>
            <a:lvl3pPr marL="9144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800" b="1" i="0" kern="1200">
                <a:solidFill>
                  <a:schemeClr val="tx1"/>
                </a:solidFill>
                <a:latin typeface="+mj-lt"/>
                <a:ea typeface="+mj-ea"/>
                <a:cs typeface="+mj-cs"/>
              </a:defRPr>
            </a:lvl3pPr>
            <a:lvl4pPr marL="13716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4pPr>
            <a:lvl5pPr marL="18288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5pPr>
            <a:lvl6pPr marL="22860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6pPr>
            <a:lvl7pPr marL="27432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7pPr>
            <a:lvl8pPr marL="32004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8pPr>
            <a:lvl9pPr marL="36576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9pPr>
          </a:lstStyle>
          <a:p>
            <a:pPr>
              <a:spcAft>
                <a:spcPts val="600"/>
              </a:spcAft>
            </a:pPr>
            <a:r>
              <a:rPr lang="ja-JP" altLang="en-US" sz="1800" dirty="0">
                <a:solidFill>
                  <a:schemeClr val="tx1"/>
                </a:solidFill>
                <a:latin typeface="+mn-ea"/>
              </a:rPr>
              <a:t>　理想は、①用途別から口径別への変更、②基本水量の解消、③逓増度の解消を図ることだが、平成８年７月以降、水道料金の見直しを行っていない状況において全てを満たす改定を行うと、使用区分によっては、現行の料金水準から大きな変更が生じる可能性があるため、段階的に見直す必要がある。</a:t>
            </a:r>
            <a:endParaRPr lang="en-US" altLang="ja-JP" sz="1800" dirty="0">
              <a:solidFill>
                <a:schemeClr val="tx1"/>
              </a:solidFill>
              <a:latin typeface="+mn-ea"/>
            </a:endParaRPr>
          </a:p>
          <a:p>
            <a:pPr>
              <a:spcAft>
                <a:spcPts val="600"/>
              </a:spcAft>
            </a:pPr>
            <a:r>
              <a:rPr lang="ja-JP" altLang="en-US" sz="1800" dirty="0">
                <a:solidFill>
                  <a:schemeClr val="tx1"/>
                </a:solidFill>
                <a:latin typeface="+mn-ea"/>
              </a:rPr>
              <a:t>　そのため、今回の料金改定の方向性の案を次のとおりとする。</a:t>
            </a:r>
            <a:endParaRPr lang="en-US" altLang="ja-JP" sz="1800" dirty="0">
              <a:solidFill>
                <a:schemeClr val="tx1"/>
              </a:solidFill>
            </a:endParaRPr>
          </a:p>
        </p:txBody>
      </p:sp>
      <p:sp>
        <p:nvSpPr>
          <p:cNvPr id="10" name="四角形: 角を丸くする 9">
            <a:extLst>
              <a:ext uri="{FF2B5EF4-FFF2-40B4-BE49-F238E27FC236}">
                <a16:creationId xmlns:a16="http://schemas.microsoft.com/office/drawing/2014/main" id="{4587C059-3A7A-4267-886F-1B8951D034DE}"/>
              </a:ext>
            </a:extLst>
          </p:cNvPr>
          <p:cNvSpPr/>
          <p:nvPr/>
        </p:nvSpPr>
        <p:spPr>
          <a:xfrm>
            <a:off x="696034" y="2686444"/>
            <a:ext cx="10807707" cy="4083067"/>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a:extLst>
              <a:ext uri="{FF2B5EF4-FFF2-40B4-BE49-F238E27FC236}">
                <a16:creationId xmlns:a16="http://schemas.microsoft.com/office/drawing/2014/main" id="{FBD96CC6-AE2B-4216-81F6-601FEFD9618C}"/>
              </a:ext>
            </a:extLst>
          </p:cNvPr>
          <p:cNvSpPr txBox="1"/>
          <p:nvPr/>
        </p:nvSpPr>
        <p:spPr>
          <a:xfrm>
            <a:off x="892561" y="2721585"/>
            <a:ext cx="10807707" cy="3939540"/>
          </a:xfrm>
          <a:prstGeom prst="rect">
            <a:avLst/>
          </a:prstGeom>
          <a:noFill/>
        </p:spPr>
        <p:txBody>
          <a:bodyPr wrap="square" rtlCol="0">
            <a:spAutoFit/>
          </a:bodyPr>
          <a:lstStyle/>
          <a:p>
            <a:pPr>
              <a:spcAft>
                <a:spcPts val="1200"/>
              </a:spcAft>
            </a:pPr>
            <a:r>
              <a:rPr kumimoji="1" lang="en-US" altLang="ja-JP" sz="2400" dirty="0"/>
              <a:t>【</a:t>
            </a:r>
            <a:r>
              <a:rPr kumimoji="1" lang="ja-JP" altLang="en-US" sz="2400" dirty="0"/>
              <a:t>料金改定の方向性（案）</a:t>
            </a:r>
            <a:r>
              <a:rPr kumimoji="1" lang="en-US" altLang="ja-JP" sz="2400" dirty="0"/>
              <a:t>】</a:t>
            </a:r>
          </a:p>
          <a:p>
            <a:r>
              <a:rPr kumimoji="1" lang="ja-JP" altLang="en-US" sz="2400" dirty="0"/>
              <a:t>①用途別料金　　　　　用途別料金は維持しつつ、将来的な廃止を見据え、</a:t>
            </a:r>
            <a:endParaRPr kumimoji="1" lang="en-US" altLang="ja-JP" sz="2400" dirty="0"/>
          </a:p>
          <a:p>
            <a:r>
              <a:rPr kumimoji="1" lang="en-US" altLang="ja-JP" sz="2400" dirty="0"/>
              <a:t>							</a:t>
            </a:r>
            <a:r>
              <a:rPr kumimoji="1" lang="ja-JP" altLang="en-US" sz="2400" dirty="0"/>
              <a:t>  一般用と団体用の料金差を縮小する。</a:t>
            </a:r>
            <a:endParaRPr kumimoji="1" lang="en-US" altLang="ja-JP" sz="2400" dirty="0"/>
          </a:p>
          <a:p>
            <a:r>
              <a:rPr kumimoji="1" lang="en-US" altLang="ja-JP" sz="2400" dirty="0"/>
              <a:t>							</a:t>
            </a:r>
            <a:r>
              <a:rPr kumimoji="1" lang="ja-JP" altLang="en-US" sz="2400" dirty="0"/>
              <a:t>（一般用の料金改定率 ＞ 団体用の料金改定率）</a:t>
            </a:r>
            <a:endParaRPr kumimoji="1" lang="en-US" altLang="ja-JP" sz="2400" dirty="0"/>
          </a:p>
          <a:p>
            <a:endParaRPr kumimoji="1" lang="en-US" altLang="ja-JP" sz="2400" dirty="0"/>
          </a:p>
          <a:p>
            <a:r>
              <a:rPr kumimoji="1" lang="ja-JP" altLang="en-US" sz="2400" dirty="0"/>
              <a:t>②基本水量　　　　　　一般用は、現行の８㎥からの引き下げを図る。</a:t>
            </a:r>
            <a:endParaRPr kumimoji="1" lang="en-US" altLang="ja-JP" sz="2400" dirty="0"/>
          </a:p>
          <a:p>
            <a:r>
              <a:rPr kumimoji="1" lang="ja-JP" altLang="en-US" sz="2400" dirty="0"/>
              <a:t>　　　　　　　　　　  </a:t>
            </a:r>
            <a:r>
              <a:rPr kumimoji="1" lang="ja-JP" altLang="en-US" sz="2400"/>
              <a:t>（団体用は</a:t>
            </a:r>
            <a:r>
              <a:rPr kumimoji="1" lang="ja-JP" altLang="en-US" sz="2400" dirty="0"/>
              <a:t>、</a:t>
            </a:r>
            <a:r>
              <a:rPr kumimoji="1" lang="en-US" altLang="ja-JP" sz="2400" dirty="0"/>
              <a:t>10 </a:t>
            </a:r>
            <a:r>
              <a:rPr kumimoji="1" lang="ja-JP" altLang="en-US" sz="2400" dirty="0"/>
              <a:t>㎥からの引き下げ）</a:t>
            </a:r>
            <a:endParaRPr kumimoji="1" lang="en-US" altLang="ja-JP" sz="2400" dirty="0"/>
          </a:p>
          <a:p>
            <a:endParaRPr kumimoji="1" lang="en-US" altLang="ja-JP" sz="2400" dirty="0"/>
          </a:p>
          <a:p>
            <a:r>
              <a:rPr kumimoji="1" lang="ja-JP" altLang="en-US" sz="2400" dirty="0"/>
              <a:t>③逓増度　　　　　　　逓増型は維持する。</a:t>
            </a:r>
            <a:endParaRPr kumimoji="1" lang="en-US" altLang="ja-JP" sz="2400" b="1" dirty="0">
              <a:solidFill>
                <a:srgbClr val="FF0000"/>
              </a:solidFill>
            </a:endParaRPr>
          </a:p>
          <a:p>
            <a:r>
              <a:rPr kumimoji="1" lang="ja-JP" altLang="en-US" sz="2400" b="1" dirty="0">
                <a:solidFill>
                  <a:srgbClr val="FF0000"/>
                </a:solidFill>
              </a:rPr>
              <a:t>　　　　　　</a:t>
            </a:r>
          </a:p>
        </p:txBody>
      </p:sp>
      <p:sp>
        <p:nvSpPr>
          <p:cNvPr id="13" name="矢印: 右 12">
            <a:extLst>
              <a:ext uri="{FF2B5EF4-FFF2-40B4-BE49-F238E27FC236}">
                <a16:creationId xmlns:a16="http://schemas.microsoft.com/office/drawing/2014/main" id="{2DB25722-1642-4FD0-8843-CCF87B74E870}"/>
              </a:ext>
            </a:extLst>
          </p:cNvPr>
          <p:cNvSpPr/>
          <p:nvPr/>
        </p:nvSpPr>
        <p:spPr>
          <a:xfrm>
            <a:off x="3191471" y="3651825"/>
            <a:ext cx="803563" cy="2485997"/>
          </a:xfrm>
          <a:prstGeom prst="rightArrow">
            <a:avLst/>
          </a:prstGeom>
          <a:solidFill>
            <a:srgbClr val="023CBE"/>
          </a:solidFill>
          <a:ln>
            <a:solidFill>
              <a:srgbClr val="023CB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0282672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D4A5679C-5E20-4984-96B7-E6729EF5F4E1}"/>
              </a:ext>
            </a:extLst>
          </p:cNvPr>
          <p:cNvSpPr>
            <a:spLocks noGrp="1"/>
          </p:cNvSpPr>
          <p:nvPr>
            <p:ph type="title"/>
          </p:nvPr>
        </p:nvSpPr>
        <p:spPr>
          <a:xfrm>
            <a:off x="1880375" y="1681317"/>
            <a:ext cx="7396360" cy="2671168"/>
          </a:xfrm>
        </p:spPr>
        <p:txBody>
          <a:bodyPr/>
          <a:lstStyle/>
          <a:p>
            <a:pPr>
              <a:lnSpc>
                <a:spcPct val="150000"/>
              </a:lnSpc>
              <a:spcBef>
                <a:spcPts val="0"/>
              </a:spcBef>
              <a:spcAft>
                <a:spcPts val="1200"/>
              </a:spcAft>
            </a:pPr>
            <a:r>
              <a:rPr lang="ja-JP" altLang="en-US" dirty="0">
                <a:latin typeface="+mn-ea"/>
                <a:ea typeface="+mn-ea"/>
              </a:rPr>
              <a:t>他市町との水道料金比較</a:t>
            </a:r>
            <a:br>
              <a:rPr lang="en-US" altLang="ja-JP" dirty="0">
                <a:latin typeface="+mn-ea"/>
                <a:ea typeface="+mn-ea"/>
              </a:rPr>
            </a:br>
            <a:r>
              <a:rPr lang="ja-JP" altLang="en-US" dirty="0">
                <a:latin typeface="+mn-ea"/>
                <a:ea typeface="+mn-ea"/>
              </a:rPr>
              <a:t>　①県内４市</a:t>
            </a:r>
            <a:br>
              <a:rPr lang="en-US" altLang="ja-JP" dirty="0">
                <a:latin typeface="+mn-ea"/>
                <a:ea typeface="+mn-ea"/>
              </a:rPr>
            </a:br>
            <a:r>
              <a:rPr lang="ja-JP" altLang="en-US" dirty="0">
                <a:latin typeface="+mn-ea"/>
                <a:ea typeface="+mn-ea"/>
              </a:rPr>
              <a:t>　②中部１市４町</a:t>
            </a:r>
            <a:endParaRPr kumimoji="1" lang="ja-JP" altLang="en-US" dirty="0">
              <a:latin typeface="+mn-ea"/>
              <a:ea typeface="+mn-ea"/>
            </a:endParaRPr>
          </a:p>
        </p:txBody>
      </p:sp>
      <p:sp>
        <p:nvSpPr>
          <p:cNvPr id="7" name="タイトル 4">
            <a:extLst>
              <a:ext uri="{FF2B5EF4-FFF2-40B4-BE49-F238E27FC236}">
                <a16:creationId xmlns:a16="http://schemas.microsoft.com/office/drawing/2014/main" id="{5719BB04-41A3-4EFD-BA03-C500D9A174D2}"/>
              </a:ext>
            </a:extLst>
          </p:cNvPr>
          <p:cNvSpPr txBox="1">
            <a:spLocks/>
          </p:cNvSpPr>
          <p:nvPr/>
        </p:nvSpPr>
        <p:spPr>
          <a:xfrm>
            <a:off x="696035" y="679572"/>
            <a:ext cx="5870027" cy="860400"/>
          </a:xfrm>
          <a:prstGeom prst="rect">
            <a:avLst/>
          </a:prstGeom>
        </p:spPr>
        <p:txBody>
          <a:bodyPr vert="horz" lIns="91440" tIns="45720" rIns="91440" bIns="45720" rtlCol="0" anchor="b">
            <a:noAutofit/>
          </a:bodyPr>
          <a:lstStyle>
            <a:lvl1pPr algn="l" defTabSz="457200" rtl="0" eaLnBrk="1" latinLnBrk="0" hangingPunct="1">
              <a:spcBef>
                <a:spcPct val="0"/>
              </a:spcBef>
              <a:buNone/>
              <a:defRPr kumimoji="1" sz="4000" b="0" i="0" kern="1200" cap="none">
                <a:solidFill>
                  <a:schemeClr val="tx2"/>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dirty="0"/>
              <a:t>≪参考資料≫</a:t>
            </a:r>
          </a:p>
        </p:txBody>
      </p:sp>
      <p:sp>
        <p:nvSpPr>
          <p:cNvPr id="3" name="スライド番号プレースホルダー 2">
            <a:extLst>
              <a:ext uri="{FF2B5EF4-FFF2-40B4-BE49-F238E27FC236}">
                <a16:creationId xmlns:a16="http://schemas.microsoft.com/office/drawing/2014/main" id="{B95B72F2-CA64-4714-A2E7-2D8017EFA9F8}"/>
              </a:ext>
            </a:extLst>
          </p:cNvPr>
          <p:cNvSpPr>
            <a:spLocks noGrp="1"/>
          </p:cNvSpPr>
          <p:nvPr>
            <p:ph type="sldNum" sz="quarter" idx="12"/>
          </p:nvPr>
        </p:nvSpPr>
        <p:spPr/>
        <p:txBody>
          <a:bodyPr/>
          <a:lstStyle/>
          <a:p>
            <a:r>
              <a:rPr kumimoji="1" lang="en-US" altLang="ja-JP" dirty="0">
                <a:solidFill>
                  <a:schemeClr val="bg1"/>
                </a:solidFill>
                <a:latin typeface="+mn-ea"/>
              </a:rPr>
              <a:t>20</a:t>
            </a:r>
            <a:endParaRPr kumimoji="1" lang="ja-JP" altLang="en-US" dirty="0">
              <a:solidFill>
                <a:schemeClr val="bg1"/>
              </a:solidFill>
              <a:latin typeface="+mn-ea"/>
            </a:endParaRPr>
          </a:p>
        </p:txBody>
      </p:sp>
    </p:spTree>
    <p:extLst>
      <p:ext uri="{BB962C8B-B14F-4D97-AF65-F5344CB8AC3E}">
        <p14:creationId xmlns:p14="http://schemas.microsoft.com/office/powerpoint/2010/main" val="14863709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コンテンツ プレースホルダー 9">
            <a:extLst>
              <a:ext uri="{FF2B5EF4-FFF2-40B4-BE49-F238E27FC236}">
                <a16:creationId xmlns:a16="http://schemas.microsoft.com/office/drawing/2014/main" id="{0E571C62-90E4-49BF-ACC2-EFAACF8EF628}"/>
              </a:ext>
            </a:extLst>
          </p:cNvPr>
          <p:cNvGraphicFramePr>
            <a:graphicFrameLocks noGrp="1"/>
          </p:cNvGraphicFramePr>
          <p:nvPr>
            <p:ph sz="half" idx="2"/>
            <p:extLst>
              <p:ext uri="{D42A27DB-BD31-4B8C-83A1-F6EECF244321}">
                <p14:modId xmlns:p14="http://schemas.microsoft.com/office/powerpoint/2010/main" val="2697567933"/>
              </p:ext>
            </p:extLst>
          </p:nvPr>
        </p:nvGraphicFramePr>
        <p:xfrm>
          <a:off x="546101" y="2726631"/>
          <a:ext cx="4953000" cy="395438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コンテンツ プレースホルダー 10">
            <a:extLst>
              <a:ext uri="{FF2B5EF4-FFF2-40B4-BE49-F238E27FC236}">
                <a16:creationId xmlns:a16="http://schemas.microsoft.com/office/drawing/2014/main" id="{6CFDBF93-2603-4DB7-96C4-DD0B7FF07DF2}"/>
              </a:ext>
            </a:extLst>
          </p:cNvPr>
          <p:cNvGraphicFramePr>
            <a:graphicFrameLocks noGrp="1"/>
          </p:cNvGraphicFramePr>
          <p:nvPr>
            <p:ph sz="quarter" idx="4"/>
            <p:extLst>
              <p:ext uri="{D42A27DB-BD31-4B8C-83A1-F6EECF244321}">
                <p14:modId xmlns:p14="http://schemas.microsoft.com/office/powerpoint/2010/main" val="1833386566"/>
              </p:ext>
            </p:extLst>
          </p:nvPr>
        </p:nvGraphicFramePr>
        <p:xfrm>
          <a:off x="5654674" y="2726632"/>
          <a:ext cx="5064126" cy="3954386"/>
        </p:xfrm>
        <a:graphic>
          <a:graphicData uri="http://schemas.openxmlformats.org/drawingml/2006/chart">
            <c:chart xmlns:c="http://schemas.openxmlformats.org/drawingml/2006/chart" xmlns:r="http://schemas.openxmlformats.org/officeDocument/2006/relationships" r:id="rId3"/>
          </a:graphicData>
        </a:graphic>
      </p:graphicFrame>
      <p:sp>
        <p:nvSpPr>
          <p:cNvPr id="12" name="タイトル 6">
            <a:extLst>
              <a:ext uri="{FF2B5EF4-FFF2-40B4-BE49-F238E27FC236}">
                <a16:creationId xmlns:a16="http://schemas.microsoft.com/office/drawing/2014/main" id="{7B7BA2D4-CBF4-4C23-960C-83C630A3F14D}"/>
              </a:ext>
            </a:extLst>
          </p:cNvPr>
          <p:cNvSpPr txBox="1">
            <a:spLocks/>
          </p:cNvSpPr>
          <p:nvPr/>
        </p:nvSpPr>
        <p:spPr>
          <a:xfrm>
            <a:off x="1001261" y="295729"/>
            <a:ext cx="8825659" cy="767687"/>
          </a:xfrm>
          <a:prstGeom prst="rect">
            <a:avLst/>
          </a:prstGeom>
        </p:spPr>
        <p:txBody>
          <a:bodyPr vert="horz" lIns="91440" tIns="45720" rIns="91440" bIns="45720" rtlCol="0" anchor="b">
            <a:noAutofit/>
          </a:bodyPr>
          <a:lstStyle>
            <a:lvl1pPr algn="l" defTabSz="457200" rtl="0" eaLnBrk="1" latinLnBrk="0" hangingPunct="1">
              <a:spcBef>
                <a:spcPct val="0"/>
              </a:spcBef>
              <a:buNone/>
              <a:defRPr kumimoji="1" sz="4000" b="0" i="0" kern="1200" cap="none">
                <a:solidFill>
                  <a:schemeClr val="tx2"/>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dirty="0"/>
              <a:t>県内４市 水道料金比較 ①</a:t>
            </a:r>
          </a:p>
        </p:txBody>
      </p:sp>
      <p:sp>
        <p:nvSpPr>
          <p:cNvPr id="13" name="テキスト ボックス 12">
            <a:extLst>
              <a:ext uri="{FF2B5EF4-FFF2-40B4-BE49-F238E27FC236}">
                <a16:creationId xmlns:a16="http://schemas.microsoft.com/office/drawing/2014/main" id="{E5F740CA-3699-4918-AC1A-5D56816E375C}"/>
              </a:ext>
            </a:extLst>
          </p:cNvPr>
          <p:cNvSpPr txBox="1"/>
          <p:nvPr/>
        </p:nvSpPr>
        <p:spPr>
          <a:xfrm>
            <a:off x="10050463" y="5850021"/>
            <a:ext cx="1938906" cy="830997"/>
          </a:xfrm>
          <a:prstGeom prst="rect">
            <a:avLst/>
          </a:prstGeom>
          <a:noFill/>
          <a:ln>
            <a:solidFill>
              <a:schemeClr val="tx1"/>
            </a:solidFill>
          </a:ln>
        </p:spPr>
        <p:txBody>
          <a:bodyPr wrap="square" rtlCol="0">
            <a:spAutoFit/>
          </a:bodyPr>
          <a:lstStyle/>
          <a:p>
            <a:r>
              <a:rPr kumimoji="1" lang="en-US" altLang="ja-JP" sz="1200" dirty="0"/>
              <a:t>※</a:t>
            </a:r>
            <a:r>
              <a:rPr kumimoji="1" lang="ja-JP" altLang="en-US" sz="1200" dirty="0"/>
              <a:t>注</a:t>
            </a:r>
            <a:endParaRPr kumimoji="1" lang="en-US" altLang="ja-JP" sz="1200" dirty="0"/>
          </a:p>
          <a:p>
            <a:r>
              <a:rPr kumimoji="1" lang="ja-JP" altLang="en-US" sz="1200" dirty="0"/>
              <a:t>境港市は、米子市から水道供給を受けているため、米子市と同じ料金設定。</a:t>
            </a:r>
          </a:p>
        </p:txBody>
      </p:sp>
      <p:sp>
        <p:nvSpPr>
          <p:cNvPr id="9" name="テキスト プレースホルダー 7">
            <a:extLst>
              <a:ext uri="{FF2B5EF4-FFF2-40B4-BE49-F238E27FC236}">
                <a16:creationId xmlns:a16="http://schemas.microsoft.com/office/drawing/2014/main" id="{11DE7030-95DA-45FA-80AA-18AAD058CCAF}"/>
              </a:ext>
            </a:extLst>
          </p:cNvPr>
          <p:cNvSpPr txBox="1">
            <a:spLocks/>
          </p:cNvSpPr>
          <p:nvPr/>
        </p:nvSpPr>
        <p:spPr>
          <a:xfrm>
            <a:off x="1102941" y="1116424"/>
            <a:ext cx="8947522" cy="937610"/>
          </a:xfrm>
          <a:prstGeom prst="rect">
            <a:avLst/>
          </a:prstGeom>
        </p:spPr>
        <p:txBody>
          <a:bodyPr vert="horz" lIns="91440" tIns="45720" rIns="91440" bIns="45720" rtlCol="0" anchor="b">
            <a:noAutofit/>
          </a:bodyPr>
          <a:lstStyle>
            <a:lvl1pPr marL="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2400" b="0" i="0" kern="1200">
                <a:solidFill>
                  <a:schemeClr val="bg2">
                    <a:lumMod val="40000"/>
                    <a:lumOff val="60000"/>
                  </a:schemeClr>
                </a:solidFill>
                <a:latin typeface="+mj-lt"/>
                <a:ea typeface="+mj-ea"/>
                <a:cs typeface="+mj-cs"/>
              </a:defRPr>
            </a:lvl1pPr>
            <a:lvl2pPr marL="4572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2000" b="1" i="0" kern="1200">
                <a:solidFill>
                  <a:schemeClr val="tx1"/>
                </a:solidFill>
                <a:latin typeface="+mj-lt"/>
                <a:ea typeface="+mj-ea"/>
                <a:cs typeface="+mj-cs"/>
              </a:defRPr>
            </a:lvl2pPr>
            <a:lvl3pPr marL="9144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800" b="1" i="0" kern="1200">
                <a:solidFill>
                  <a:schemeClr val="tx1"/>
                </a:solidFill>
                <a:latin typeface="+mj-lt"/>
                <a:ea typeface="+mj-ea"/>
                <a:cs typeface="+mj-cs"/>
              </a:defRPr>
            </a:lvl3pPr>
            <a:lvl4pPr marL="13716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4pPr>
            <a:lvl5pPr marL="18288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5pPr>
            <a:lvl6pPr marL="22860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6pPr>
            <a:lvl7pPr marL="27432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7pPr>
            <a:lvl8pPr marL="32004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8pPr>
            <a:lvl9pPr marL="36576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9pPr>
          </a:lstStyle>
          <a:p>
            <a:pPr>
              <a:spcBef>
                <a:spcPts val="0"/>
              </a:spcBef>
            </a:pPr>
            <a:r>
              <a:rPr lang="ja-JP" altLang="en-US" sz="1800" dirty="0">
                <a:solidFill>
                  <a:schemeClr val="tx1"/>
                </a:solidFill>
                <a:latin typeface="+mn-ea"/>
                <a:ea typeface="+mn-ea"/>
              </a:rPr>
              <a:t>　主に一般家庭で使用されている口径</a:t>
            </a:r>
            <a:r>
              <a:rPr lang="en-US" altLang="ja-JP" sz="1800" dirty="0">
                <a:solidFill>
                  <a:schemeClr val="tx1"/>
                </a:solidFill>
                <a:latin typeface="+mn-ea"/>
                <a:ea typeface="+mn-ea"/>
              </a:rPr>
              <a:t>13mm</a:t>
            </a:r>
            <a:r>
              <a:rPr lang="ja-JP" altLang="en-US" sz="1800" dirty="0">
                <a:solidFill>
                  <a:schemeClr val="tx1"/>
                </a:solidFill>
                <a:latin typeface="+mn-ea"/>
                <a:ea typeface="+mn-ea"/>
              </a:rPr>
              <a:t>と</a:t>
            </a:r>
            <a:r>
              <a:rPr lang="en-US" altLang="ja-JP" sz="1800" dirty="0">
                <a:solidFill>
                  <a:schemeClr val="tx1"/>
                </a:solidFill>
                <a:latin typeface="+mn-ea"/>
                <a:ea typeface="+mn-ea"/>
              </a:rPr>
              <a:t>20mm</a:t>
            </a:r>
            <a:r>
              <a:rPr lang="ja-JP" altLang="en-US" sz="1800" dirty="0">
                <a:solidFill>
                  <a:schemeClr val="tx1"/>
                </a:solidFill>
                <a:latin typeface="+mn-ea"/>
                <a:ea typeface="+mn-ea"/>
              </a:rPr>
              <a:t>の使用者における水道料金</a:t>
            </a:r>
            <a:endParaRPr lang="en-US" altLang="ja-JP" sz="1800" dirty="0">
              <a:solidFill>
                <a:schemeClr val="tx1"/>
              </a:solidFill>
              <a:latin typeface="+mn-ea"/>
              <a:ea typeface="+mn-ea"/>
            </a:endParaRPr>
          </a:p>
          <a:p>
            <a:pPr>
              <a:spcBef>
                <a:spcPts val="0"/>
              </a:spcBef>
            </a:pPr>
            <a:r>
              <a:rPr lang="ja-JP" altLang="en-US" sz="1800" dirty="0">
                <a:solidFill>
                  <a:schemeClr val="tx1"/>
                </a:solidFill>
                <a:latin typeface="+mn-ea"/>
                <a:ea typeface="+mn-ea"/>
              </a:rPr>
              <a:t>について、県内４市を比較（</a:t>
            </a:r>
            <a:r>
              <a:rPr lang="en-US" altLang="ja-JP" sz="1800" dirty="0">
                <a:solidFill>
                  <a:schemeClr val="tx1"/>
                </a:solidFill>
                <a:latin typeface="+mn-ea"/>
                <a:ea typeface="+mn-ea"/>
              </a:rPr>
              <a:t>R4</a:t>
            </a:r>
            <a:r>
              <a:rPr lang="ja-JP" altLang="en-US" sz="1800" dirty="0">
                <a:solidFill>
                  <a:schemeClr val="tx1"/>
                </a:solidFill>
                <a:latin typeface="+mn-ea"/>
                <a:ea typeface="+mn-ea"/>
              </a:rPr>
              <a:t>）する。</a:t>
            </a:r>
            <a:endParaRPr lang="en-US" altLang="ja-JP" sz="1800" dirty="0">
              <a:solidFill>
                <a:schemeClr val="tx1"/>
              </a:solidFill>
              <a:latin typeface="+mn-ea"/>
              <a:ea typeface="+mn-ea"/>
            </a:endParaRPr>
          </a:p>
          <a:p>
            <a:pPr>
              <a:spcBef>
                <a:spcPts val="600"/>
              </a:spcBef>
            </a:pPr>
            <a:r>
              <a:rPr lang="en-US" altLang="ja-JP" sz="1600" dirty="0">
                <a:solidFill>
                  <a:schemeClr val="tx1"/>
                </a:solidFill>
                <a:latin typeface="+mn-ea"/>
                <a:ea typeface="+mn-ea"/>
              </a:rPr>
              <a:t>【</a:t>
            </a:r>
            <a:r>
              <a:rPr lang="ja-JP" altLang="en-US" sz="1600" dirty="0">
                <a:solidFill>
                  <a:schemeClr val="tx1"/>
                </a:solidFill>
                <a:latin typeface="+mn-ea"/>
                <a:ea typeface="+mn-ea"/>
              </a:rPr>
              <a:t>使用者の割合（倉吉市）　①口径</a:t>
            </a:r>
            <a:r>
              <a:rPr lang="en-US" altLang="ja-JP" sz="1600" dirty="0">
                <a:solidFill>
                  <a:schemeClr val="tx1"/>
                </a:solidFill>
                <a:latin typeface="+mn-ea"/>
                <a:ea typeface="+mn-ea"/>
              </a:rPr>
              <a:t>13</a:t>
            </a:r>
            <a:r>
              <a:rPr lang="ja-JP" altLang="en-US" sz="1600" dirty="0">
                <a:solidFill>
                  <a:schemeClr val="tx1"/>
                </a:solidFill>
                <a:latin typeface="+mn-ea"/>
                <a:ea typeface="+mn-ea"/>
              </a:rPr>
              <a:t>ｍｍ：</a:t>
            </a:r>
            <a:r>
              <a:rPr lang="en-US" altLang="ja-JP" sz="1600" dirty="0">
                <a:solidFill>
                  <a:schemeClr val="tx1"/>
                </a:solidFill>
                <a:latin typeface="+mn-ea"/>
                <a:ea typeface="+mn-ea"/>
              </a:rPr>
              <a:t>82.2</a:t>
            </a:r>
            <a:r>
              <a:rPr lang="ja-JP" altLang="en-US" sz="1600" dirty="0">
                <a:solidFill>
                  <a:schemeClr val="tx1"/>
                </a:solidFill>
                <a:latin typeface="+mn-ea"/>
                <a:ea typeface="+mn-ea"/>
              </a:rPr>
              <a:t>％　　②</a:t>
            </a:r>
            <a:r>
              <a:rPr lang="ja-JP" altLang="en-US" sz="1600" dirty="0">
                <a:solidFill>
                  <a:schemeClr val="tx1"/>
                </a:solidFill>
                <a:latin typeface="+mn-ea"/>
              </a:rPr>
              <a:t>口径</a:t>
            </a:r>
            <a:r>
              <a:rPr lang="en-US" altLang="ja-JP" sz="1600" dirty="0">
                <a:solidFill>
                  <a:schemeClr val="tx1"/>
                </a:solidFill>
                <a:latin typeface="+mn-ea"/>
              </a:rPr>
              <a:t>20</a:t>
            </a:r>
            <a:r>
              <a:rPr lang="ja-JP" altLang="en-US" sz="1600" dirty="0">
                <a:solidFill>
                  <a:schemeClr val="tx1"/>
                </a:solidFill>
                <a:latin typeface="+mn-ea"/>
              </a:rPr>
              <a:t>ｍｍ：</a:t>
            </a:r>
            <a:r>
              <a:rPr lang="en-US" altLang="ja-JP" sz="1600" dirty="0">
                <a:solidFill>
                  <a:schemeClr val="tx1"/>
                </a:solidFill>
                <a:latin typeface="+mn-ea"/>
              </a:rPr>
              <a:t>12.4</a:t>
            </a:r>
            <a:r>
              <a:rPr lang="ja-JP" altLang="en-US" sz="1600" dirty="0">
                <a:solidFill>
                  <a:schemeClr val="tx1"/>
                </a:solidFill>
                <a:latin typeface="+mn-ea"/>
              </a:rPr>
              <a:t>％ </a:t>
            </a:r>
            <a:r>
              <a:rPr lang="en-US" altLang="ja-JP" sz="1600" dirty="0">
                <a:solidFill>
                  <a:schemeClr val="tx1"/>
                </a:solidFill>
                <a:latin typeface="+mn-ea"/>
                <a:ea typeface="+mn-ea"/>
              </a:rPr>
              <a:t>】</a:t>
            </a:r>
            <a:endParaRPr lang="ja-JP" altLang="en-US" sz="1600" dirty="0">
              <a:solidFill>
                <a:schemeClr val="tx1"/>
              </a:solidFill>
              <a:latin typeface="+mn-ea"/>
              <a:ea typeface="+mn-ea"/>
            </a:endParaRPr>
          </a:p>
        </p:txBody>
      </p:sp>
      <p:sp>
        <p:nvSpPr>
          <p:cNvPr id="14" name="テキスト プレースホルダー 7">
            <a:extLst>
              <a:ext uri="{FF2B5EF4-FFF2-40B4-BE49-F238E27FC236}">
                <a16:creationId xmlns:a16="http://schemas.microsoft.com/office/drawing/2014/main" id="{93178C5F-28BB-400E-B310-138B56512FF3}"/>
              </a:ext>
            </a:extLst>
          </p:cNvPr>
          <p:cNvSpPr txBox="1">
            <a:spLocks/>
          </p:cNvSpPr>
          <p:nvPr/>
        </p:nvSpPr>
        <p:spPr>
          <a:xfrm>
            <a:off x="1180729" y="2270753"/>
            <a:ext cx="8947522" cy="389347"/>
          </a:xfrm>
          <a:prstGeom prst="rect">
            <a:avLst/>
          </a:prstGeom>
        </p:spPr>
        <p:txBody>
          <a:bodyPr vert="horz" lIns="91440" tIns="45720" rIns="91440" bIns="45720" rtlCol="0" anchor="b">
            <a:noAutofit/>
          </a:bodyPr>
          <a:lstStyle>
            <a:lvl1pPr marL="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2400" b="0" i="0" kern="1200">
                <a:solidFill>
                  <a:schemeClr val="bg2">
                    <a:lumMod val="40000"/>
                    <a:lumOff val="60000"/>
                  </a:schemeClr>
                </a:solidFill>
                <a:latin typeface="+mj-lt"/>
                <a:ea typeface="+mj-ea"/>
                <a:cs typeface="+mj-cs"/>
              </a:defRPr>
            </a:lvl1pPr>
            <a:lvl2pPr marL="4572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2000" b="1" i="0" kern="1200">
                <a:solidFill>
                  <a:schemeClr val="tx1"/>
                </a:solidFill>
                <a:latin typeface="+mj-lt"/>
                <a:ea typeface="+mj-ea"/>
                <a:cs typeface="+mj-cs"/>
              </a:defRPr>
            </a:lvl2pPr>
            <a:lvl3pPr marL="9144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800" b="1" i="0" kern="1200">
                <a:solidFill>
                  <a:schemeClr val="tx1"/>
                </a:solidFill>
                <a:latin typeface="+mj-lt"/>
                <a:ea typeface="+mj-ea"/>
                <a:cs typeface="+mj-cs"/>
              </a:defRPr>
            </a:lvl3pPr>
            <a:lvl4pPr marL="13716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4pPr>
            <a:lvl5pPr marL="18288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5pPr>
            <a:lvl6pPr marL="22860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6pPr>
            <a:lvl7pPr marL="27432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7pPr>
            <a:lvl8pPr marL="32004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8pPr>
            <a:lvl9pPr marL="36576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9pPr>
          </a:lstStyle>
          <a:p>
            <a:pPr>
              <a:spcBef>
                <a:spcPts val="0"/>
              </a:spcBef>
            </a:pPr>
            <a:r>
              <a:rPr lang="ja-JP" altLang="en-US" sz="1600" dirty="0">
                <a:solidFill>
                  <a:schemeClr val="tx1"/>
                </a:solidFill>
                <a:latin typeface="+mn-ea"/>
                <a:ea typeface="+mn-ea"/>
              </a:rPr>
              <a:t>≪口径</a:t>
            </a:r>
            <a:r>
              <a:rPr lang="en-US" altLang="ja-JP" sz="1600" dirty="0">
                <a:solidFill>
                  <a:schemeClr val="tx1"/>
                </a:solidFill>
                <a:latin typeface="+mn-ea"/>
                <a:ea typeface="+mn-ea"/>
              </a:rPr>
              <a:t>13mm</a:t>
            </a:r>
            <a:r>
              <a:rPr lang="ja-JP" altLang="en-US" sz="1600" dirty="0">
                <a:solidFill>
                  <a:schemeClr val="tx1"/>
                </a:solidFill>
                <a:latin typeface="+mn-ea"/>
                <a:ea typeface="+mn-ea"/>
              </a:rPr>
              <a:t>の料金比較≫</a:t>
            </a:r>
          </a:p>
        </p:txBody>
      </p:sp>
      <p:sp>
        <p:nvSpPr>
          <p:cNvPr id="3" name="スライド番号プレースホルダー 2">
            <a:extLst>
              <a:ext uri="{FF2B5EF4-FFF2-40B4-BE49-F238E27FC236}">
                <a16:creationId xmlns:a16="http://schemas.microsoft.com/office/drawing/2014/main" id="{64C8F01B-CF1A-4DEB-B7C0-FC632A40B8ED}"/>
              </a:ext>
            </a:extLst>
          </p:cNvPr>
          <p:cNvSpPr>
            <a:spLocks noGrp="1"/>
          </p:cNvSpPr>
          <p:nvPr>
            <p:ph type="sldNum" sz="quarter" idx="12"/>
          </p:nvPr>
        </p:nvSpPr>
        <p:spPr/>
        <p:txBody>
          <a:bodyPr/>
          <a:lstStyle/>
          <a:p>
            <a:r>
              <a:rPr kumimoji="1" lang="en-US" altLang="ja-JP" dirty="0">
                <a:solidFill>
                  <a:schemeClr val="bg1"/>
                </a:solidFill>
                <a:latin typeface="+mn-ea"/>
              </a:rPr>
              <a:t>21</a:t>
            </a:r>
            <a:endParaRPr kumimoji="1" lang="ja-JP" altLang="en-US" dirty="0">
              <a:solidFill>
                <a:schemeClr val="bg1"/>
              </a:solidFill>
              <a:latin typeface="+mn-ea"/>
            </a:endParaRPr>
          </a:p>
        </p:txBody>
      </p:sp>
    </p:spTree>
    <p:extLst>
      <p:ext uri="{BB962C8B-B14F-4D97-AF65-F5344CB8AC3E}">
        <p14:creationId xmlns:p14="http://schemas.microsoft.com/office/powerpoint/2010/main" val="32257857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6">
            <a:extLst>
              <a:ext uri="{FF2B5EF4-FFF2-40B4-BE49-F238E27FC236}">
                <a16:creationId xmlns:a16="http://schemas.microsoft.com/office/drawing/2014/main" id="{D10AF7C7-CBF1-4829-858F-32521C9F23F3}"/>
              </a:ext>
            </a:extLst>
          </p:cNvPr>
          <p:cNvSpPr txBox="1">
            <a:spLocks/>
          </p:cNvSpPr>
          <p:nvPr/>
        </p:nvSpPr>
        <p:spPr>
          <a:xfrm>
            <a:off x="1001261" y="295729"/>
            <a:ext cx="8825659" cy="767687"/>
          </a:xfrm>
          <a:prstGeom prst="rect">
            <a:avLst/>
          </a:prstGeom>
        </p:spPr>
        <p:txBody>
          <a:bodyPr vert="horz" lIns="91440" tIns="45720" rIns="91440" bIns="45720" rtlCol="0" anchor="b">
            <a:noAutofit/>
          </a:bodyPr>
          <a:lstStyle>
            <a:lvl1pPr algn="l" defTabSz="457200" rtl="0" eaLnBrk="1" latinLnBrk="0" hangingPunct="1">
              <a:spcBef>
                <a:spcPct val="0"/>
              </a:spcBef>
              <a:buNone/>
              <a:defRPr kumimoji="1" sz="4000" b="0" i="0" kern="1200" cap="none">
                <a:solidFill>
                  <a:schemeClr val="tx2"/>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dirty="0"/>
              <a:t>県内４市 水道料金比較 ②</a:t>
            </a:r>
          </a:p>
        </p:txBody>
      </p:sp>
      <p:sp>
        <p:nvSpPr>
          <p:cNvPr id="11" name="テキスト プレースホルダー 7">
            <a:extLst>
              <a:ext uri="{FF2B5EF4-FFF2-40B4-BE49-F238E27FC236}">
                <a16:creationId xmlns:a16="http://schemas.microsoft.com/office/drawing/2014/main" id="{CB5E4DC5-DB2B-457D-948D-A479C47162AE}"/>
              </a:ext>
            </a:extLst>
          </p:cNvPr>
          <p:cNvSpPr txBox="1">
            <a:spLocks/>
          </p:cNvSpPr>
          <p:nvPr/>
        </p:nvSpPr>
        <p:spPr>
          <a:xfrm>
            <a:off x="1180729" y="1042719"/>
            <a:ext cx="8947522" cy="389347"/>
          </a:xfrm>
          <a:prstGeom prst="rect">
            <a:avLst/>
          </a:prstGeom>
        </p:spPr>
        <p:txBody>
          <a:bodyPr vert="horz" lIns="91440" tIns="45720" rIns="91440" bIns="45720" rtlCol="0" anchor="b">
            <a:noAutofit/>
          </a:bodyPr>
          <a:lstStyle>
            <a:lvl1pPr marL="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2400" b="0" i="0" kern="1200">
                <a:solidFill>
                  <a:schemeClr val="bg2">
                    <a:lumMod val="40000"/>
                    <a:lumOff val="60000"/>
                  </a:schemeClr>
                </a:solidFill>
                <a:latin typeface="+mj-lt"/>
                <a:ea typeface="+mj-ea"/>
                <a:cs typeface="+mj-cs"/>
              </a:defRPr>
            </a:lvl1pPr>
            <a:lvl2pPr marL="4572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2000" b="1" i="0" kern="1200">
                <a:solidFill>
                  <a:schemeClr val="tx1"/>
                </a:solidFill>
                <a:latin typeface="+mj-lt"/>
                <a:ea typeface="+mj-ea"/>
                <a:cs typeface="+mj-cs"/>
              </a:defRPr>
            </a:lvl2pPr>
            <a:lvl3pPr marL="9144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800" b="1" i="0" kern="1200">
                <a:solidFill>
                  <a:schemeClr val="tx1"/>
                </a:solidFill>
                <a:latin typeface="+mj-lt"/>
                <a:ea typeface="+mj-ea"/>
                <a:cs typeface="+mj-cs"/>
              </a:defRPr>
            </a:lvl3pPr>
            <a:lvl4pPr marL="13716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4pPr>
            <a:lvl5pPr marL="18288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5pPr>
            <a:lvl6pPr marL="22860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6pPr>
            <a:lvl7pPr marL="27432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7pPr>
            <a:lvl8pPr marL="32004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8pPr>
            <a:lvl9pPr marL="36576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9pPr>
          </a:lstStyle>
          <a:p>
            <a:pPr>
              <a:spcBef>
                <a:spcPts val="0"/>
              </a:spcBef>
            </a:pPr>
            <a:r>
              <a:rPr lang="ja-JP" altLang="en-US" sz="1600" dirty="0">
                <a:solidFill>
                  <a:schemeClr val="tx1"/>
                </a:solidFill>
                <a:latin typeface="+mn-ea"/>
                <a:ea typeface="+mn-ea"/>
              </a:rPr>
              <a:t>≪口径</a:t>
            </a:r>
            <a:r>
              <a:rPr lang="en-US" altLang="ja-JP" sz="1600" dirty="0">
                <a:solidFill>
                  <a:schemeClr val="tx1"/>
                </a:solidFill>
                <a:latin typeface="+mn-ea"/>
                <a:ea typeface="+mn-ea"/>
              </a:rPr>
              <a:t>20mm</a:t>
            </a:r>
            <a:r>
              <a:rPr lang="ja-JP" altLang="en-US" sz="1600" dirty="0">
                <a:solidFill>
                  <a:schemeClr val="tx1"/>
                </a:solidFill>
                <a:latin typeface="+mn-ea"/>
                <a:ea typeface="+mn-ea"/>
              </a:rPr>
              <a:t>の料金比較≫</a:t>
            </a:r>
          </a:p>
        </p:txBody>
      </p:sp>
      <p:graphicFrame>
        <p:nvGraphicFramePr>
          <p:cNvPr id="14" name="コンテンツ プレースホルダー 13">
            <a:extLst>
              <a:ext uri="{FF2B5EF4-FFF2-40B4-BE49-F238E27FC236}">
                <a16:creationId xmlns:a16="http://schemas.microsoft.com/office/drawing/2014/main" id="{4EBFADDF-3F6A-49A0-9369-BAB3F1AEB0DC}"/>
              </a:ext>
            </a:extLst>
          </p:cNvPr>
          <p:cNvGraphicFramePr>
            <a:graphicFrameLocks noGrp="1"/>
          </p:cNvGraphicFramePr>
          <p:nvPr>
            <p:ph sz="half" idx="2"/>
            <p:extLst>
              <p:ext uri="{D42A27DB-BD31-4B8C-83A1-F6EECF244321}">
                <p14:modId xmlns:p14="http://schemas.microsoft.com/office/powerpoint/2010/main" val="1675840030"/>
              </p:ext>
            </p:extLst>
          </p:nvPr>
        </p:nvGraphicFramePr>
        <p:xfrm>
          <a:off x="431800" y="1387531"/>
          <a:ext cx="5067301" cy="396823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5" name="コンテンツ プレースホルダー 14">
            <a:extLst>
              <a:ext uri="{FF2B5EF4-FFF2-40B4-BE49-F238E27FC236}">
                <a16:creationId xmlns:a16="http://schemas.microsoft.com/office/drawing/2014/main" id="{FE4A6BD7-48FE-45BB-A174-8C72EB3E9A52}"/>
              </a:ext>
            </a:extLst>
          </p:cNvPr>
          <p:cNvGraphicFramePr>
            <a:graphicFrameLocks noGrp="1"/>
          </p:cNvGraphicFramePr>
          <p:nvPr>
            <p:ph sz="quarter" idx="4"/>
            <p:extLst>
              <p:ext uri="{D42A27DB-BD31-4B8C-83A1-F6EECF244321}">
                <p14:modId xmlns:p14="http://schemas.microsoft.com/office/powerpoint/2010/main" val="2878548460"/>
              </p:ext>
            </p:extLst>
          </p:nvPr>
        </p:nvGraphicFramePr>
        <p:xfrm>
          <a:off x="5654674" y="1387532"/>
          <a:ext cx="5222506" cy="3968238"/>
        </p:xfrm>
        <a:graphic>
          <a:graphicData uri="http://schemas.openxmlformats.org/drawingml/2006/chart">
            <c:chart xmlns:c="http://schemas.openxmlformats.org/drawingml/2006/chart" xmlns:r="http://schemas.openxmlformats.org/officeDocument/2006/relationships" r:id="rId3"/>
          </a:graphicData>
        </a:graphic>
      </p:graphicFrame>
      <p:sp>
        <p:nvSpPr>
          <p:cNvPr id="8" name="テキスト プレースホルダー 7">
            <a:extLst>
              <a:ext uri="{FF2B5EF4-FFF2-40B4-BE49-F238E27FC236}">
                <a16:creationId xmlns:a16="http://schemas.microsoft.com/office/drawing/2014/main" id="{BAC97B8E-A6F1-4C1B-B91D-144DF4EB1563}"/>
              </a:ext>
            </a:extLst>
          </p:cNvPr>
          <p:cNvSpPr txBox="1">
            <a:spLocks/>
          </p:cNvSpPr>
          <p:nvPr/>
        </p:nvSpPr>
        <p:spPr>
          <a:xfrm>
            <a:off x="1102941" y="5614651"/>
            <a:ext cx="8947522" cy="937610"/>
          </a:xfrm>
          <a:prstGeom prst="rect">
            <a:avLst/>
          </a:prstGeom>
        </p:spPr>
        <p:txBody>
          <a:bodyPr vert="horz" lIns="91440" tIns="45720" rIns="91440" bIns="45720" rtlCol="0" anchor="b">
            <a:noAutofit/>
          </a:bodyPr>
          <a:lstStyle>
            <a:lvl1pPr marL="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2400" b="0" i="0" kern="1200">
                <a:solidFill>
                  <a:schemeClr val="bg2">
                    <a:lumMod val="40000"/>
                    <a:lumOff val="60000"/>
                  </a:schemeClr>
                </a:solidFill>
                <a:latin typeface="+mj-lt"/>
                <a:ea typeface="+mj-ea"/>
                <a:cs typeface="+mj-cs"/>
              </a:defRPr>
            </a:lvl1pPr>
            <a:lvl2pPr marL="4572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2000" b="1" i="0" kern="1200">
                <a:solidFill>
                  <a:schemeClr val="tx1"/>
                </a:solidFill>
                <a:latin typeface="+mj-lt"/>
                <a:ea typeface="+mj-ea"/>
                <a:cs typeface="+mj-cs"/>
              </a:defRPr>
            </a:lvl2pPr>
            <a:lvl3pPr marL="9144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800" b="1" i="0" kern="1200">
                <a:solidFill>
                  <a:schemeClr val="tx1"/>
                </a:solidFill>
                <a:latin typeface="+mj-lt"/>
                <a:ea typeface="+mj-ea"/>
                <a:cs typeface="+mj-cs"/>
              </a:defRPr>
            </a:lvl3pPr>
            <a:lvl4pPr marL="13716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4pPr>
            <a:lvl5pPr marL="18288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5pPr>
            <a:lvl6pPr marL="22860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6pPr>
            <a:lvl7pPr marL="27432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7pPr>
            <a:lvl8pPr marL="32004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8pPr>
            <a:lvl9pPr marL="36576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9pPr>
          </a:lstStyle>
          <a:p>
            <a:pPr>
              <a:spcBef>
                <a:spcPts val="0"/>
              </a:spcBef>
            </a:pPr>
            <a:endParaRPr lang="ja-JP" altLang="en-US" sz="1600" dirty="0">
              <a:solidFill>
                <a:schemeClr val="tx1"/>
              </a:solidFill>
              <a:latin typeface="+mn-ea"/>
              <a:ea typeface="+mn-ea"/>
            </a:endParaRPr>
          </a:p>
        </p:txBody>
      </p:sp>
      <p:sp>
        <p:nvSpPr>
          <p:cNvPr id="9" name="テキスト プレースホルダー 7">
            <a:extLst>
              <a:ext uri="{FF2B5EF4-FFF2-40B4-BE49-F238E27FC236}">
                <a16:creationId xmlns:a16="http://schemas.microsoft.com/office/drawing/2014/main" id="{DA765C2F-ABF4-4797-99DD-AC93D4CBA2E1}"/>
              </a:ext>
            </a:extLst>
          </p:cNvPr>
          <p:cNvSpPr txBox="1">
            <a:spLocks/>
          </p:cNvSpPr>
          <p:nvPr/>
        </p:nvSpPr>
        <p:spPr>
          <a:xfrm>
            <a:off x="1102941" y="5607248"/>
            <a:ext cx="8947522" cy="1048058"/>
          </a:xfrm>
          <a:prstGeom prst="rect">
            <a:avLst/>
          </a:prstGeom>
        </p:spPr>
        <p:txBody>
          <a:bodyPr vert="horz" lIns="91440" tIns="45720" rIns="91440" bIns="45720" rtlCol="0" anchor="b">
            <a:noAutofit/>
          </a:bodyPr>
          <a:lstStyle>
            <a:lvl1pPr marL="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2400" b="0" i="0" kern="1200">
                <a:solidFill>
                  <a:schemeClr val="bg2">
                    <a:lumMod val="40000"/>
                    <a:lumOff val="60000"/>
                  </a:schemeClr>
                </a:solidFill>
                <a:latin typeface="+mj-lt"/>
                <a:ea typeface="+mj-ea"/>
                <a:cs typeface="+mj-cs"/>
              </a:defRPr>
            </a:lvl1pPr>
            <a:lvl2pPr marL="4572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2000" b="1" i="0" kern="1200">
                <a:solidFill>
                  <a:schemeClr val="tx1"/>
                </a:solidFill>
                <a:latin typeface="+mj-lt"/>
                <a:ea typeface="+mj-ea"/>
                <a:cs typeface="+mj-cs"/>
              </a:defRPr>
            </a:lvl2pPr>
            <a:lvl3pPr marL="9144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800" b="1" i="0" kern="1200">
                <a:solidFill>
                  <a:schemeClr val="tx1"/>
                </a:solidFill>
                <a:latin typeface="+mj-lt"/>
                <a:ea typeface="+mj-ea"/>
                <a:cs typeface="+mj-cs"/>
              </a:defRPr>
            </a:lvl3pPr>
            <a:lvl4pPr marL="13716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4pPr>
            <a:lvl5pPr marL="18288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5pPr>
            <a:lvl6pPr marL="22860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6pPr>
            <a:lvl7pPr marL="27432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7pPr>
            <a:lvl8pPr marL="32004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8pPr>
            <a:lvl9pPr marL="36576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9pPr>
          </a:lstStyle>
          <a:p>
            <a:pPr>
              <a:spcBef>
                <a:spcPts val="0"/>
              </a:spcBef>
            </a:pPr>
            <a:r>
              <a:rPr lang="en-US" altLang="ja-JP" sz="1600" dirty="0">
                <a:solidFill>
                  <a:schemeClr val="tx1"/>
                </a:solidFill>
                <a:latin typeface="+mn-ea"/>
                <a:ea typeface="+mn-ea"/>
              </a:rPr>
              <a:t>【</a:t>
            </a:r>
            <a:r>
              <a:rPr lang="ja-JP" altLang="en-US" sz="1600" dirty="0">
                <a:solidFill>
                  <a:schemeClr val="tx1"/>
                </a:solidFill>
                <a:latin typeface="+mn-ea"/>
                <a:ea typeface="+mn-ea"/>
              </a:rPr>
              <a:t>傾向</a:t>
            </a:r>
            <a:r>
              <a:rPr lang="en-US" altLang="ja-JP" sz="1600" dirty="0">
                <a:solidFill>
                  <a:schemeClr val="tx1"/>
                </a:solidFill>
                <a:latin typeface="+mn-ea"/>
                <a:ea typeface="+mn-ea"/>
              </a:rPr>
              <a:t>】</a:t>
            </a:r>
            <a:r>
              <a:rPr lang="ja-JP" altLang="en-US" sz="1600" dirty="0">
                <a:solidFill>
                  <a:schemeClr val="tx1"/>
                </a:solidFill>
                <a:latin typeface="+mn-ea"/>
                <a:ea typeface="+mn-ea"/>
              </a:rPr>
              <a:t>①</a:t>
            </a:r>
            <a:r>
              <a:rPr lang="en-US" altLang="ja-JP" sz="1600" dirty="0">
                <a:solidFill>
                  <a:schemeClr val="tx1"/>
                </a:solidFill>
                <a:latin typeface="+mn-ea"/>
                <a:ea typeface="+mn-ea"/>
              </a:rPr>
              <a:t>8</a:t>
            </a:r>
            <a:r>
              <a:rPr lang="ja-JP" altLang="en-US" sz="1600" dirty="0">
                <a:solidFill>
                  <a:schemeClr val="tx1"/>
                </a:solidFill>
                <a:latin typeface="+mn-ea"/>
                <a:ea typeface="+mn-ea"/>
              </a:rPr>
              <a:t>㎥（倉吉市の基本水量）までは倉吉市が最も安価。</a:t>
            </a:r>
            <a:endParaRPr lang="en-US" altLang="ja-JP" sz="1600" dirty="0">
              <a:solidFill>
                <a:schemeClr val="tx1"/>
              </a:solidFill>
              <a:latin typeface="+mn-ea"/>
              <a:ea typeface="+mn-ea"/>
            </a:endParaRPr>
          </a:p>
          <a:p>
            <a:pPr>
              <a:spcBef>
                <a:spcPts val="0"/>
              </a:spcBef>
            </a:pPr>
            <a:r>
              <a:rPr lang="ja-JP" altLang="en-US" sz="1600" dirty="0">
                <a:solidFill>
                  <a:schemeClr val="tx1"/>
                </a:solidFill>
                <a:latin typeface="+mn-ea"/>
                <a:ea typeface="+mn-ea"/>
              </a:rPr>
              <a:t>　　　　②</a:t>
            </a:r>
            <a:r>
              <a:rPr lang="en-US" altLang="ja-JP" sz="1600" dirty="0">
                <a:solidFill>
                  <a:schemeClr val="tx1"/>
                </a:solidFill>
                <a:latin typeface="+mn-ea"/>
                <a:ea typeface="+mn-ea"/>
              </a:rPr>
              <a:t>50</a:t>
            </a:r>
            <a:r>
              <a:rPr lang="ja-JP" altLang="en-US" sz="1600" dirty="0">
                <a:solidFill>
                  <a:schemeClr val="tx1"/>
                </a:solidFill>
                <a:latin typeface="+mn-ea"/>
                <a:ea typeface="+mn-ea"/>
              </a:rPr>
              <a:t>㎥までは、倉吉市と米子市（境港市）の料金は概ね同水準。</a:t>
            </a:r>
            <a:endParaRPr lang="en-US" altLang="ja-JP" sz="1600" dirty="0">
              <a:solidFill>
                <a:schemeClr val="tx1"/>
              </a:solidFill>
              <a:latin typeface="+mn-ea"/>
              <a:ea typeface="+mn-ea"/>
            </a:endParaRPr>
          </a:p>
          <a:p>
            <a:pPr>
              <a:spcBef>
                <a:spcPts val="0"/>
              </a:spcBef>
            </a:pPr>
            <a:r>
              <a:rPr lang="ja-JP" altLang="en-US" sz="1600" dirty="0">
                <a:solidFill>
                  <a:schemeClr val="tx1"/>
                </a:solidFill>
                <a:latin typeface="+mn-ea"/>
                <a:ea typeface="+mn-ea"/>
              </a:rPr>
              <a:t>　　　　③</a:t>
            </a:r>
            <a:r>
              <a:rPr lang="en-US" altLang="ja-JP" sz="1600" dirty="0">
                <a:solidFill>
                  <a:schemeClr val="tx1"/>
                </a:solidFill>
                <a:latin typeface="+mn-ea"/>
                <a:ea typeface="+mn-ea"/>
              </a:rPr>
              <a:t>50</a:t>
            </a:r>
            <a:r>
              <a:rPr lang="ja-JP" altLang="en-US" sz="1600" dirty="0">
                <a:solidFill>
                  <a:schemeClr val="tx1"/>
                </a:solidFill>
                <a:latin typeface="+mn-ea"/>
                <a:ea typeface="+mn-ea"/>
              </a:rPr>
              <a:t>～</a:t>
            </a:r>
            <a:r>
              <a:rPr lang="en-US" altLang="ja-JP" sz="1600" dirty="0">
                <a:solidFill>
                  <a:schemeClr val="tx1"/>
                </a:solidFill>
                <a:latin typeface="+mn-ea"/>
                <a:ea typeface="+mn-ea"/>
              </a:rPr>
              <a:t>100</a:t>
            </a:r>
            <a:r>
              <a:rPr lang="ja-JP" altLang="en-US" sz="1600" dirty="0">
                <a:solidFill>
                  <a:schemeClr val="tx1"/>
                </a:solidFill>
                <a:latin typeface="+mn-ea"/>
                <a:ea typeface="+mn-ea"/>
              </a:rPr>
              <a:t>㎥までは、県内２番目の料金水準だが、それ以上では、</a:t>
            </a:r>
            <a:endParaRPr lang="en-US" altLang="ja-JP" sz="1600" dirty="0">
              <a:solidFill>
                <a:schemeClr val="tx1"/>
              </a:solidFill>
              <a:latin typeface="+mn-ea"/>
              <a:ea typeface="+mn-ea"/>
            </a:endParaRPr>
          </a:p>
          <a:p>
            <a:pPr>
              <a:spcBef>
                <a:spcPts val="0"/>
              </a:spcBef>
            </a:pPr>
            <a:r>
              <a:rPr lang="ja-JP" altLang="en-US" sz="1600" dirty="0">
                <a:solidFill>
                  <a:schemeClr val="tx1"/>
                </a:solidFill>
                <a:latin typeface="+mn-ea"/>
                <a:ea typeface="+mn-ea"/>
              </a:rPr>
              <a:t>　　　　　倉吉市の料金が最も低くなる。</a:t>
            </a:r>
          </a:p>
        </p:txBody>
      </p:sp>
      <p:sp>
        <p:nvSpPr>
          <p:cNvPr id="3" name="スライド番号プレースホルダー 2">
            <a:extLst>
              <a:ext uri="{FF2B5EF4-FFF2-40B4-BE49-F238E27FC236}">
                <a16:creationId xmlns:a16="http://schemas.microsoft.com/office/drawing/2014/main" id="{D7A07820-F85B-4876-AF9D-986139BD7312}"/>
              </a:ext>
            </a:extLst>
          </p:cNvPr>
          <p:cNvSpPr>
            <a:spLocks noGrp="1"/>
          </p:cNvSpPr>
          <p:nvPr>
            <p:ph type="sldNum" sz="quarter" idx="12"/>
          </p:nvPr>
        </p:nvSpPr>
        <p:spPr/>
        <p:txBody>
          <a:bodyPr/>
          <a:lstStyle/>
          <a:p>
            <a:r>
              <a:rPr kumimoji="1" lang="en-US" altLang="ja-JP" dirty="0">
                <a:solidFill>
                  <a:schemeClr val="bg1"/>
                </a:solidFill>
                <a:latin typeface="+mn-ea"/>
              </a:rPr>
              <a:t>22</a:t>
            </a:r>
            <a:endParaRPr kumimoji="1" lang="ja-JP" altLang="en-US" dirty="0">
              <a:solidFill>
                <a:schemeClr val="bg1"/>
              </a:solidFill>
              <a:latin typeface="+mn-ea"/>
            </a:endParaRPr>
          </a:p>
        </p:txBody>
      </p:sp>
    </p:spTree>
    <p:extLst>
      <p:ext uri="{BB962C8B-B14F-4D97-AF65-F5344CB8AC3E}">
        <p14:creationId xmlns:p14="http://schemas.microsoft.com/office/powerpoint/2010/main" val="42216453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6">
            <a:extLst>
              <a:ext uri="{FF2B5EF4-FFF2-40B4-BE49-F238E27FC236}">
                <a16:creationId xmlns:a16="http://schemas.microsoft.com/office/drawing/2014/main" id="{16D42301-068B-4D3D-BA03-FDAC4E556ECF}"/>
              </a:ext>
            </a:extLst>
          </p:cNvPr>
          <p:cNvSpPr txBox="1">
            <a:spLocks/>
          </p:cNvSpPr>
          <p:nvPr/>
        </p:nvSpPr>
        <p:spPr>
          <a:xfrm>
            <a:off x="1001261" y="295729"/>
            <a:ext cx="8825659" cy="767687"/>
          </a:xfrm>
          <a:prstGeom prst="rect">
            <a:avLst/>
          </a:prstGeom>
        </p:spPr>
        <p:txBody>
          <a:bodyPr vert="horz" lIns="91440" tIns="45720" rIns="91440" bIns="45720" rtlCol="0" anchor="b">
            <a:noAutofit/>
          </a:bodyPr>
          <a:lstStyle>
            <a:lvl1pPr algn="l" defTabSz="457200" rtl="0" eaLnBrk="1" latinLnBrk="0" hangingPunct="1">
              <a:spcBef>
                <a:spcPct val="0"/>
              </a:spcBef>
              <a:buNone/>
              <a:defRPr kumimoji="1" sz="4000" b="0" i="0" kern="1200" cap="none">
                <a:solidFill>
                  <a:schemeClr val="tx2"/>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dirty="0"/>
              <a:t>中部１市４町 水道料金比較 ①</a:t>
            </a:r>
          </a:p>
        </p:txBody>
      </p:sp>
      <p:sp>
        <p:nvSpPr>
          <p:cNvPr id="13" name="テキスト プレースホルダー 7">
            <a:extLst>
              <a:ext uri="{FF2B5EF4-FFF2-40B4-BE49-F238E27FC236}">
                <a16:creationId xmlns:a16="http://schemas.microsoft.com/office/drawing/2014/main" id="{16F0ECCB-3E73-4BDD-A4A6-703D78BC941B}"/>
              </a:ext>
            </a:extLst>
          </p:cNvPr>
          <p:cNvSpPr txBox="1">
            <a:spLocks/>
          </p:cNvSpPr>
          <p:nvPr/>
        </p:nvSpPr>
        <p:spPr>
          <a:xfrm>
            <a:off x="1142208" y="1058823"/>
            <a:ext cx="8947522" cy="937610"/>
          </a:xfrm>
          <a:prstGeom prst="rect">
            <a:avLst/>
          </a:prstGeom>
        </p:spPr>
        <p:txBody>
          <a:bodyPr vert="horz" lIns="91440" tIns="45720" rIns="91440" bIns="45720" rtlCol="0" anchor="b">
            <a:noAutofit/>
          </a:bodyPr>
          <a:lstStyle>
            <a:lvl1pPr marL="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2400" b="0" i="0" kern="1200">
                <a:solidFill>
                  <a:schemeClr val="bg2">
                    <a:lumMod val="40000"/>
                    <a:lumOff val="60000"/>
                  </a:schemeClr>
                </a:solidFill>
                <a:latin typeface="+mj-lt"/>
                <a:ea typeface="+mj-ea"/>
                <a:cs typeface="+mj-cs"/>
              </a:defRPr>
            </a:lvl1pPr>
            <a:lvl2pPr marL="4572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2000" b="1" i="0" kern="1200">
                <a:solidFill>
                  <a:schemeClr val="tx1"/>
                </a:solidFill>
                <a:latin typeface="+mj-lt"/>
                <a:ea typeface="+mj-ea"/>
                <a:cs typeface="+mj-cs"/>
              </a:defRPr>
            </a:lvl2pPr>
            <a:lvl3pPr marL="9144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800" b="1" i="0" kern="1200">
                <a:solidFill>
                  <a:schemeClr val="tx1"/>
                </a:solidFill>
                <a:latin typeface="+mj-lt"/>
                <a:ea typeface="+mj-ea"/>
                <a:cs typeface="+mj-cs"/>
              </a:defRPr>
            </a:lvl3pPr>
            <a:lvl4pPr marL="13716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4pPr>
            <a:lvl5pPr marL="18288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5pPr>
            <a:lvl6pPr marL="22860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6pPr>
            <a:lvl7pPr marL="27432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7pPr>
            <a:lvl8pPr marL="32004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8pPr>
            <a:lvl9pPr marL="36576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9pPr>
          </a:lstStyle>
          <a:p>
            <a:pPr>
              <a:spcBef>
                <a:spcPts val="0"/>
              </a:spcBef>
            </a:pPr>
            <a:r>
              <a:rPr lang="ja-JP" altLang="en-US" sz="1800" dirty="0">
                <a:solidFill>
                  <a:schemeClr val="tx1"/>
                </a:solidFill>
                <a:latin typeface="+mn-ea"/>
                <a:ea typeface="+mn-ea"/>
              </a:rPr>
              <a:t>　同様に、中部１市４町で水道料金を比較する。</a:t>
            </a:r>
            <a:endParaRPr lang="en-US" altLang="ja-JP" sz="1800" dirty="0">
              <a:solidFill>
                <a:schemeClr val="tx1"/>
              </a:solidFill>
              <a:latin typeface="+mn-ea"/>
              <a:ea typeface="+mn-ea"/>
            </a:endParaRPr>
          </a:p>
          <a:p>
            <a:pPr>
              <a:spcBef>
                <a:spcPts val="0"/>
              </a:spcBef>
            </a:pPr>
            <a:endParaRPr lang="en-US" altLang="ja-JP" sz="1800" dirty="0">
              <a:solidFill>
                <a:schemeClr val="tx1"/>
              </a:solidFill>
              <a:latin typeface="+mn-ea"/>
              <a:ea typeface="+mn-ea"/>
            </a:endParaRPr>
          </a:p>
          <a:p>
            <a:pPr>
              <a:spcBef>
                <a:spcPts val="0"/>
              </a:spcBef>
            </a:pPr>
            <a:endParaRPr lang="ja-JP" altLang="en-US" sz="1600" dirty="0">
              <a:solidFill>
                <a:schemeClr val="tx1"/>
              </a:solidFill>
              <a:latin typeface="+mn-ea"/>
              <a:ea typeface="+mn-ea"/>
            </a:endParaRPr>
          </a:p>
        </p:txBody>
      </p:sp>
      <p:sp>
        <p:nvSpPr>
          <p:cNvPr id="14" name="テキスト プレースホルダー 7">
            <a:extLst>
              <a:ext uri="{FF2B5EF4-FFF2-40B4-BE49-F238E27FC236}">
                <a16:creationId xmlns:a16="http://schemas.microsoft.com/office/drawing/2014/main" id="{6D332105-7F62-4C96-9C01-68E88AD69A50}"/>
              </a:ext>
            </a:extLst>
          </p:cNvPr>
          <p:cNvSpPr txBox="1">
            <a:spLocks/>
          </p:cNvSpPr>
          <p:nvPr/>
        </p:nvSpPr>
        <p:spPr>
          <a:xfrm>
            <a:off x="1180729" y="1731835"/>
            <a:ext cx="8947522" cy="389347"/>
          </a:xfrm>
          <a:prstGeom prst="rect">
            <a:avLst/>
          </a:prstGeom>
        </p:spPr>
        <p:txBody>
          <a:bodyPr vert="horz" lIns="91440" tIns="45720" rIns="91440" bIns="45720" rtlCol="0" anchor="b">
            <a:noAutofit/>
          </a:bodyPr>
          <a:lstStyle>
            <a:lvl1pPr marL="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2400" b="0" i="0" kern="1200">
                <a:solidFill>
                  <a:schemeClr val="bg2">
                    <a:lumMod val="40000"/>
                    <a:lumOff val="60000"/>
                  </a:schemeClr>
                </a:solidFill>
                <a:latin typeface="+mj-lt"/>
                <a:ea typeface="+mj-ea"/>
                <a:cs typeface="+mj-cs"/>
              </a:defRPr>
            </a:lvl1pPr>
            <a:lvl2pPr marL="4572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2000" b="1" i="0" kern="1200">
                <a:solidFill>
                  <a:schemeClr val="tx1"/>
                </a:solidFill>
                <a:latin typeface="+mj-lt"/>
                <a:ea typeface="+mj-ea"/>
                <a:cs typeface="+mj-cs"/>
              </a:defRPr>
            </a:lvl2pPr>
            <a:lvl3pPr marL="9144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800" b="1" i="0" kern="1200">
                <a:solidFill>
                  <a:schemeClr val="tx1"/>
                </a:solidFill>
                <a:latin typeface="+mj-lt"/>
                <a:ea typeface="+mj-ea"/>
                <a:cs typeface="+mj-cs"/>
              </a:defRPr>
            </a:lvl3pPr>
            <a:lvl4pPr marL="13716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4pPr>
            <a:lvl5pPr marL="18288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5pPr>
            <a:lvl6pPr marL="22860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6pPr>
            <a:lvl7pPr marL="27432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7pPr>
            <a:lvl8pPr marL="32004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8pPr>
            <a:lvl9pPr marL="36576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9pPr>
          </a:lstStyle>
          <a:p>
            <a:pPr>
              <a:spcBef>
                <a:spcPts val="0"/>
              </a:spcBef>
            </a:pPr>
            <a:r>
              <a:rPr lang="ja-JP" altLang="en-US" sz="1600" dirty="0">
                <a:solidFill>
                  <a:schemeClr val="tx1"/>
                </a:solidFill>
                <a:latin typeface="+mn-ea"/>
                <a:ea typeface="+mn-ea"/>
              </a:rPr>
              <a:t>≪口径</a:t>
            </a:r>
            <a:r>
              <a:rPr lang="en-US" altLang="ja-JP" sz="1600" dirty="0">
                <a:solidFill>
                  <a:schemeClr val="tx1"/>
                </a:solidFill>
                <a:latin typeface="+mn-ea"/>
                <a:ea typeface="+mn-ea"/>
              </a:rPr>
              <a:t>13mm</a:t>
            </a:r>
            <a:r>
              <a:rPr lang="ja-JP" altLang="en-US" sz="1600" dirty="0">
                <a:solidFill>
                  <a:schemeClr val="tx1"/>
                </a:solidFill>
                <a:latin typeface="+mn-ea"/>
                <a:ea typeface="+mn-ea"/>
              </a:rPr>
              <a:t>の料金比較≫</a:t>
            </a:r>
          </a:p>
        </p:txBody>
      </p:sp>
      <p:graphicFrame>
        <p:nvGraphicFramePr>
          <p:cNvPr id="15" name="コンテンツ プレースホルダー 14">
            <a:extLst>
              <a:ext uri="{FF2B5EF4-FFF2-40B4-BE49-F238E27FC236}">
                <a16:creationId xmlns:a16="http://schemas.microsoft.com/office/drawing/2014/main" id="{D86EF2BF-4F81-4A20-B699-34E0BD73D1DF}"/>
              </a:ext>
            </a:extLst>
          </p:cNvPr>
          <p:cNvGraphicFramePr>
            <a:graphicFrameLocks noGrp="1"/>
          </p:cNvGraphicFramePr>
          <p:nvPr>
            <p:ph sz="half" idx="2"/>
            <p:extLst>
              <p:ext uri="{D42A27DB-BD31-4B8C-83A1-F6EECF244321}">
                <p14:modId xmlns:p14="http://schemas.microsoft.com/office/powerpoint/2010/main" val="789430429"/>
              </p:ext>
            </p:extLst>
          </p:nvPr>
        </p:nvGraphicFramePr>
        <p:xfrm>
          <a:off x="386279" y="2077280"/>
          <a:ext cx="5112822" cy="415842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6" name="コンテンツ プレースホルダー 15">
            <a:extLst>
              <a:ext uri="{FF2B5EF4-FFF2-40B4-BE49-F238E27FC236}">
                <a16:creationId xmlns:a16="http://schemas.microsoft.com/office/drawing/2014/main" id="{FCD43E9C-FF42-421D-8085-E4CD93B5B36B}"/>
              </a:ext>
            </a:extLst>
          </p:cNvPr>
          <p:cNvGraphicFramePr>
            <a:graphicFrameLocks noGrp="1"/>
          </p:cNvGraphicFramePr>
          <p:nvPr>
            <p:ph sz="quarter" idx="4"/>
            <p:extLst>
              <p:ext uri="{D42A27DB-BD31-4B8C-83A1-F6EECF244321}">
                <p14:modId xmlns:p14="http://schemas.microsoft.com/office/powerpoint/2010/main" val="1493037056"/>
              </p:ext>
            </p:extLst>
          </p:nvPr>
        </p:nvGraphicFramePr>
        <p:xfrm>
          <a:off x="5654675" y="2039180"/>
          <a:ext cx="5356596" cy="4298120"/>
        </p:xfrm>
        <a:graphic>
          <a:graphicData uri="http://schemas.openxmlformats.org/drawingml/2006/chart">
            <c:chart xmlns:c="http://schemas.openxmlformats.org/drawingml/2006/chart" xmlns:r="http://schemas.openxmlformats.org/officeDocument/2006/relationships" r:id="rId3"/>
          </a:graphicData>
        </a:graphic>
      </p:graphicFrame>
      <p:sp>
        <p:nvSpPr>
          <p:cNvPr id="3" name="スライド番号プレースホルダー 2">
            <a:extLst>
              <a:ext uri="{FF2B5EF4-FFF2-40B4-BE49-F238E27FC236}">
                <a16:creationId xmlns:a16="http://schemas.microsoft.com/office/drawing/2014/main" id="{4D9A9744-A9FB-4A30-8183-264F18468C3F}"/>
              </a:ext>
            </a:extLst>
          </p:cNvPr>
          <p:cNvSpPr>
            <a:spLocks noGrp="1"/>
          </p:cNvSpPr>
          <p:nvPr>
            <p:ph type="sldNum" sz="quarter" idx="12"/>
          </p:nvPr>
        </p:nvSpPr>
        <p:spPr/>
        <p:txBody>
          <a:bodyPr/>
          <a:lstStyle/>
          <a:p>
            <a:r>
              <a:rPr kumimoji="1" lang="en-US" altLang="ja-JP" dirty="0">
                <a:solidFill>
                  <a:schemeClr val="bg1"/>
                </a:solidFill>
                <a:latin typeface="+mn-ea"/>
              </a:rPr>
              <a:t>23</a:t>
            </a:r>
            <a:endParaRPr kumimoji="1" lang="ja-JP" altLang="en-US" dirty="0">
              <a:solidFill>
                <a:schemeClr val="bg1"/>
              </a:solidFill>
              <a:latin typeface="+mn-ea"/>
            </a:endParaRPr>
          </a:p>
        </p:txBody>
      </p:sp>
    </p:spTree>
    <p:extLst>
      <p:ext uri="{BB962C8B-B14F-4D97-AF65-F5344CB8AC3E}">
        <p14:creationId xmlns:p14="http://schemas.microsoft.com/office/powerpoint/2010/main" val="17871903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6">
            <a:extLst>
              <a:ext uri="{FF2B5EF4-FFF2-40B4-BE49-F238E27FC236}">
                <a16:creationId xmlns:a16="http://schemas.microsoft.com/office/drawing/2014/main" id="{50558C3C-F7C5-487C-9ED3-C2E01EE02EBF}"/>
              </a:ext>
            </a:extLst>
          </p:cNvPr>
          <p:cNvSpPr txBox="1">
            <a:spLocks/>
          </p:cNvSpPr>
          <p:nvPr/>
        </p:nvSpPr>
        <p:spPr>
          <a:xfrm>
            <a:off x="1001261" y="295729"/>
            <a:ext cx="8825659" cy="767687"/>
          </a:xfrm>
          <a:prstGeom prst="rect">
            <a:avLst/>
          </a:prstGeom>
        </p:spPr>
        <p:txBody>
          <a:bodyPr vert="horz" lIns="91440" tIns="45720" rIns="91440" bIns="45720" rtlCol="0" anchor="b">
            <a:noAutofit/>
          </a:bodyPr>
          <a:lstStyle>
            <a:lvl1pPr algn="l" defTabSz="457200" rtl="0" eaLnBrk="1" latinLnBrk="0" hangingPunct="1">
              <a:spcBef>
                <a:spcPct val="0"/>
              </a:spcBef>
              <a:buNone/>
              <a:defRPr kumimoji="1" sz="4000" b="0" i="0" kern="1200" cap="none">
                <a:solidFill>
                  <a:schemeClr val="tx2"/>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dirty="0"/>
              <a:t>中部１市４町 水道料金比較 ②</a:t>
            </a:r>
          </a:p>
        </p:txBody>
      </p:sp>
      <p:graphicFrame>
        <p:nvGraphicFramePr>
          <p:cNvPr id="10" name="コンテンツ プレースホルダー 9">
            <a:extLst>
              <a:ext uri="{FF2B5EF4-FFF2-40B4-BE49-F238E27FC236}">
                <a16:creationId xmlns:a16="http://schemas.microsoft.com/office/drawing/2014/main" id="{0481D554-8FA3-438D-A6A0-BE1263D53220}"/>
              </a:ext>
            </a:extLst>
          </p:cNvPr>
          <p:cNvGraphicFramePr>
            <a:graphicFrameLocks noGrp="1"/>
          </p:cNvGraphicFramePr>
          <p:nvPr>
            <p:ph sz="half" idx="2"/>
            <p:extLst>
              <p:ext uri="{D42A27DB-BD31-4B8C-83A1-F6EECF244321}">
                <p14:modId xmlns:p14="http://schemas.microsoft.com/office/powerpoint/2010/main" val="674477374"/>
              </p:ext>
            </p:extLst>
          </p:nvPr>
        </p:nvGraphicFramePr>
        <p:xfrm>
          <a:off x="564780" y="1388164"/>
          <a:ext cx="4934321" cy="412363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コンテンツ プレースホルダー 10">
            <a:extLst>
              <a:ext uri="{FF2B5EF4-FFF2-40B4-BE49-F238E27FC236}">
                <a16:creationId xmlns:a16="http://schemas.microsoft.com/office/drawing/2014/main" id="{90C51081-1920-472C-B0B1-744C6F88CF14}"/>
              </a:ext>
            </a:extLst>
          </p:cNvPr>
          <p:cNvGraphicFramePr>
            <a:graphicFrameLocks noGrp="1"/>
          </p:cNvGraphicFramePr>
          <p:nvPr>
            <p:ph sz="quarter" idx="4"/>
            <p:extLst>
              <p:ext uri="{D42A27DB-BD31-4B8C-83A1-F6EECF244321}">
                <p14:modId xmlns:p14="http://schemas.microsoft.com/office/powerpoint/2010/main" val="2527889222"/>
              </p:ext>
            </p:extLst>
          </p:nvPr>
        </p:nvGraphicFramePr>
        <p:xfrm>
          <a:off x="5654674" y="1388164"/>
          <a:ext cx="5089526" cy="4123636"/>
        </p:xfrm>
        <a:graphic>
          <a:graphicData uri="http://schemas.openxmlformats.org/drawingml/2006/chart">
            <c:chart xmlns:c="http://schemas.openxmlformats.org/drawingml/2006/chart" xmlns:r="http://schemas.openxmlformats.org/officeDocument/2006/relationships" r:id="rId3"/>
          </a:graphicData>
        </a:graphic>
      </p:graphicFrame>
      <p:sp>
        <p:nvSpPr>
          <p:cNvPr id="12" name="テキスト プレースホルダー 7">
            <a:extLst>
              <a:ext uri="{FF2B5EF4-FFF2-40B4-BE49-F238E27FC236}">
                <a16:creationId xmlns:a16="http://schemas.microsoft.com/office/drawing/2014/main" id="{5AC2002B-BD17-4CEB-A743-1D4F35F38BE3}"/>
              </a:ext>
            </a:extLst>
          </p:cNvPr>
          <p:cNvSpPr txBox="1">
            <a:spLocks/>
          </p:cNvSpPr>
          <p:nvPr/>
        </p:nvSpPr>
        <p:spPr>
          <a:xfrm>
            <a:off x="1180729" y="1042720"/>
            <a:ext cx="8947522" cy="389347"/>
          </a:xfrm>
          <a:prstGeom prst="rect">
            <a:avLst/>
          </a:prstGeom>
        </p:spPr>
        <p:txBody>
          <a:bodyPr vert="horz" lIns="91440" tIns="45720" rIns="91440" bIns="45720" rtlCol="0" anchor="b">
            <a:noAutofit/>
          </a:bodyPr>
          <a:lstStyle>
            <a:lvl1pPr marL="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2400" b="0" i="0" kern="1200">
                <a:solidFill>
                  <a:schemeClr val="bg2">
                    <a:lumMod val="40000"/>
                    <a:lumOff val="60000"/>
                  </a:schemeClr>
                </a:solidFill>
                <a:latin typeface="+mj-lt"/>
                <a:ea typeface="+mj-ea"/>
                <a:cs typeface="+mj-cs"/>
              </a:defRPr>
            </a:lvl1pPr>
            <a:lvl2pPr marL="4572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2000" b="1" i="0" kern="1200">
                <a:solidFill>
                  <a:schemeClr val="tx1"/>
                </a:solidFill>
                <a:latin typeface="+mj-lt"/>
                <a:ea typeface="+mj-ea"/>
                <a:cs typeface="+mj-cs"/>
              </a:defRPr>
            </a:lvl2pPr>
            <a:lvl3pPr marL="9144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800" b="1" i="0" kern="1200">
                <a:solidFill>
                  <a:schemeClr val="tx1"/>
                </a:solidFill>
                <a:latin typeface="+mj-lt"/>
                <a:ea typeface="+mj-ea"/>
                <a:cs typeface="+mj-cs"/>
              </a:defRPr>
            </a:lvl3pPr>
            <a:lvl4pPr marL="13716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4pPr>
            <a:lvl5pPr marL="18288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5pPr>
            <a:lvl6pPr marL="22860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6pPr>
            <a:lvl7pPr marL="27432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7pPr>
            <a:lvl8pPr marL="32004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8pPr>
            <a:lvl9pPr marL="36576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9pPr>
          </a:lstStyle>
          <a:p>
            <a:pPr>
              <a:spcBef>
                <a:spcPts val="0"/>
              </a:spcBef>
            </a:pPr>
            <a:r>
              <a:rPr lang="ja-JP" altLang="en-US" sz="1600" dirty="0">
                <a:solidFill>
                  <a:schemeClr val="tx1"/>
                </a:solidFill>
                <a:latin typeface="+mn-ea"/>
                <a:ea typeface="+mn-ea"/>
              </a:rPr>
              <a:t>≪口径</a:t>
            </a:r>
            <a:r>
              <a:rPr lang="en-US" altLang="ja-JP" sz="1600" dirty="0">
                <a:solidFill>
                  <a:schemeClr val="tx1"/>
                </a:solidFill>
                <a:latin typeface="+mn-ea"/>
                <a:ea typeface="+mn-ea"/>
              </a:rPr>
              <a:t>20mm</a:t>
            </a:r>
            <a:r>
              <a:rPr lang="ja-JP" altLang="en-US" sz="1600" dirty="0">
                <a:solidFill>
                  <a:schemeClr val="tx1"/>
                </a:solidFill>
                <a:latin typeface="+mn-ea"/>
                <a:ea typeface="+mn-ea"/>
              </a:rPr>
              <a:t>の料金比較≫</a:t>
            </a:r>
          </a:p>
        </p:txBody>
      </p:sp>
      <p:sp>
        <p:nvSpPr>
          <p:cNvPr id="9" name="テキスト プレースホルダー 7">
            <a:extLst>
              <a:ext uri="{FF2B5EF4-FFF2-40B4-BE49-F238E27FC236}">
                <a16:creationId xmlns:a16="http://schemas.microsoft.com/office/drawing/2014/main" id="{F44A8F21-3E67-4D18-A7DC-263563261650}"/>
              </a:ext>
            </a:extLst>
          </p:cNvPr>
          <p:cNvSpPr txBox="1">
            <a:spLocks/>
          </p:cNvSpPr>
          <p:nvPr/>
        </p:nvSpPr>
        <p:spPr>
          <a:xfrm>
            <a:off x="1102941" y="5324536"/>
            <a:ext cx="8947522" cy="1048058"/>
          </a:xfrm>
          <a:prstGeom prst="rect">
            <a:avLst/>
          </a:prstGeom>
        </p:spPr>
        <p:txBody>
          <a:bodyPr vert="horz" lIns="91440" tIns="45720" rIns="91440" bIns="45720" rtlCol="0" anchor="b">
            <a:noAutofit/>
          </a:bodyPr>
          <a:lstStyle>
            <a:lvl1pPr marL="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2400" b="0" i="0" kern="1200">
                <a:solidFill>
                  <a:schemeClr val="bg2">
                    <a:lumMod val="40000"/>
                    <a:lumOff val="60000"/>
                  </a:schemeClr>
                </a:solidFill>
                <a:latin typeface="+mj-lt"/>
                <a:ea typeface="+mj-ea"/>
                <a:cs typeface="+mj-cs"/>
              </a:defRPr>
            </a:lvl1pPr>
            <a:lvl2pPr marL="4572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2000" b="1" i="0" kern="1200">
                <a:solidFill>
                  <a:schemeClr val="tx1"/>
                </a:solidFill>
                <a:latin typeface="+mj-lt"/>
                <a:ea typeface="+mj-ea"/>
                <a:cs typeface="+mj-cs"/>
              </a:defRPr>
            </a:lvl2pPr>
            <a:lvl3pPr marL="9144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800" b="1" i="0" kern="1200">
                <a:solidFill>
                  <a:schemeClr val="tx1"/>
                </a:solidFill>
                <a:latin typeface="+mj-lt"/>
                <a:ea typeface="+mj-ea"/>
                <a:cs typeface="+mj-cs"/>
              </a:defRPr>
            </a:lvl3pPr>
            <a:lvl4pPr marL="13716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4pPr>
            <a:lvl5pPr marL="18288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5pPr>
            <a:lvl6pPr marL="22860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6pPr>
            <a:lvl7pPr marL="27432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7pPr>
            <a:lvl8pPr marL="32004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8pPr>
            <a:lvl9pPr marL="36576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9pPr>
          </a:lstStyle>
          <a:p>
            <a:pPr>
              <a:spcBef>
                <a:spcPts val="0"/>
              </a:spcBef>
            </a:pPr>
            <a:r>
              <a:rPr lang="en-US" altLang="ja-JP" sz="1800" dirty="0">
                <a:solidFill>
                  <a:schemeClr val="tx1"/>
                </a:solidFill>
                <a:latin typeface="+mn-ea"/>
                <a:ea typeface="+mn-ea"/>
              </a:rPr>
              <a:t>【</a:t>
            </a:r>
            <a:r>
              <a:rPr lang="ja-JP" altLang="en-US" sz="1600" dirty="0">
                <a:solidFill>
                  <a:schemeClr val="tx1"/>
                </a:solidFill>
                <a:latin typeface="+mn-ea"/>
                <a:ea typeface="+mn-ea"/>
              </a:rPr>
              <a:t>傾向</a:t>
            </a:r>
            <a:r>
              <a:rPr lang="en-US" altLang="ja-JP" sz="1600" dirty="0">
                <a:solidFill>
                  <a:schemeClr val="tx1"/>
                </a:solidFill>
                <a:latin typeface="+mn-ea"/>
                <a:ea typeface="+mn-ea"/>
              </a:rPr>
              <a:t>】</a:t>
            </a:r>
            <a:r>
              <a:rPr lang="ja-JP" altLang="en-US" sz="1600" dirty="0">
                <a:solidFill>
                  <a:schemeClr val="tx1"/>
                </a:solidFill>
                <a:latin typeface="+mn-ea"/>
                <a:ea typeface="+mn-ea"/>
              </a:rPr>
              <a:t>①</a:t>
            </a:r>
            <a:r>
              <a:rPr lang="en-US" altLang="ja-JP" sz="1600" dirty="0">
                <a:solidFill>
                  <a:schemeClr val="tx1"/>
                </a:solidFill>
                <a:latin typeface="+mn-ea"/>
                <a:ea typeface="+mn-ea"/>
              </a:rPr>
              <a:t>8</a:t>
            </a:r>
            <a:r>
              <a:rPr lang="ja-JP" altLang="en-US" sz="1600" dirty="0">
                <a:solidFill>
                  <a:schemeClr val="tx1"/>
                </a:solidFill>
                <a:latin typeface="+mn-ea"/>
                <a:ea typeface="+mn-ea"/>
              </a:rPr>
              <a:t>㎥（倉吉市の基本水量）までは倉吉市が最も安価。</a:t>
            </a:r>
            <a:endParaRPr lang="en-US" altLang="ja-JP" sz="1600" dirty="0">
              <a:solidFill>
                <a:schemeClr val="tx1"/>
              </a:solidFill>
              <a:latin typeface="+mn-ea"/>
              <a:ea typeface="+mn-ea"/>
            </a:endParaRPr>
          </a:p>
          <a:p>
            <a:pPr>
              <a:spcBef>
                <a:spcPts val="0"/>
              </a:spcBef>
            </a:pPr>
            <a:r>
              <a:rPr lang="ja-JP" altLang="en-US" sz="1600" dirty="0">
                <a:solidFill>
                  <a:schemeClr val="tx1"/>
                </a:solidFill>
                <a:latin typeface="+mn-ea"/>
                <a:ea typeface="+mn-ea"/>
              </a:rPr>
              <a:t>　　　   ②</a:t>
            </a:r>
            <a:r>
              <a:rPr lang="en-US" altLang="ja-JP" sz="1600" dirty="0">
                <a:solidFill>
                  <a:schemeClr val="tx1"/>
                </a:solidFill>
                <a:latin typeface="+mn-ea"/>
                <a:ea typeface="+mn-ea"/>
              </a:rPr>
              <a:t>20</a:t>
            </a:r>
            <a:r>
              <a:rPr lang="ja-JP" altLang="en-US" sz="1600" dirty="0">
                <a:solidFill>
                  <a:schemeClr val="tx1"/>
                </a:solidFill>
                <a:latin typeface="+mn-ea"/>
                <a:ea typeface="+mn-ea"/>
              </a:rPr>
              <a:t>㎥までは、１市２町が同水準。</a:t>
            </a:r>
            <a:endParaRPr lang="en-US" altLang="ja-JP" sz="1600" dirty="0">
              <a:solidFill>
                <a:schemeClr val="tx1"/>
              </a:solidFill>
              <a:latin typeface="+mn-ea"/>
              <a:ea typeface="+mn-ea"/>
            </a:endParaRPr>
          </a:p>
          <a:p>
            <a:pPr>
              <a:spcBef>
                <a:spcPts val="0"/>
              </a:spcBef>
            </a:pPr>
            <a:r>
              <a:rPr lang="ja-JP" altLang="en-US" sz="1600" dirty="0">
                <a:solidFill>
                  <a:schemeClr val="tx1"/>
                </a:solidFill>
                <a:latin typeface="+mn-ea"/>
                <a:ea typeface="+mn-ea"/>
              </a:rPr>
              <a:t>　　　　③</a:t>
            </a:r>
            <a:r>
              <a:rPr lang="en-US" altLang="ja-JP" sz="1600" dirty="0">
                <a:solidFill>
                  <a:schemeClr val="tx1"/>
                </a:solidFill>
                <a:latin typeface="+mn-ea"/>
                <a:ea typeface="+mn-ea"/>
              </a:rPr>
              <a:t>20</a:t>
            </a:r>
            <a:r>
              <a:rPr lang="ja-JP" altLang="en-US" sz="1600" dirty="0">
                <a:solidFill>
                  <a:schemeClr val="tx1"/>
                </a:solidFill>
                <a:latin typeface="+mn-ea"/>
                <a:ea typeface="+mn-ea"/>
              </a:rPr>
              <a:t>㎥以上では、倉吉市の料金は中部３番目の水準となる。</a:t>
            </a:r>
            <a:endParaRPr lang="en-US" altLang="ja-JP" sz="1600" dirty="0">
              <a:solidFill>
                <a:schemeClr val="tx1"/>
              </a:solidFill>
              <a:latin typeface="+mn-ea"/>
              <a:ea typeface="+mn-ea"/>
            </a:endParaRPr>
          </a:p>
        </p:txBody>
      </p:sp>
      <p:sp>
        <p:nvSpPr>
          <p:cNvPr id="3" name="スライド番号プレースホルダー 2">
            <a:extLst>
              <a:ext uri="{FF2B5EF4-FFF2-40B4-BE49-F238E27FC236}">
                <a16:creationId xmlns:a16="http://schemas.microsoft.com/office/drawing/2014/main" id="{69AF4CA9-3099-426A-B935-1004E2E5DD7E}"/>
              </a:ext>
            </a:extLst>
          </p:cNvPr>
          <p:cNvSpPr>
            <a:spLocks noGrp="1"/>
          </p:cNvSpPr>
          <p:nvPr>
            <p:ph type="sldNum" sz="quarter" idx="12"/>
          </p:nvPr>
        </p:nvSpPr>
        <p:spPr/>
        <p:txBody>
          <a:bodyPr/>
          <a:lstStyle/>
          <a:p>
            <a:r>
              <a:rPr kumimoji="1" lang="en-US" altLang="ja-JP" dirty="0">
                <a:solidFill>
                  <a:schemeClr val="bg1"/>
                </a:solidFill>
                <a:latin typeface="+mn-ea"/>
              </a:rPr>
              <a:t>24</a:t>
            </a:r>
            <a:endParaRPr kumimoji="1" lang="ja-JP" altLang="en-US" dirty="0">
              <a:solidFill>
                <a:schemeClr val="bg1"/>
              </a:solidFill>
              <a:latin typeface="+mn-ea"/>
            </a:endParaRPr>
          </a:p>
        </p:txBody>
      </p:sp>
    </p:spTree>
    <p:extLst>
      <p:ext uri="{BB962C8B-B14F-4D97-AF65-F5344CB8AC3E}">
        <p14:creationId xmlns:p14="http://schemas.microsoft.com/office/powerpoint/2010/main" val="39947980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D4A5679C-5E20-4984-96B7-E6729EF5F4E1}"/>
              </a:ext>
            </a:extLst>
          </p:cNvPr>
          <p:cNvSpPr>
            <a:spLocks noGrp="1"/>
          </p:cNvSpPr>
          <p:nvPr>
            <p:ph type="title"/>
          </p:nvPr>
        </p:nvSpPr>
        <p:spPr>
          <a:xfrm>
            <a:off x="1880374" y="2580763"/>
            <a:ext cx="7542575" cy="1454426"/>
          </a:xfrm>
        </p:spPr>
        <p:txBody>
          <a:bodyPr/>
          <a:lstStyle/>
          <a:p>
            <a:r>
              <a:rPr lang="ja-JP" altLang="en-US" dirty="0"/>
              <a:t>（１）水道料金のしくみ</a:t>
            </a:r>
            <a:br>
              <a:rPr lang="en-US" altLang="ja-JP" dirty="0"/>
            </a:br>
            <a:r>
              <a:rPr lang="ja-JP" altLang="en-US" dirty="0"/>
              <a:t>（２）倉吉市の水道料金</a:t>
            </a:r>
            <a:endParaRPr kumimoji="1" lang="ja-JP" altLang="en-US" dirty="0"/>
          </a:p>
        </p:txBody>
      </p:sp>
      <p:sp>
        <p:nvSpPr>
          <p:cNvPr id="7" name="タイトル 4">
            <a:extLst>
              <a:ext uri="{FF2B5EF4-FFF2-40B4-BE49-F238E27FC236}">
                <a16:creationId xmlns:a16="http://schemas.microsoft.com/office/drawing/2014/main" id="{5719BB04-41A3-4EFD-BA03-C500D9A174D2}"/>
              </a:ext>
            </a:extLst>
          </p:cNvPr>
          <p:cNvSpPr txBox="1">
            <a:spLocks/>
          </p:cNvSpPr>
          <p:nvPr/>
        </p:nvSpPr>
        <p:spPr>
          <a:xfrm>
            <a:off x="696035" y="1353517"/>
            <a:ext cx="5870027" cy="860400"/>
          </a:xfrm>
          <a:prstGeom prst="rect">
            <a:avLst/>
          </a:prstGeom>
        </p:spPr>
        <p:txBody>
          <a:bodyPr vert="horz" lIns="91440" tIns="45720" rIns="91440" bIns="45720" rtlCol="0" anchor="b">
            <a:noAutofit/>
          </a:bodyPr>
          <a:lstStyle>
            <a:lvl1pPr algn="l" defTabSz="457200" rtl="0" eaLnBrk="1" latinLnBrk="0" hangingPunct="1">
              <a:spcBef>
                <a:spcPct val="0"/>
              </a:spcBef>
              <a:buNone/>
              <a:defRPr kumimoji="1" sz="4000" b="0" i="0" kern="1200" cap="none">
                <a:solidFill>
                  <a:schemeClr val="tx2"/>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dirty="0"/>
              <a:t>１．水道料金の概要</a:t>
            </a:r>
          </a:p>
        </p:txBody>
      </p:sp>
      <p:sp>
        <p:nvSpPr>
          <p:cNvPr id="3" name="スライド番号プレースホルダー 2">
            <a:extLst>
              <a:ext uri="{FF2B5EF4-FFF2-40B4-BE49-F238E27FC236}">
                <a16:creationId xmlns:a16="http://schemas.microsoft.com/office/drawing/2014/main" id="{A6459B7E-784E-4F37-8C93-9266995F61FC}"/>
              </a:ext>
            </a:extLst>
          </p:cNvPr>
          <p:cNvSpPr>
            <a:spLocks noGrp="1"/>
          </p:cNvSpPr>
          <p:nvPr>
            <p:ph type="sldNum" sz="quarter" idx="12"/>
          </p:nvPr>
        </p:nvSpPr>
        <p:spPr/>
        <p:txBody>
          <a:bodyPr/>
          <a:lstStyle/>
          <a:p>
            <a:r>
              <a:rPr kumimoji="1" lang="ja-JP" altLang="en-US" dirty="0">
                <a:solidFill>
                  <a:schemeClr val="bg1"/>
                </a:solidFill>
              </a:rPr>
              <a:t>１</a:t>
            </a:r>
          </a:p>
        </p:txBody>
      </p:sp>
    </p:spTree>
    <p:extLst>
      <p:ext uri="{BB962C8B-B14F-4D97-AF65-F5344CB8AC3E}">
        <p14:creationId xmlns:p14="http://schemas.microsoft.com/office/powerpoint/2010/main" val="33694010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6">
            <a:extLst>
              <a:ext uri="{FF2B5EF4-FFF2-40B4-BE49-F238E27FC236}">
                <a16:creationId xmlns:a16="http://schemas.microsoft.com/office/drawing/2014/main" id="{6C9A5F27-3D10-4B39-999F-1676A22A49DD}"/>
              </a:ext>
            </a:extLst>
          </p:cNvPr>
          <p:cNvSpPr txBox="1">
            <a:spLocks/>
          </p:cNvSpPr>
          <p:nvPr/>
        </p:nvSpPr>
        <p:spPr>
          <a:xfrm>
            <a:off x="1001261" y="295729"/>
            <a:ext cx="8825659" cy="767687"/>
          </a:xfrm>
          <a:prstGeom prst="rect">
            <a:avLst/>
          </a:prstGeom>
        </p:spPr>
        <p:txBody>
          <a:bodyPr vert="horz" lIns="91440" tIns="45720" rIns="91440" bIns="45720" rtlCol="0" anchor="b">
            <a:noAutofit/>
          </a:bodyPr>
          <a:lstStyle>
            <a:lvl1pPr algn="l" defTabSz="457200" rtl="0" eaLnBrk="1" latinLnBrk="0" hangingPunct="1">
              <a:spcBef>
                <a:spcPct val="0"/>
              </a:spcBef>
              <a:buNone/>
              <a:defRPr kumimoji="1" sz="4000" b="0" i="0" kern="1200" cap="none">
                <a:solidFill>
                  <a:schemeClr val="tx2"/>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2800" dirty="0"/>
              <a:t>（１）水道料金のしくみ</a:t>
            </a:r>
          </a:p>
        </p:txBody>
      </p:sp>
      <p:sp>
        <p:nvSpPr>
          <p:cNvPr id="12" name="テキスト プレースホルダー 7">
            <a:extLst>
              <a:ext uri="{FF2B5EF4-FFF2-40B4-BE49-F238E27FC236}">
                <a16:creationId xmlns:a16="http://schemas.microsoft.com/office/drawing/2014/main" id="{47BA17E7-D13C-4D8C-B93C-3F6592CB4F48}"/>
              </a:ext>
            </a:extLst>
          </p:cNvPr>
          <p:cNvSpPr txBox="1">
            <a:spLocks/>
          </p:cNvSpPr>
          <p:nvPr/>
        </p:nvSpPr>
        <p:spPr>
          <a:xfrm>
            <a:off x="716635" y="1063416"/>
            <a:ext cx="10213976" cy="2642588"/>
          </a:xfrm>
          <a:prstGeom prst="rect">
            <a:avLst/>
          </a:prstGeom>
        </p:spPr>
        <p:txBody>
          <a:bodyPr vert="horz" lIns="91440" tIns="45720" rIns="91440" bIns="45720" rtlCol="0" anchor="b">
            <a:noAutofit/>
          </a:bodyPr>
          <a:lstStyle>
            <a:lvl1pPr marL="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2400" b="0" i="0" kern="1200">
                <a:solidFill>
                  <a:schemeClr val="bg2">
                    <a:lumMod val="40000"/>
                    <a:lumOff val="60000"/>
                  </a:schemeClr>
                </a:solidFill>
                <a:latin typeface="+mj-lt"/>
                <a:ea typeface="+mj-ea"/>
                <a:cs typeface="+mj-cs"/>
              </a:defRPr>
            </a:lvl1pPr>
            <a:lvl2pPr marL="4572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2000" b="1" i="0" kern="1200">
                <a:solidFill>
                  <a:schemeClr val="tx1"/>
                </a:solidFill>
                <a:latin typeface="+mj-lt"/>
                <a:ea typeface="+mj-ea"/>
                <a:cs typeface="+mj-cs"/>
              </a:defRPr>
            </a:lvl2pPr>
            <a:lvl3pPr marL="9144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800" b="1" i="0" kern="1200">
                <a:solidFill>
                  <a:schemeClr val="tx1"/>
                </a:solidFill>
                <a:latin typeface="+mj-lt"/>
                <a:ea typeface="+mj-ea"/>
                <a:cs typeface="+mj-cs"/>
              </a:defRPr>
            </a:lvl3pPr>
            <a:lvl4pPr marL="13716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4pPr>
            <a:lvl5pPr marL="18288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5pPr>
            <a:lvl6pPr marL="22860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6pPr>
            <a:lvl7pPr marL="27432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7pPr>
            <a:lvl8pPr marL="32004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8pPr>
            <a:lvl9pPr marL="36576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9pPr>
          </a:lstStyle>
          <a:p>
            <a:pPr>
              <a:spcBef>
                <a:spcPts val="600"/>
              </a:spcBef>
            </a:pPr>
            <a:r>
              <a:rPr lang="ja-JP" altLang="en-US" sz="1800" dirty="0">
                <a:solidFill>
                  <a:schemeClr val="tx1"/>
                </a:solidFill>
                <a:latin typeface="+mn-ea"/>
                <a:ea typeface="+mn-ea"/>
              </a:rPr>
              <a:t>　≪水道料金の構成≫</a:t>
            </a:r>
            <a:endParaRPr lang="en-US" altLang="ja-JP" sz="1800" dirty="0">
              <a:solidFill>
                <a:schemeClr val="tx1"/>
              </a:solidFill>
              <a:latin typeface="+mn-ea"/>
              <a:ea typeface="+mn-ea"/>
            </a:endParaRPr>
          </a:p>
          <a:p>
            <a:pPr>
              <a:spcBef>
                <a:spcPts val="600"/>
              </a:spcBef>
            </a:pPr>
            <a:r>
              <a:rPr lang="ja-JP" altLang="en-US" sz="1800" dirty="0">
                <a:solidFill>
                  <a:schemeClr val="tx1"/>
                </a:solidFill>
                <a:latin typeface="+mn-ea"/>
                <a:ea typeface="+mn-ea"/>
              </a:rPr>
              <a:t>　水道料金は、その構成が一部料金制と二部料金制に分類されるが、一般的に、水道料金は、水道の使用水量の有無に関係なく、安全でおいしい水を供給できる体制を維持するため、固定的にかかる経費として負担してもらう「基本料金」と、使用した水量に応じて必要となる経費を負担してもらう「従量料金」から構成される「二部料金制」を採用している。</a:t>
            </a:r>
            <a:endParaRPr lang="en-US" altLang="ja-JP" sz="1800" dirty="0">
              <a:solidFill>
                <a:schemeClr val="tx1"/>
              </a:solidFill>
              <a:latin typeface="+mn-ea"/>
              <a:ea typeface="+mn-ea"/>
            </a:endParaRPr>
          </a:p>
          <a:p>
            <a:pPr>
              <a:spcBef>
                <a:spcPts val="0"/>
              </a:spcBef>
            </a:pPr>
            <a:r>
              <a:rPr lang="ja-JP" altLang="en-US" sz="1800" dirty="0">
                <a:solidFill>
                  <a:schemeClr val="tx1"/>
                </a:solidFill>
                <a:latin typeface="+mn-ea"/>
                <a:ea typeface="+mn-ea"/>
              </a:rPr>
              <a:t>　また、これらの料金は、水道メータの口径によって料金を設定する口径別料金体系、水道の用途別に料金を設定する用途別料金体系、使用水量が多くなるにつれて従量料金単価が高くなる逓増型料金等に区分される。</a:t>
            </a:r>
            <a:endParaRPr lang="en-US" altLang="ja-JP" sz="1800" dirty="0">
              <a:solidFill>
                <a:schemeClr val="tx1"/>
              </a:solidFill>
              <a:latin typeface="+mn-ea"/>
              <a:ea typeface="+mn-ea"/>
            </a:endParaRPr>
          </a:p>
          <a:p>
            <a:pPr>
              <a:spcBef>
                <a:spcPts val="0"/>
              </a:spcBef>
            </a:pPr>
            <a:r>
              <a:rPr lang="ja-JP" altLang="en-US" sz="1800" dirty="0">
                <a:solidFill>
                  <a:schemeClr val="tx1"/>
                </a:solidFill>
                <a:latin typeface="+mn-ea"/>
                <a:ea typeface="+mn-ea"/>
              </a:rPr>
              <a:t>　</a:t>
            </a:r>
            <a:r>
              <a:rPr lang="en-US" altLang="ja-JP" sz="1800" dirty="0">
                <a:solidFill>
                  <a:schemeClr val="tx1"/>
                </a:solidFill>
                <a:latin typeface="+mn-ea"/>
                <a:ea typeface="+mn-ea"/>
              </a:rPr>
              <a:t>※</a:t>
            </a:r>
            <a:r>
              <a:rPr lang="ja-JP" altLang="en-US" sz="1800" dirty="0">
                <a:solidFill>
                  <a:schemeClr val="tx1"/>
                </a:solidFill>
                <a:latin typeface="+mn-ea"/>
                <a:ea typeface="+mn-ea"/>
              </a:rPr>
              <a:t>倉吉市では、二部料金制、用途別料金、逓増型料金制を採用している。　　　　　　　　　</a:t>
            </a:r>
            <a:endParaRPr lang="en-US" altLang="ja-JP" sz="1800" dirty="0">
              <a:solidFill>
                <a:schemeClr val="tx1"/>
              </a:solidFill>
              <a:latin typeface="+mn-ea"/>
              <a:ea typeface="+mn-ea"/>
            </a:endParaRPr>
          </a:p>
        </p:txBody>
      </p:sp>
      <p:graphicFrame>
        <p:nvGraphicFramePr>
          <p:cNvPr id="13" name="コンテンツ プレースホルダー 7">
            <a:extLst>
              <a:ext uri="{FF2B5EF4-FFF2-40B4-BE49-F238E27FC236}">
                <a16:creationId xmlns:a16="http://schemas.microsoft.com/office/drawing/2014/main" id="{A0146146-A35D-4F37-8DAF-520D354CBB60}"/>
              </a:ext>
            </a:extLst>
          </p:cNvPr>
          <p:cNvGraphicFramePr>
            <a:graphicFrameLocks/>
          </p:cNvGraphicFramePr>
          <p:nvPr/>
        </p:nvGraphicFramePr>
        <p:xfrm>
          <a:off x="1387820" y="3383878"/>
          <a:ext cx="4110064" cy="20638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9" name="コンテンツ プレースホルダー 7">
            <a:extLst>
              <a:ext uri="{FF2B5EF4-FFF2-40B4-BE49-F238E27FC236}">
                <a16:creationId xmlns:a16="http://schemas.microsoft.com/office/drawing/2014/main" id="{B1E8D84B-3D3C-4D16-B3CB-95722EEA55A8}"/>
              </a:ext>
            </a:extLst>
          </p:cNvPr>
          <p:cNvGraphicFramePr>
            <a:graphicFrameLocks/>
          </p:cNvGraphicFramePr>
          <p:nvPr/>
        </p:nvGraphicFramePr>
        <p:xfrm>
          <a:off x="1387820" y="4633706"/>
          <a:ext cx="4110064" cy="2085975"/>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10" name="コンテンツ プレースホルダー 7">
            <a:extLst>
              <a:ext uri="{FF2B5EF4-FFF2-40B4-BE49-F238E27FC236}">
                <a16:creationId xmlns:a16="http://schemas.microsoft.com/office/drawing/2014/main" id="{E5F20306-FCB8-4B0B-B28E-6D8BDF563C18}"/>
              </a:ext>
            </a:extLst>
          </p:cNvPr>
          <p:cNvGraphicFramePr>
            <a:graphicFrameLocks/>
          </p:cNvGraphicFramePr>
          <p:nvPr/>
        </p:nvGraphicFramePr>
        <p:xfrm>
          <a:off x="5279051" y="3925082"/>
          <a:ext cx="6009783" cy="2618759"/>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
        <p:nvSpPr>
          <p:cNvPr id="3" name="スライド番号プレースホルダー 2">
            <a:extLst>
              <a:ext uri="{FF2B5EF4-FFF2-40B4-BE49-F238E27FC236}">
                <a16:creationId xmlns:a16="http://schemas.microsoft.com/office/drawing/2014/main" id="{C4B9CDB2-B395-476E-9A5A-037DED8A4BAD}"/>
              </a:ext>
            </a:extLst>
          </p:cNvPr>
          <p:cNvSpPr>
            <a:spLocks noGrp="1"/>
          </p:cNvSpPr>
          <p:nvPr>
            <p:ph type="sldNum" sz="quarter" idx="12"/>
          </p:nvPr>
        </p:nvSpPr>
        <p:spPr/>
        <p:txBody>
          <a:bodyPr/>
          <a:lstStyle/>
          <a:p>
            <a:r>
              <a:rPr kumimoji="1" lang="en-US" altLang="ja-JP" dirty="0">
                <a:solidFill>
                  <a:schemeClr val="bg1"/>
                </a:solidFill>
                <a:latin typeface="+mn-ea"/>
              </a:rPr>
              <a:t>2</a:t>
            </a:r>
            <a:endParaRPr kumimoji="1" lang="ja-JP" altLang="en-US" dirty="0">
              <a:solidFill>
                <a:schemeClr val="bg1"/>
              </a:solidFill>
              <a:latin typeface="+mn-ea"/>
            </a:endParaRPr>
          </a:p>
        </p:txBody>
      </p:sp>
    </p:spTree>
    <p:extLst>
      <p:ext uri="{BB962C8B-B14F-4D97-AF65-F5344CB8AC3E}">
        <p14:creationId xmlns:p14="http://schemas.microsoft.com/office/powerpoint/2010/main" val="2836877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プレースホルダー 7">
            <a:extLst>
              <a:ext uri="{FF2B5EF4-FFF2-40B4-BE49-F238E27FC236}">
                <a16:creationId xmlns:a16="http://schemas.microsoft.com/office/drawing/2014/main" id="{447B8E59-80CC-4DEF-9BB1-3F1DA3F727C7}"/>
              </a:ext>
            </a:extLst>
          </p:cNvPr>
          <p:cNvSpPr txBox="1">
            <a:spLocks/>
          </p:cNvSpPr>
          <p:nvPr/>
        </p:nvSpPr>
        <p:spPr>
          <a:xfrm>
            <a:off x="887514" y="2289855"/>
            <a:ext cx="10213976" cy="1590640"/>
          </a:xfrm>
          <a:prstGeom prst="rect">
            <a:avLst/>
          </a:prstGeom>
        </p:spPr>
        <p:txBody>
          <a:bodyPr vert="horz" lIns="91440" tIns="45720" rIns="91440" bIns="45720" rtlCol="0" anchor="b">
            <a:noAutofit/>
          </a:bodyPr>
          <a:lstStyle>
            <a:lvl1pPr marL="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2400" b="0" i="0" kern="1200">
                <a:solidFill>
                  <a:schemeClr val="bg2">
                    <a:lumMod val="40000"/>
                    <a:lumOff val="60000"/>
                  </a:schemeClr>
                </a:solidFill>
                <a:latin typeface="+mj-lt"/>
                <a:ea typeface="+mj-ea"/>
                <a:cs typeface="+mj-cs"/>
              </a:defRPr>
            </a:lvl1pPr>
            <a:lvl2pPr marL="4572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2000" b="1" i="0" kern="1200">
                <a:solidFill>
                  <a:schemeClr val="tx1"/>
                </a:solidFill>
                <a:latin typeface="+mj-lt"/>
                <a:ea typeface="+mj-ea"/>
                <a:cs typeface="+mj-cs"/>
              </a:defRPr>
            </a:lvl2pPr>
            <a:lvl3pPr marL="9144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800" b="1" i="0" kern="1200">
                <a:solidFill>
                  <a:schemeClr val="tx1"/>
                </a:solidFill>
                <a:latin typeface="+mj-lt"/>
                <a:ea typeface="+mj-ea"/>
                <a:cs typeface="+mj-cs"/>
              </a:defRPr>
            </a:lvl3pPr>
            <a:lvl4pPr marL="13716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4pPr>
            <a:lvl5pPr marL="18288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5pPr>
            <a:lvl6pPr marL="22860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6pPr>
            <a:lvl7pPr marL="27432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7pPr>
            <a:lvl8pPr marL="32004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8pPr>
            <a:lvl9pPr marL="36576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9pPr>
          </a:lstStyle>
          <a:p>
            <a:endParaRPr lang="en-US" altLang="ja-JP" sz="1800" dirty="0">
              <a:solidFill>
                <a:schemeClr val="tx1"/>
              </a:solidFill>
              <a:latin typeface="+mn-ea"/>
            </a:endParaRPr>
          </a:p>
          <a:p>
            <a:endParaRPr lang="en-US" altLang="ja-JP" sz="1800" dirty="0">
              <a:solidFill>
                <a:schemeClr val="tx1"/>
              </a:solidFill>
              <a:latin typeface="+mn-ea"/>
              <a:ea typeface="+mn-ea"/>
            </a:endParaRPr>
          </a:p>
          <a:p>
            <a:endParaRPr lang="en-US" altLang="ja-JP" sz="1800" dirty="0">
              <a:solidFill>
                <a:schemeClr val="tx1"/>
              </a:solidFill>
              <a:latin typeface="+mn-ea"/>
              <a:ea typeface="+mn-ea"/>
            </a:endParaRPr>
          </a:p>
          <a:p>
            <a:endParaRPr lang="en-US" altLang="ja-JP" sz="1800" dirty="0">
              <a:solidFill>
                <a:schemeClr val="tx1"/>
              </a:solidFill>
              <a:latin typeface="+mn-ea"/>
              <a:ea typeface="+mn-ea"/>
            </a:endParaRPr>
          </a:p>
          <a:p>
            <a:endParaRPr lang="en-US" altLang="ja-JP" sz="1800" dirty="0">
              <a:solidFill>
                <a:schemeClr val="tx1"/>
              </a:solidFill>
              <a:latin typeface="+mn-ea"/>
              <a:ea typeface="+mn-ea"/>
            </a:endParaRPr>
          </a:p>
        </p:txBody>
      </p:sp>
      <p:sp>
        <p:nvSpPr>
          <p:cNvPr id="11" name="正方形/長方形 10">
            <a:extLst>
              <a:ext uri="{FF2B5EF4-FFF2-40B4-BE49-F238E27FC236}">
                <a16:creationId xmlns:a16="http://schemas.microsoft.com/office/drawing/2014/main" id="{41E2C1B5-A69F-4D43-A9EF-5205F99BAB08}"/>
              </a:ext>
            </a:extLst>
          </p:cNvPr>
          <p:cNvSpPr/>
          <p:nvPr/>
        </p:nvSpPr>
        <p:spPr>
          <a:xfrm>
            <a:off x="1463286" y="5379374"/>
            <a:ext cx="3924300" cy="323259"/>
          </a:xfrm>
          <a:prstGeom prst="rect">
            <a:avLst/>
          </a:prstGeom>
          <a:solidFill>
            <a:srgbClr val="4472C4"/>
          </a:solidFill>
          <a:ln w="12700" cap="flat" cmpd="sng" algn="ctr">
            <a:solidFill>
              <a:srgbClr val="4472C4">
                <a:shade val="50000"/>
              </a:srgbClr>
            </a:solidFill>
            <a:prstDash val="solid"/>
            <a:miter lim="800000"/>
          </a:ln>
          <a:effectLst/>
        </p:spPr>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r>
              <a:rPr kumimoji="1" lang="ja-JP" altLang="en-US" sz="1100" b="0" i="0" u="none" strike="noStrike" kern="0" cap="none" spc="0" normalizeH="0" baseline="0" noProof="0" dirty="0">
                <a:ln>
                  <a:noFill/>
                </a:ln>
                <a:solidFill>
                  <a:sysClr val="window" lastClr="FFFFFF"/>
                </a:solidFill>
                <a:effectLst/>
                <a:uLnTx/>
                <a:uFillTx/>
                <a:latin typeface="Calibri" panose="020F0502020204030204"/>
                <a:ea typeface="游ゴシック" panose="020B0400000000000000" pitchFamily="50" charset="-128"/>
                <a:cs typeface="+mn-cs"/>
              </a:rPr>
              <a:t>　　　　　　　　　　</a:t>
            </a:r>
            <a:r>
              <a:rPr kumimoji="1" lang="ja-JP" altLang="en-US" sz="1600" b="0" i="0" u="none" strike="noStrike" kern="0" cap="none" spc="0" normalizeH="0" baseline="0" noProof="0" dirty="0">
                <a:ln>
                  <a:noFill/>
                </a:ln>
                <a:solidFill>
                  <a:sysClr val="window" lastClr="FFFFFF"/>
                </a:solidFill>
                <a:effectLst/>
                <a:uLnTx/>
                <a:uFillTx/>
                <a:latin typeface="Calibri" panose="020F0502020204030204"/>
                <a:ea typeface="游ゴシック" panose="020B0400000000000000" pitchFamily="50" charset="-128"/>
                <a:cs typeface="+mn-cs"/>
              </a:rPr>
              <a:t>基本料金</a:t>
            </a:r>
          </a:p>
        </p:txBody>
      </p:sp>
      <p:sp>
        <p:nvSpPr>
          <p:cNvPr id="10" name="二等辺三角形 9">
            <a:extLst>
              <a:ext uri="{FF2B5EF4-FFF2-40B4-BE49-F238E27FC236}">
                <a16:creationId xmlns:a16="http://schemas.microsoft.com/office/drawing/2014/main" id="{3A58FC95-6075-448C-AA34-8CEBC1CA008E}"/>
              </a:ext>
            </a:extLst>
          </p:cNvPr>
          <p:cNvSpPr/>
          <p:nvPr/>
        </p:nvSpPr>
        <p:spPr>
          <a:xfrm>
            <a:off x="1463284" y="3162121"/>
            <a:ext cx="3905251" cy="2217253"/>
          </a:xfrm>
          <a:prstGeom prst="triangle">
            <a:avLst>
              <a:gd name="adj" fmla="val 100000"/>
            </a:avLst>
          </a:prstGeom>
          <a:solidFill>
            <a:srgbClr val="70AD47">
              <a:lumMod val="40000"/>
              <a:lumOff val="60000"/>
            </a:srgbClr>
          </a:solidFill>
          <a:ln w="6350" cap="flat" cmpd="sng" algn="ctr">
            <a:solidFill>
              <a:srgbClr val="ED7D31"/>
            </a:solidFill>
            <a:prstDash val="solid"/>
            <a:miter lim="800000"/>
          </a:ln>
          <a:effectLst/>
        </p:spPr>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1" lang="en-US" altLang="ja-JP" sz="1800" b="0" i="0" u="none" strike="noStrike" kern="0" cap="none" spc="0" normalizeH="0" baseline="0" noProof="0" dirty="0">
              <a:ln>
                <a:noFill/>
              </a:ln>
              <a:solidFill>
                <a:sysClr val="windowText" lastClr="000000"/>
              </a:solidFill>
              <a:effectLst/>
              <a:uLnTx/>
              <a:uFillTx/>
              <a:latin typeface="Calibri" panose="020F0502020204030204"/>
              <a:ea typeface="游ゴシック" panose="020B0400000000000000" pitchFamily="50" charset="-128"/>
              <a:cs typeface="+mn-cs"/>
            </a:endParaRPr>
          </a:p>
          <a:p>
            <a:pPr marL="0" marR="0" lvl="0" indent="0" algn="l" defTabSz="914400" eaLnBrk="1" fontAlgn="auto" latinLnBrk="0" hangingPunct="1">
              <a:lnSpc>
                <a:spcPct val="100000"/>
              </a:lnSpc>
              <a:spcBef>
                <a:spcPts val="0"/>
              </a:spcBef>
              <a:spcAft>
                <a:spcPts val="0"/>
              </a:spcAft>
              <a:buClrTx/>
              <a:buSzTx/>
              <a:buFontTx/>
              <a:buNone/>
              <a:tabLst/>
              <a:defRPr/>
            </a:pPr>
            <a:r>
              <a:rPr kumimoji="1" lang="ja-JP" altLang="en-US" sz="1800" b="0" i="0" u="none" strike="noStrike" kern="0" cap="none" spc="0" normalizeH="0" baseline="0" noProof="0" dirty="0">
                <a:ln>
                  <a:noFill/>
                </a:ln>
                <a:solidFill>
                  <a:sysClr val="windowText" lastClr="000000"/>
                </a:solidFill>
                <a:effectLst/>
                <a:uLnTx/>
                <a:uFillTx/>
                <a:latin typeface="Calibri" panose="020F0502020204030204"/>
                <a:ea typeface="游ゴシック" panose="020B0400000000000000" pitchFamily="50" charset="-128"/>
                <a:cs typeface="+mn-cs"/>
              </a:rPr>
              <a:t>従量料金</a:t>
            </a:r>
            <a:endParaRPr kumimoji="1" lang="en-US" altLang="ja-JP" sz="1800" b="0" i="0" u="none" strike="noStrike" kern="0" cap="none" spc="0" normalizeH="0" baseline="0" noProof="0" dirty="0">
              <a:ln>
                <a:noFill/>
              </a:ln>
              <a:solidFill>
                <a:sysClr val="windowText" lastClr="000000"/>
              </a:solidFill>
              <a:effectLst/>
              <a:uLnTx/>
              <a:uFillTx/>
              <a:latin typeface="Calibri" panose="020F0502020204030204"/>
              <a:ea typeface="游ゴシック" panose="020B0400000000000000" pitchFamily="50" charset="-128"/>
              <a:cs typeface="+mn-cs"/>
            </a:endParaRPr>
          </a:p>
        </p:txBody>
      </p:sp>
      <p:sp>
        <p:nvSpPr>
          <p:cNvPr id="12" name="下矢印 10">
            <a:extLst>
              <a:ext uri="{FF2B5EF4-FFF2-40B4-BE49-F238E27FC236}">
                <a16:creationId xmlns:a16="http://schemas.microsoft.com/office/drawing/2014/main" id="{D563118C-D092-4695-AFEC-8FD0F0799CF0}"/>
              </a:ext>
            </a:extLst>
          </p:cNvPr>
          <p:cNvSpPr/>
          <p:nvPr/>
        </p:nvSpPr>
        <p:spPr>
          <a:xfrm rot="10800000">
            <a:off x="1021364" y="3248290"/>
            <a:ext cx="383511" cy="2454343"/>
          </a:xfrm>
          <a:prstGeom prst="downArrow">
            <a:avLst/>
          </a:prstGeom>
          <a:gradFill>
            <a:gsLst>
              <a:gs pos="0">
                <a:srgbClr val="4472C4">
                  <a:lumMod val="5000"/>
                  <a:lumOff val="95000"/>
                </a:srgbClr>
              </a:gs>
              <a:gs pos="50000">
                <a:srgbClr val="4472C4">
                  <a:lumMod val="45000"/>
                  <a:lumOff val="55000"/>
                </a:srgbClr>
              </a:gs>
              <a:gs pos="100000">
                <a:srgbClr val="4472C4">
                  <a:lumMod val="45000"/>
                  <a:lumOff val="55000"/>
                </a:srgbClr>
              </a:gs>
              <a:gs pos="100000">
                <a:srgbClr val="4472C4">
                  <a:lumMod val="30000"/>
                  <a:lumOff val="70000"/>
                </a:srgbClr>
              </a:gs>
            </a:gsLst>
            <a:lin ang="5400000" scaled="1"/>
          </a:gradFill>
          <a:ln w="12700" cap="flat" cmpd="sng" algn="ctr">
            <a:solidFill>
              <a:sysClr val="windowText" lastClr="000000"/>
            </a:solidFill>
            <a:prstDash val="solid"/>
            <a:miter lim="800000"/>
          </a:ln>
          <a:effectLst/>
        </p:spPr>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100" b="0" i="0" u="none" strike="noStrike" kern="0" cap="none" spc="0" normalizeH="0" baseline="0" noProof="0">
              <a:ln>
                <a:noFill/>
              </a:ln>
              <a:solidFill>
                <a:sysClr val="windowText" lastClr="000000"/>
              </a:solidFill>
              <a:effectLst/>
              <a:uLnTx/>
              <a:uFillTx/>
              <a:latin typeface="Calibri" panose="020F0502020204030204"/>
              <a:ea typeface="游ゴシック" panose="020B0400000000000000" pitchFamily="50" charset="-128"/>
              <a:cs typeface="+mn-cs"/>
            </a:endParaRPr>
          </a:p>
        </p:txBody>
      </p:sp>
      <p:sp>
        <p:nvSpPr>
          <p:cNvPr id="13" name="右矢印 9">
            <a:extLst>
              <a:ext uri="{FF2B5EF4-FFF2-40B4-BE49-F238E27FC236}">
                <a16:creationId xmlns:a16="http://schemas.microsoft.com/office/drawing/2014/main" id="{1FF6FBC4-E3FB-4E21-942A-C3AD02015AD3}"/>
              </a:ext>
            </a:extLst>
          </p:cNvPr>
          <p:cNvSpPr/>
          <p:nvPr/>
        </p:nvSpPr>
        <p:spPr>
          <a:xfrm>
            <a:off x="1482334" y="5811601"/>
            <a:ext cx="3905251" cy="460851"/>
          </a:xfrm>
          <a:prstGeom prst="rightArrow">
            <a:avLst/>
          </a:prstGeom>
          <a:gradFill flip="none" rotWithShape="1">
            <a:gsLst>
              <a:gs pos="0">
                <a:srgbClr val="4472C4">
                  <a:lumMod val="5000"/>
                  <a:lumOff val="95000"/>
                </a:srgbClr>
              </a:gs>
              <a:gs pos="67000">
                <a:srgbClr val="4472C4">
                  <a:lumMod val="45000"/>
                  <a:lumOff val="55000"/>
                </a:srgbClr>
              </a:gs>
              <a:gs pos="100000">
                <a:srgbClr val="BCCFE6"/>
              </a:gs>
              <a:gs pos="38000">
                <a:srgbClr val="D4E1EF"/>
              </a:gs>
              <a:gs pos="83000">
                <a:srgbClr val="4472C4">
                  <a:lumMod val="45000"/>
                  <a:lumOff val="55000"/>
                </a:srgbClr>
              </a:gs>
              <a:gs pos="100000">
                <a:srgbClr val="4472C4">
                  <a:lumMod val="30000"/>
                  <a:lumOff val="70000"/>
                </a:srgbClr>
              </a:gs>
            </a:gsLst>
            <a:lin ang="0" scaled="1"/>
            <a:tileRect/>
          </a:gradFill>
          <a:ln w="9525" cap="flat" cmpd="sng" algn="ctr">
            <a:solidFill>
              <a:sysClr val="windowText" lastClr="000000"/>
            </a:solidFill>
            <a:prstDash val="solid"/>
            <a:miter lim="800000"/>
          </a:ln>
          <a:effectLst/>
        </p:spPr>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100" b="0" i="0" u="none" strike="noStrike" kern="0" cap="none" spc="0" normalizeH="0" baseline="0" noProof="0">
              <a:ln>
                <a:noFill/>
              </a:ln>
              <a:solidFill>
                <a:sysClr val="windowText" lastClr="000000"/>
              </a:solidFill>
              <a:effectLst/>
              <a:uLnTx/>
              <a:uFillTx/>
              <a:latin typeface="Calibri" panose="020F0502020204030204"/>
              <a:ea typeface="游ゴシック" panose="020B0400000000000000" pitchFamily="50" charset="-128"/>
              <a:cs typeface="+mn-cs"/>
            </a:endParaRPr>
          </a:p>
        </p:txBody>
      </p:sp>
      <p:sp>
        <p:nvSpPr>
          <p:cNvPr id="14" name="テキスト ボックス 13">
            <a:extLst>
              <a:ext uri="{FF2B5EF4-FFF2-40B4-BE49-F238E27FC236}">
                <a16:creationId xmlns:a16="http://schemas.microsoft.com/office/drawing/2014/main" id="{A3A9BBF6-75BC-475E-B3D2-D51ECA274EC4}"/>
              </a:ext>
            </a:extLst>
          </p:cNvPr>
          <p:cNvSpPr txBox="1"/>
          <p:nvPr/>
        </p:nvSpPr>
        <p:spPr>
          <a:xfrm>
            <a:off x="2729697" y="6272452"/>
            <a:ext cx="1733966" cy="369332"/>
          </a:xfrm>
          <a:prstGeom prst="rect">
            <a:avLst/>
          </a:prstGeom>
          <a:noFill/>
        </p:spPr>
        <p:txBody>
          <a:bodyPr wrap="square" rtlCol="0">
            <a:spAutoFit/>
          </a:bodyPr>
          <a:lstStyle/>
          <a:p>
            <a:r>
              <a:rPr kumimoji="1" lang="ja-JP" altLang="en-US" dirty="0"/>
              <a:t>使用水量㎥</a:t>
            </a:r>
            <a:r>
              <a:rPr kumimoji="1" lang="en-US" altLang="ja-JP" dirty="0"/>
              <a:t>/</a:t>
            </a:r>
            <a:r>
              <a:rPr kumimoji="1" lang="ja-JP" altLang="en-US" dirty="0"/>
              <a:t>月</a:t>
            </a:r>
          </a:p>
        </p:txBody>
      </p:sp>
      <p:sp>
        <p:nvSpPr>
          <p:cNvPr id="15" name="テキスト ボックス 14">
            <a:extLst>
              <a:ext uri="{FF2B5EF4-FFF2-40B4-BE49-F238E27FC236}">
                <a16:creationId xmlns:a16="http://schemas.microsoft.com/office/drawing/2014/main" id="{DBC188F9-0482-400F-9701-43AF808DF116}"/>
              </a:ext>
            </a:extLst>
          </p:cNvPr>
          <p:cNvSpPr txBox="1"/>
          <p:nvPr/>
        </p:nvSpPr>
        <p:spPr>
          <a:xfrm>
            <a:off x="682578" y="3591977"/>
            <a:ext cx="461665" cy="1948859"/>
          </a:xfrm>
          <a:prstGeom prst="rect">
            <a:avLst/>
          </a:prstGeom>
          <a:noFill/>
        </p:spPr>
        <p:txBody>
          <a:bodyPr vert="eaVert" wrap="square" rtlCol="0">
            <a:spAutoFit/>
          </a:bodyPr>
          <a:lstStyle/>
          <a:p>
            <a:r>
              <a:rPr kumimoji="1" lang="ja-JP" altLang="en-US" dirty="0"/>
              <a:t>水道料金　円／月</a:t>
            </a:r>
          </a:p>
        </p:txBody>
      </p:sp>
      <p:graphicFrame>
        <p:nvGraphicFramePr>
          <p:cNvPr id="8" name="コンテンツ プレースホルダー 13">
            <a:extLst>
              <a:ext uri="{FF2B5EF4-FFF2-40B4-BE49-F238E27FC236}">
                <a16:creationId xmlns:a16="http://schemas.microsoft.com/office/drawing/2014/main" id="{6A8B8694-11F2-46AB-A7D2-87AA490193F3}"/>
              </a:ext>
            </a:extLst>
          </p:cNvPr>
          <p:cNvGraphicFramePr>
            <a:graphicFrameLocks/>
          </p:cNvGraphicFramePr>
          <p:nvPr>
            <p:extLst>
              <p:ext uri="{D42A27DB-BD31-4B8C-83A1-F6EECF244321}">
                <p14:modId xmlns:p14="http://schemas.microsoft.com/office/powerpoint/2010/main" val="2281522797"/>
              </p:ext>
            </p:extLst>
          </p:nvPr>
        </p:nvGraphicFramePr>
        <p:xfrm>
          <a:off x="706927" y="1048857"/>
          <a:ext cx="2976908" cy="388349"/>
        </p:xfrm>
        <a:graphic>
          <a:graphicData uri="http://schemas.openxmlformats.org/drawingml/2006/table">
            <a:tbl>
              <a:tblPr/>
              <a:tblGrid>
                <a:gridCol w="2976908">
                  <a:extLst>
                    <a:ext uri="{9D8B030D-6E8A-4147-A177-3AD203B41FA5}">
                      <a16:colId xmlns:a16="http://schemas.microsoft.com/office/drawing/2014/main" val="4172640920"/>
                    </a:ext>
                  </a:extLst>
                </a:gridCol>
              </a:tblGrid>
              <a:tr h="388349">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ja-JP" altLang="en-US" sz="1800" dirty="0">
                          <a:solidFill>
                            <a:schemeClr val="tx1"/>
                          </a:solidFill>
                          <a:latin typeface="+mn-ea"/>
                        </a:rPr>
                        <a:t>≪二部料金制のイメージ≫</a:t>
                      </a:r>
                      <a:endParaRPr lang="en-US" altLang="ja-JP" sz="2800" dirty="0">
                        <a:solidFill>
                          <a:schemeClr val="tx1"/>
                        </a:solidFill>
                        <a:latin typeface="+mn-ea"/>
                        <a:ea typeface="+mn-ea"/>
                      </a:endParaRPr>
                    </a:p>
                  </a:txBody>
                  <a:tcPr marL="0" marR="0" marT="0" marB="0" anchor="ctr">
                    <a:lnL>
                      <a:noFill/>
                    </a:lnL>
                    <a:lnR>
                      <a:noFill/>
                    </a:lnR>
                    <a:lnT>
                      <a:noFill/>
                    </a:lnT>
                    <a:lnB>
                      <a:noFill/>
                    </a:lnB>
                  </a:tcPr>
                </a:tc>
                <a:extLst>
                  <a:ext uri="{0D108BD9-81ED-4DB2-BD59-A6C34878D82A}">
                    <a16:rowId xmlns:a16="http://schemas.microsoft.com/office/drawing/2014/main" val="2434581499"/>
                  </a:ext>
                </a:extLst>
              </a:tr>
            </a:tbl>
          </a:graphicData>
        </a:graphic>
      </p:graphicFrame>
      <p:sp>
        <p:nvSpPr>
          <p:cNvPr id="22" name="テキスト プレースホルダー 8">
            <a:extLst>
              <a:ext uri="{FF2B5EF4-FFF2-40B4-BE49-F238E27FC236}">
                <a16:creationId xmlns:a16="http://schemas.microsoft.com/office/drawing/2014/main" id="{9F53AA5F-0E5E-4298-B71D-79D48DAE0327}"/>
              </a:ext>
            </a:extLst>
          </p:cNvPr>
          <p:cNvSpPr txBox="1">
            <a:spLocks/>
          </p:cNvSpPr>
          <p:nvPr/>
        </p:nvSpPr>
        <p:spPr>
          <a:xfrm>
            <a:off x="591699" y="1654380"/>
            <a:ext cx="5259098" cy="1981199"/>
          </a:xfrm>
          <a:prstGeom prst="rect">
            <a:avLst/>
          </a:prstGeom>
        </p:spPr>
        <p:txBody>
          <a:bodyPr>
            <a:normAutofit/>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kumimoji="1"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kumimoji="1"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kumimoji="1"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kumimoji="1"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kumimoji="1"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kumimoji="1"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kumimoji="1"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kumimoji="1"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kumimoji="1" sz="1400" b="0" i="0" kern="1200">
                <a:solidFill>
                  <a:schemeClr val="tx1"/>
                </a:solidFill>
                <a:latin typeface="+mj-lt"/>
                <a:ea typeface="+mj-ea"/>
                <a:cs typeface="+mj-cs"/>
              </a:defRPr>
            </a:lvl9pPr>
          </a:lstStyle>
          <a:p>
            <a:pPr marL="0" indent="0" fontAlgn="ctr">
              <a:buNone/>
            </a:pPr>
            <a:r>
              <a:rPr lang="ja-JP" altLang="en-US" b="1" dirty="0">
                <a:latin typeface="+mj-ea"/>
              </a:rPr>
              <a:t>　〇基本料金</a:t>
            </a:r>
            <a:endParaRPr lang="en-US" altLang="ja-JP" b="1" dirty="0">
              <a:latin typeface="+mj-ea"/>
            </a:endParaRPr>
          </a:p>
          <a:p>
            <a:pPr marL="0" indent="0" fontAlgn="ctr">
              <a:buNone/>
            </a:pPr>
            <a:r>
              <a:rPr lang="ja-JP" altLang="en-US" dirty="0">
                <a:latin typeface="+mn-ea"/>
              </a:rPr>
              <a:t>　　　使用水量の有無に関係なく負担</a:t>
            </a:r>
            <a:endParaRPr lang="en-US" altLang="ja-JP" dirty="0">
              <a:latin typeface="+mn-ea"/>
            </a:endParaRPr>
          </a:p>
          <a:p>
            <a:pPr marL="0" indent="0" fontAlgn="ctr">
              <a:buNone/>
            </a:pPr>
            <a:r>
              <a:rPr lang="ja-JP" altLang="en-US" b="1" dirty="0">
                <a:latin typeface="+mj-ea"/>
              </a:rPr>
              <a:t>　〇従量料金</a:t>
            </a:r>
            <a:endParaRPr lang="en-US" altLang="ja-JP" b="1" dirty="0">
              <a:latin typeface="+mj-ea"/>
            </a:endParaRPr>
          </a:p>
          <a:p>
            <a:pPr marL="0" indent="0" fontAlgn="ctr">
              <a:buNone/>
            </a:pPr>
            <a:r>
              <a:rPr lang="ja-JP" altLang="en-US" dirty="0">
                <a:latin typeface="+mn-ea"/>
              </a:rPr>
              <a:t>　　　使用水量に応じて負担</a:t>
            </a:r>
            <a:endParaRPr lang="en-US" altLang="ja-JP" dirty="0">
              <a:latin typeface="+mn-ea"/>
            </a:endParaRPr>
          </a:p>
          <a:p>
            <a:endParaRPr lang="ja-JP" altLang="en-US" dirty="0"/>
          </a:p>
        </p:txBody>
      </p:sp>
      <p:graphicFrame>
        <p:nvGraphicFramePr>
          <p:cNvPr id="26" name="コンテンツ プレースホルダー 13">
            <a:extLst>
              <a:ext uri="{FF2B5EF4-FFF2-40B4-BE49-F238E27FC236}">
                <a16:creationId xmlns:a16="http://schemas.microsoft.com/office/drawing/2014/main" id="{16F27862-DE86-4220-9A0B-A3A0F0A966CE}"/>
              </a:ext>
            </a:extLst>
          </p:cNvPr>
          <p:cNvGraphicFramePr>
            <a:graphicFrameLocks/>
          </p:cNvGraphicFramePr>
          <p:nvPr>
            <p:extLst>
              <p:ext uri="{D42A27DB-BD31-4B8C-83A1-F6EECF244321}">
                <p14:modId xmlns:p14="http://schemas.microsoft.com/office/powerpoint/2010/main" val="302553104"/>
              </p:ext>
            </p:extLst>
          </p:nvPr>
        </p:nvGraphicFramePr>
        <p:xfrm>
          <a:off x="6153576" y="1058399"/>
          <a:ext cx="4980581" cy="388349"/>
        </p:xfrm>
        <a:graphic>
          <a:graphicData uri="http://schemas.openxmlformats.org/drawingml/2006/table">
            <a:tbl>
              <a:tblPr/>
              <a:tblGrid>
                <a:gridCol w="4980581">
                  <a:extLst>
                    <a:ext uri="{9D8B030D-6E8A-4147-A177-3AD203B41FA5}">
                      <a16:colId xmlns:a16="http://schemas.microsoft.com/office/drawing/2014/main" val="4172640920"/>
                    </a:ext>
                  </a:extLst>
                </a:gridCol>
              </a:tblGrid>
              <a:tr h="388349">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ja-JP" altLang="en-US" sz="1800" dirty="0">
                          <a:solidFill>
                            <a:schemeClr val="tx1"/>
                          </a:solidFill>
                          <a:latin typeface="+mn-ea"/>
                        </a:rPr>
                        <a:t>≪逓増型、逓減型、単純均一制のイメージ≫</a:t>
                      </a:r>
                      <a:endParaRPr lang="en-US" altLang="ja-JP" sz="2800" dirty="0">
                        <a:solidFill>
                          <a:schemeClr val="tx1"/>
                        </a:solidFill>
                        <a:latin typeface="+mn-ea"/>
                        <a:ea typeface="+mn-ea"/>
                      </a:endParaRPr>
                    </a:p>
                  </a:txBody>
                  <a:tcPr marL="0" marR="0" marT="0" marB="0" anchor="ctr">
                    <a:lnL>
                      <a:noFill/>
                    </a:lnL>
                    <a:lnR>
                      <a:noFill/>
                    </a:lnR>
                    <a:lnT>
                      <a:noFill/>
                    </a:lnT>
                    <a:lnB>
                      <a:noFill/>
                    </a:lnB>
                  </a:tcPr>
                </a:tc>
                <a:extLst>
                  <a:ext uri="{0D108BD9-81ED-4DB2-BD59-A6C34878D82A}">
                    <a16:rowId xmlns:a16="http://schemas.microsoft.com/office/drawing/2014/main" val="2434581499"/>
                  </a:ext>
                </a:extLst>
              </a:tr>
            </a:tbl>
          </a:graphicData>
        </a:graphic>
      </p:graphicFrame>
      <p:sp>
        <p:nvSpPr>
          <p:cNvPr id="27" name="テキスト ボックス 26">
            <a:extLst>
              <a:ext uri="{FF2B5EF4-FFF2-40B4-BE49-F238E27FC236}">
                <a16:creationId xmlns:a16="http://schemas.microsoft.com/office/drawing/2014/main" id="{E78792DC-0D6A-4966-B1E4-F0243E9E09B1}"/>
              </a:ext>
            </a:extLst>
          </p:cNvPr>
          <p:cNvSpPr txBox="1"/>
          <p:nvPr/>
        </p:nvSpPr>
        <p:spPr>
          <a:xfrm>
            <a:off x="6351928" y="3588984"/>
            <a:ext cx="461665" cy="1948859"/>
          </a:xfrm>
          <a:prstGeom prst="rect">
            <a:avLst/>
          </a:prstGeom>
          <a:noFill/>
        </p:spPr>
        <p:txBody>
          <a:bodyPr vert="eaVert" wrap="square" rtlCol="0">
            <a:spAutoFit/>
          </a:bodyPr>
          <a:lstStyle/>
          <a:p>
            <a:r>
              <a:rPr kumimoji="1" lang="ja-JP" altLang="en-US" dirty="0"/>
              <a:t>水道料金　円／月</a:t>
            </a:r>
          </a:p>
        </p:txBody>
      </p:sp>
      <p:sp>
        <p:nvSpPr>
          <p:cNvPr id="28" name="テキスト ボックス 27">
            <a:extLst>
              <a:ext uri="{FF2B5EF4-FFF2-40B4-BE49-F238E27FC236}">
                <a16:creationId xmlns:a16="http://schemas.microsoft.com/office/drawing/2014/main" id="{E481932E-659A-4977-96FC-C4F18186BEC8}"/>
              </a:ext>
            </a:extLst>
          </p:cNvPr>
          <p:cNvSpPr txBox="1"/>
          <p:nvPr/>
        </p:nvSpPr>
        <p:spPr>
          <a:xfrm>
            <a:off x="8092954" y="5799601"/>
            <a:ext cx="1733966" cy="369332"/>
          </a:xfrm>
          <a:prstGeom prst="rect">
            <a:avLst/>
          </a:prstGeom>
          <a:noFill/>
        </p:spPr>
        <p:txBody>
          <a:bodyPr wrap="square" rtlCol="0">
            <a:spAutoFit/>
          </a:bodyPr>
          <a:lstStyle/>
          <a:p>
            <a:r>
              <a:rPr kumimoji="1" lang="ja-JP" altLang="en-US" dirty="0"/>
              <a:t>使用水量㎥</a:t>
            </a:r>
            <a:r>
              <a:rPr kumimoji="1" lang="en-US" altLang="ja-JP" dirty="0"/>
              <a:t>/</a:t>
            </a:r>
            <a:r>
              <a:rPr kumimoji="1" lang="ja-JP" altLang="en-US" dirty="0"/>
              <a:t>月</a:t>
            </a:r>
          </a:p>
        </p:txBody>
      </p:sp>
      <p:sp>
        <p:nvSpPr>
          <p:cNvPr id="29" name="テキスト プレースホルダー 8">
            <a:extLst>
              <a:ext uri="{FF2B5EF4-FFF2-40B4-BE49-F238E27FC236}">
                <a16:creationId xmlns:a16="http://schemas.microsoft.com/office/drawing/2014/main" id="{1F0E50DA-8321-4F8B-8207-8B97A21C8403}"/>
              </a:ext>
            </a:extLst>
          </p:cNvPr>
          <p:cNvSpPr txBox="1">
            <a:spLocks/>
          </p:cNvSpPr>
          <p:nvPr/>
        </p:nvSpPr>
        <p:spPr>
          <a:xfrm>
            <a:off x="6142300" y="1646869"/>
            <a:ext cx="5259098" cy="1981199"/>
          </a:xfrm>
          <a:prstGeom prst="rect">
            <a:avLst/>
          </a:prstGeom>
        </p:spPr>
        <p:txBody>
          <a:bodyPr>
            <a:normAutofit/>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kumimoji="1"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kumimoji="1"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kumimoji="1"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kumimoji="1"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kumimoji="1"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kumimoji="1"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kumimoji="1"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kumimoji="1"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kumimoji="1" sz="1400" b="0" i="0" kern="1200">
                <a:solidFill>
                  <a:schemeClr val="tx1"/>
                </a:solidFill>
                <a:latin typeface="+mj-lt"/>
                <a:ea typeface="+mj-ea"/>
                <a:cs typeface="+mj-cs"/>
              </a:defRPr>
            </a:lvl9pPr>
          </a:lstStyle>
          <a:p>
            <a:pPr marL="0" indent="0" fontAlgn="ctr">
              <a:buNone/>
            </a:pPr>
            <a:r>
              <a:rPr lang="ja-JP" altLang="en-US" b="1" dirty="0">
                <a:latin typeface="+mj-ea"/>
              </a:rPr>
              <a:t>　〇逓増型</a:t>
            </a:r>
            <a:r>
              <a:rPr lang="ja-JP" altLang="en-US" dirty="0">
                <a:latin typeface="+mn-ea"/>
              </a:rPr>
              <a:t>　使用水量の増に伴い単価増</a:t>
            </a:r>
            <a:endParaRPr lang="en-US" altLang="ja-JP" dirty="0">
              <a:latin typeface="+mn-ea"/>
            </a:endParaRPr>
          </a:p>
          <a:p>
            <a:pPr marL="0" indent="0" fontAlgn="ctr">
              <a:buNone/>
            </a:pPr>
            <a:r>
              <a:rPr lang="ja-JP" altLang="en-US" b="1" dirty="0">
                <a:latin typeface="+mj-ea"/>
              </a:rPr>
              <a:t>　〇逓減型　</a:t>
            </a:r>
            <a:r>
              <a:rPr lang="ja-JP" altLang="en-US" dirty="0">
                <a:latin typeface="+mn-ea"/>
              </a:rPr>
              <a:t>使用水量の増に伴い単価減</a:t>
            </a:r>
            <a:endParaRPr lang="en-US" altLang="ja-JP" dirty="0">
              <a:latin typeface="+mn-ea"/>
            </a:endParaRPr>
          </a:p>
          <a:p>
            <a:pPr marL="0" indent="0" fontAlgn="ctr">
              <a:buNone/>
            </a:pPr>
            <a:r>
              <a:rPr lang="ja-JP" altLang="en-US" b="1" dirty="0">
                <a:latin typeface="+mn-ea"/>
              </a:rPr>
              <a:t>　〇均一制　</a:t>
            </a:r>
            <a:r>
              <a:rPr lang="ja-JP" altLang="en-US" dirty="0">
                <a:latin typeface="+mn-ea"/>
              </a:rPr>
              <a:t>使用水量に係わらず同一単価</a:t>
            </a:r>
            <a:endParaRPr lang="en-US" altLang="ja-JP" b="1" dirty="0">
              <a:latin typeface="+mj-ea"/>
            </a:endParaRPr>
          </a:p>
          <a:p>
            <a:pPr marL="0" indent="0" fontAlgn="ctr">
              <a:buNone/>
            </a:pPr>
            <a:r>
              <a:rPr lang="ja-JP" altLang="en-US" dirty="0">
                <a:latin typeface="+mn-ea"/>
              </a:rPr>
              <a:t>　　　</a:t>
            </a:r>
            <a:endParaRPr lang="en-US" altLang="ja-JP" dirty="0">
              <a:latin typeface="+mn-ea"/>
            </a:endParaRPr>
          </a:p>
          <a:p>
            <a:endParaRPr lang="ja-JP" altLang="en-US" dirty="0"/>
          </a:p>
        </p:txBody>
      </p:sp>
      <p:sp>
        <p:nvSpPr>
          <p:cNvPr id="25" name="四角形: 角を丸くする 24">
            <a:extLst>
              <a:ext uri="{FF2B5EF4-FFF2-40B4-BE49-F238E27FC236}">
                <a16:creationId xmlns:a16="http://schemas.microsoft.com/office/drawing/2014/main" id="{6928FD9D-37E1-41C7-B90D-EEEA1ACCBF94}"/>
              </a:ext>
            </a:extLst>
          </p:cNvPr>
          <p:cNvSpPr/>
          <p:nvPr/>
        </p:nvSpPr>
        <p:spPr>
          <a:xfrm>
            <a:off x="6144795" y="1445322"/>
            <a:ext cx="5263439" cy="52075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四角形: 角を丸くする 18">
            <a:extLst>
              <a:ext uri="{FF2B5EF4-FFF2-40B4-BE49-F238E27FC236}">
                <a16:creationId xmlns:a16="http://schemas.microsoft.com/office/drawing/2014/main" id="{32B2F15C-CEFC-456C-862C-5E274729BA85}"/>
              </a:ext>
            </a:extLst>
          </p:cNvPr>
          <p:cNvSpPr/>
          <p:nvPr/>
        </p:nvSpPr>
        <p:spPr>
          <a:xfrm>
            <a:off x="580769" y="1434212"/>
            <a:ext cx="5263439" cy="52075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21" name="グラフ 20">
            <a:extLst>
              <a:ext uri="{FF2B5EF4-FFF2-40B4-BE49-F238E27FC236}">
                <a16:creationId xmlns:a16="http://schemas.microsoft.com/office/drawing/2014/main" id="{13387AD8-72AD-4762-B9C2-9533FBB425F2}"/>
              </a:ext>
            </a:extLst>
          </p:cNvPr>
          <p:cNvGraphicFramePr>
            <a:graphicFrameLocks/>
          </p:cNvGraphicFramePr>
          <p:nvPr>
            <p:extLst>
              <p:ext uri="{D42A27DB-BD31-4B8C-83A1-F6EECF244321}">
                <p14:modId xmlns:p14="http://schemas.microsoft.com/office/powerpoint/2010/main" val="2578207008"/>
              </p:ext>
            </p:extLst>
          </p:nvPr>
        </p:nvGraphicFramePr>
        <p:xfrm>
          <a:off x="6838059" y="2833418"/>
          <a:ext cx="4209848" cy="3728853"/>
        </p:xfrm>
        <a:graphic>
          <a:graphicData uri="http://schemas.openxmlformats.org/drawingml/2006/chart">
            <c:chart xmlns:c="http://schemas.openxmlformats.org/drawingml/2006/chart" xmlns:r="http://schemas.openxmlformats.org/officeDocument/2006/relationships" r:id="rId2"/>
          </a:graphicData>
        </a:graphic>
      </p:graphicFrame>
      <p:sp>
        <p:nvSpPr>
          <p:cNvPr id="3" name="スライド番号プレースホルダー 2">
            <a:extLst>
              <a:ext uri="{FF2B5EF4-FFF2-40B4-BE49-F238E27FC236}">
                <a16:creationId xmlns:a16="http://schemas.microsoft.com/office/drawing/2014/main" id="{E2EF31BB-C359-46DA-B032-FA028B8F82A1}"/>
              </a:ext>
            </a:extLst>
          </p:cNvPr>
          <p:cNvSpPr>
            <a:spLocks noGrp="1"/>
          </p:cNvSpPr>
          <p:nvPr>
            <p:ph type="sldNum" sz="quarter" idx="12"/>
          </p:nvPr>
        </p:nvSpPr>
        <p:spPr/>
        <p:txBody>
          <a:bodyPr/>
          <a:lstStyle/>
          <a:p>
            <a:r>
              <a:rPr kumimoji="1" lang="en-US" altLang="ja-JP" dirty="0">
                <a:solidFill>
                  <a:schemeClr val="bg1"/>
                </a:solidFill>
                <a:latin typeface="+mn-ea"/>
              </a:rPr>
              <a:t>3</a:t>
            </a:r>
            <a:endParaRPr kumimoji="1" lang="ja-JP" altLang="en-US" dirty="0">
              <a:solidFill>
                <a:schemeClr val="bg1"/>
              </a:solidFill>
              <a:latin typeface="+mn-ea"/>
            </a:endParaRPr>
          </a:p>
        </p:txBody>
      </p:sp>
      <p:sp>
        <p:nvSpPr>
          <p:cNvPr id="20" name="タイトル 6">
            <a:extLst>
              <a:ext uri="{FF2B5EF4-FFF2-40B4-BE49-F238E27FC236}">
                <a16:creationId xmlns:a16="http://schemas.microsoft.com/office/drawing/2014/main" id="{3B844191-DC74-4F06-9A7D-CDD2406BCAE3}"/>
              </a:ext>
            </a:extLst>
          </p:cNvPr>
          <p:cNvSpPr txBox="1">
            <a:spLocks/>
          </p:cNvSpPr>
          <p:nvPr/>
        </p:nvSpPr>
        <p:spPr>
          <a:xfrm>
            <a:off x="1001261" y="295729"/>
            <a:ext cx="8825659" cy="767687"/>
          </a:xfrm>
          <a:prstGeom prst="rect">
            <a:avLst/>
          </a:prstGeom>
        </p:spPr>
        <p:txBody>
          <a:bodyPr vert="horz" lIns="91440" tIns="45720" rIns="91440" bIns="45720" rtlCol="0" anchor="b">
            <a:noAutofit/>
          </a:bodyPr>
          <a:lstStyle>
            <a:lvl1pPr algn="l" defTabSz="457200" rtl="0" eaLnBrk="1" latinLnBrk="0" hangingPunct="1">
              <a:spcBef>
                <a:spcPct val="0"/>
              </a:spcBef>
              <a:buNone/>
              <a:defRPr kumimoji="1" sz="4000" b="0" i="0" kern="1200" cap="none">
                <a:solidFill>
                  <a:schemeClr val="tx2"/>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2800" dirty="0"/>
              <a:t>（１）水道料金のしくみ</a:t>
            </a:r>
          </a:p>
        </p:txBody>
      </p:sp>
    </p:spTree>
    <p:extLst>
      <p:ext uri="{BB962C8B-B14F-4D97-AF65-F5344CB8AC3E}">
        <p14:creationId xmlns:p14="http://schemas.microsoft.com/office/powerpoint/2010/main" val="30823836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コンテンツ プレースホルダー 9">
            <a:extLst>
              <a:ext uri="{FF2B5EF4-FFF2-40B4-BE49-F238E27FC236}">
                <a16:creationId xmlns:a16="http://schemas.microsoft.com/office/drawing/2014/main" id="{E03D6812-29B5-40CC-8A6C-81A3F1AD1D5B}"/>
              </a:ext>
            </a:extLst>
          </p:cNvPr>
          <p:cNvGraphicFramePr>
            <a:graphicFrameLocks noGrp="1"/>
          </p:cNvGraphicFramePr>
          <p:nvPr>
            <p:ph idx="1"/>
            <p:extLst>
              <p:ext uri="{D42A27DB-BD31-4B8C-83A1-F6EECF244321}">
                <p14:modId xmlns:p14="http://schemas.microsoft.com/office/powerpoint/2010/main" val="1910723831"/>
              </p:ext>
            </p:extLst>
          </p:nvPr>
        </p:nvGraphicFramePr>
        <p:xfrm>
          <a:off x="1103313" y="1734588"/>
          <a:ext cx="8947149" cy="3662680"/>
        </p:xfrm>
        <a:graphic>
          <a:graphicData uri="http://schemas.openxmlformats.org/drawingml/2006/table">
            <a:tbl>
              <a:tblPr firstRow="1" bandRow="1">
                <a:tableStyleId>{073A0DAA-6AF3-43AB-8588-CEC1D06C72B9}</a:tableStyleId>
              </a:tblPr>
              <a:tblGrid>
                <a:gridCol w="1348339">
                  <a:extLst>
                    <a:ext uri="{9D8B030D-6E8A-4147-A177-3AD203B41FA5}">
                      <a16:colId xmlns:a16="http://schemas.microsoft.com/office/drawing/2014/main" val="1858364784"/>
                    </a:ext>
                  </a:extLst>
                </a:gridCol>
                <a:gridCol w="3763618">
                  <a:extLst>
                    <a:ext uri="{9D8B030D-6E8A-4147-A177-3AD203B41FA5}">
                      <a16:colId xmlns:a16="http://schemas.microsoft.com/office/drawing/2014/main" val="1964596731"/>
                    </a:ext>
                  </a:extLst>
                </a:gridCol>
                <a:gridCol w="3835192">
                  <a:extLst>
                    <a:ext uri="{9D8B030D-6E8A-4147-A177-3AD203B41FA5}">
                      <a16:colId xmlns:a16="http://schemas.microsoft.com/office/drawing/2014/main" val="1722279463"/>
                    </a:ext>
                  </a:extLst>
                </a:gridCol>
              </a:tblGrid>
              <a:tr h="370840">
                <a:tc>
                  <a:txBody>
                    <a:bodyPr/>
                    <a:lstStyle/>
                    <a:p>
                      <a:endParaRPr kumimoji="1" lang="ja-JP" altLang="en-US" dirty="0"/>
                    </a:p>
                  </a:txBody>
                  <a:tcPr/>
                </a:tc>
                <a:tc>
                  <a:txBody>
                    <a:bodyPr/>
                    <a:lstStyle/>
                    <a:p>
                      <a:pPr algn="ctr"/>
                      <a:r>
                        <a:rPr kumimoji="1" lang="ja-JP" altLang="en-US" dirty="0"/>
                        <a:t>用途別料金体系</a:t>
                      </a: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dirty="0"/>
                        <a:t>口径別料金体系</a:t>
                      </a:r>
                    </a:p>
                  </a:txBody>
                  <a:tcPr/>
                </a:tc>
                <a:extLst>
                  <a:ext uri="{0D108BD9-81ED-4DB2-BD59-A6C34878D82A}">
                    <a16:rowId xmlns:a16="http://schemas.microsoft.com/office/drawing/2014/main" val="2310740379"/>
                  </a:ext>
                </a:extLst>
              </a:tr>
              <a:tr h="370840">
                <a:tc>
                  <a:txBody>
                    <a:bodyPr/>
                    <a:lstStyle/>
                    <a:p>
                      <a:r>
                        <a:rPr kumimoji="1" lang="ja-JP" altLang="en-US" dirty="0"/>
                        <a:t>特徴</a:t>
                      </a:r>
                    </a:p>
                  </a:txBody>
                  <a:tcPr/>
                </a:tc>
                <a:tc>
                  <a:txBody>
                    <a:bodyPr/>
                    <a:lstStyle/>
                    <a:p>
                      <a:r>
                        <a:rPr kumimoji="1" lang="ja-JP" altLang="en-US" dirty="0"/>
                        <a:t>用途（家事用、業務用等）別に料金を設定</a:t>
                      </a:r>
                      <a:endParaRPr kumimoji="1" lang="en-US" altLang="ja-JP" dirty="0"/>
                    </a:p>
                    <a:p>
                      <a:endParaRPr kumimoji="1" lang="ja-JP" altLang="en-US" dirty="0"/>
                    </a:p>
                  </a:txBody>
                  <a:tcPr/>
                </a:tc>
                <a:tc>
                  <a:txBody>
                    <a:bodyPr/>
                    <a:lstStyle/>
                    <a:p>
                      <a:r>
                        <a:rPr kumimoji="1" lang="ja-JP" altLang="en-US" dirty="0"/>
                        <a:t>水道メータの口径の大きさに応じて料金を設定</a:t>
                      </a:r>
                    </a:p>
                  </a:txBody>
                  <a:tcPr/>
                </a:tc>
                <a:extLst>
                  <a:ext uri="{0D108BD9-81ED-4DB2-BD59-A6C34878D82A}">
                    <a16:rowId xmlns:a16="http://schemas.microsoft.com/office/drawing/2014/main" val="3562069568"/>
                  </a:ext>
                </a:extLst>
              </a:tr>
              <a:tr h="0">
                <a:tc>
                  <a:txBody>
                    <a:bodyPr/>
                    <a:lstStyle/>
                    <a:p>
                      <a:r>
                        <a:rPr kumimoji="1" lang="ja-JP" altLang="en-US" dirty="0"/>
                        <a:t>メリット</a:t>
                      </a:r>
                    </a:p>
                  </a:txBody>
                  <a:tcPr/>
                </a:tc>
                <a:tc>
                  <a:txBody>
                    <a:bodyPr/>
                    <a:lstStyle/>
                    <a:p>
                      <a:r>
                        <a:rPr kumimoji="1" lang="ja-JP" altLang="en-US" dirty="0"/>
                        <a:t>水道の用途を家事用とそれ以外とに区分して料金を設定することで、生活用水の低廉化が図れる</a:t>
                      </a:r>
                      <a:endParaRPr kumimoji="1" lang="en-US" altLang="ja-JP" dirty="0"/>
                    </a:p>
                    <a:p>
                      <a:endParaRPr kumimoji="1" lang="en-US" altLang="ja-JP" dirty="0"/>
                    </a:p>
                    <a:p>
                      <a:endParaRPr kumimoji="1" lang="ja-JP" altLang="en-US" dirty="0"/>
                    </a:p>
                  </a:txBody>
                  <a:tcPr/>
                </a:tc>
                <a:tc>
                  <a:txBody>
                    <a:bodyPr/>
                    <a:lstStyle/>
                    <a:p>
                      <a:r>
                        <a:rPr kumimoji="1" lang="ja-JP" altLang="en-US" dirty="0"/>
                        <a:t>使用水量が概ね水道メータの口径の大小に対応しているため、費用負担の公平性と料金体系の明確性が確保できる（個別原価主義）</a:t>
                      </a:r>
                    </a:p>
                  </a:txBody>
                  <a:tcPr/>
                </a:tc>
                <a:extLst>
                  <a:ext uri="{0D108BD9-81ED-4DB2-BD59-A6C34878D82A}">
                    <a16:rowId xmlns:a16="http://schemas.microsoft.com/office/drawing/2014/main" val="734960930"/>
                  </a:ext>
                </a:extLst>
              </a:tr>
              <a:tr h="370840">
                <a:tc>
                  <a:txBody>
                    <a:bodyPr/>
                    <a:lstStyle/>
                    <a:p>
                      <a:r>
                        <a:rPr kumimoji="1" lang="ja-JP" altLang="en-US" dirty="0"/>
                        <a:t>デメリット</a:t>
                      </a:r>
                    </a:p>
                  </a:txBody>
                  <a:tcPr/>
                </a:tc>
                <a:tc>
                  <a:txBody>
                    <a:bodyPr/>
                    <a:lstStyle/>
                    <a:p>
                      <a:r>
                        <a:rPr kumimoji="1" lang="ja-JP" altLang="en-US" dirty="0"/>
                        <a:t>用途の区分方法に明確な基準がなく、公平性に欠ける</a:t>
                      </a:r>
                    </a:p>
                  </a:txBody>
                  <a:tcPr/>
                </a:tc>
                <a:tc>
                  <a:txBody>
                    <a:bodyPr/>
                    <a:lstStyle/>
                    <a:p>
                      <a:r>
                        <a:rPr kumimoji="1" lang="ja-JP" altLang="en-US" dirty="0"/>
                        <a:t>用途別料金体系と比較し、生活用水の使用者に求める負担が大きくなる</a:t>
                      </a:r>
                    </a:p>
                  </a:txBody>
                  <a:tcPr/>
                </a:tc>
                <a:extLst>
                  <a:ext uri="{0D108BD9-81ED-4DB2-BD59-A6C34878D82A}">
                    <a16:rowId xmlns:a16="http://schemas.microsoft.com/office/drawing/2014/main" val="3585706739"/>
                  </a:ext>
                </a:extLst>
              </a:tr>
            </a:tbl>
          </a:graphicData>
        </a:graphic>
      </p:graphicFrame>
      <p:sp>
        <p:nvSpPr>
          <p:cNvPr id="12" name="テキスト プレースホルダー 17">
            <a:extLst>
              <a:ext uri="{FF2B5EF4-FFF2-40B4-BE49-F238E27FC236}">
                <a16:creationId xmlns:a16="http://schemas.microsoft.com/office/drawing/2014/main" id="{9428485D-E485-4DD7-9CED-385189E444D9}"/>
              </a:ext>
            </a:extLst>
          </p:cNvPr>
          <p:cNvSpPr txBox="1">
            <a:spLocks/>
          </p:cNvSpPr>
          <p:nvPr/>
        </p:nvSpPr>
        <p:spPr>
          <a:xfrm>
            <a:off x="916667" y="1073428"/>
            <a:ext cx="8994845" cy="545822"/>
          </a:xfrm>
          <a:prstGeom prst="rect">
            <a:avLst/>
          </a:prstGeom>
        </p:spPr>
        <p:txBody>
          <a:bodyPr vert="horz" lIns="91440" tIns="45720" rIns="91440" bIns="45720" rtlCol="0" anchor="b">
            <a:noAutofit/>
          </a:bodyPr>
          <a:lstStyle>
            <a:lvl1pPr marL="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2400" b="0" i="0" kern="1200">
                <a:solidFill>
                  <a:schemeClr val="bg2">
                    <a:lumMod val="40000"/>
                    <a:lumOff val="60000"/>
                  </a:schemeClr>
                </a:solidFill>
                <a:latin typeface="+mj-lt"/>
                <a:ea typeface="+mj-ea"/>
                <a:cs typeface="+mj-cs"/>
              </a:defRPr>
            </a:lvl1pPr>
            <a:lvl2pPr marL="4572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2000" b="1" i="0" kern="1200">
                <a:solidFill>
                  <a:schemeClr val="tx1"/>
                </a:solidFill>
                <a:latin typeface="+mj-lt"/>
                <a:ea typeface="+mj-ea"/>
                <a:cs typeface="+mj-cs"/>
              </a:defRPr>
            </a:lvl2pPr>
            <a:lvl3pPr marL="9144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800" b="1" i="0" kern="1200">
                <a:solidFill>
                  <a:schemeClr val="tx1"/>
                </a:solidFill>
                <a:latin typeface="+mj-lt"/>
                <a:ea typeface="+mj-ea"/>
                <a:cs typeface="+mj-cs"/>
              </a:defRPr>
            </a:lvl3pPr>
            <a:lvl4pPr marL="13716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4pPr>
            <a:lvl5pPr marL="18288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5pPr>
            <a:lvl6pPr marL="22860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6pPr>
            <a:lvl7pPr marL="27432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7pPr>
            <a:lvl8pPr marL="32004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8pPr>
            <a:lvl9pPr marL="36576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9pPr>
          </a:lstStyle>
          <a:p>
            <a:r>
              <a:rPr lang="ja-JP" altLang="en-US" sz="1800" dirty="0">
                <a:solidFill>
                  <a:schemeClr val="tx1"/>
                </a:solidFill>
              </a:rPr>
              <a:t>　一般的な特徴等は、次のとおり。</a:t>
            </a:r>
            <a:endParaRPr lang="en-US" altLang="ja-JP" sz="1800" dirty="0">
              <a:solidFill>
                <a:schemeClr val="tx1"/>
              </a:solidFill>
            </a:endParaRPr>
          </a:p>
        </p:txBody>
      </p:sp>
      <p:sp>
        <p:nvSpPr>
          <p:cNvPr id="13" name="テキスト プレースホルダー 17">
            <a:extLst>
              <a:ext uri="{FF2B5EF4-FFF2-40B4-BE49-F238E27FC236}">
                <a16:creationId xmlns:a16="http://schemas.microsoft.com/office/drawing/2014/main" id="{C2CEF100-3826-4529-B5FF-B759C4F9C2EB}"/>
              </a:ext>
            </a:extLst>
          </p:cNvPr>
          <p:cNvSpPr txBox="1">
            <a:spLocks/>
          </p:cNvSpPr>
          <p:nvPr/>
        </p:nvSpPr>
        <p:spPr>
          <a:xfrm>
            <a:off x="1055617" y="5569544"/>
            <a:ext cx="8994845" cy="661160"/>
          </a:xfrm>
          <a:prstGeom prst="rect">
            <a:avLst/>
          </a:prstGeom>
        </p:spPr>
        <p:txBody>
          <a:bodyPr vert="horz" lIns="91440" tIns="45720" rIns="91440" bIns="45720" rtlCol="0" anchor="b">
            <a:noAutofit/>
          </a:bodyPr>
          <a:lstStyle>
            <a:lvl1pPr marL="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2400" b="0" i="0" kern="1200">
                <a:solidFill>
                  <a:schemeClr val="bg2">
                    <a:lumMod val="40000"/>
                    <a:lumOff val="60000"/>
                  </a:schemeClr>
                </a:solidFill>
                <a:latin typeface="+mj-lt"/>
                <a:ea typeface="+mj-ea"/>
                <a:cs typeface="+mj-cs"/>
              </a:defRPr>
            </a:lvl1pPr>
            <a:lvl2pPr marL="4572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2000" b="1" i="0" kern="1200">
                <a:solidFill>
                  <a:schemeClr val="tx1"/>
                </a:solidFill>
                <a:latin typeface="+mj-lt"/>
                <a:ea typeface="+mj-ea"/>
                <a:cs typeface="+mj-cs"/>
              </a:defRPr>
            </a:lvl2pPr>
            <a:lvl3pPr marL="9144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800" b="1" i="0" kern="1200">
                <a:solidFill>
                  <a:schemeClr val="tx1"/>
                </a:solidFill>
                <a:latin typeface="+mj-lt"/>
                <a:ea typeface="+mj-ea"/>
                <a:cs typeface="+mj-cs"/>
              </a:defRPr>
            </a:lvl3pPr>
            <a:lvl4pPr marL="13716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4pPr>
            <a:lvl5pPr marL="18288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5pPr>
            <a:lvl6pPr marL="22860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6pPr>
            <a:lvl7pPr marL="27432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7pPr>
            <a:lvl8pPr marL="32004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8pPr>
            <a:lvl9pPr marL="36576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9pPr>
          </a:lstStyle>
          <a:p>
            <a:r>
              <a:rPr lang="ja-JP" altLang="en-US" sz="1800" dirty="0">
                <a:solidFill>
                  <a:schemeClr val="tx1"/>
                </a:solidFill>
              </a:rPr>
              <a:t>　なお、水道料金算定要領（日本水道協会）においては、個別原価主義を一般原則とし、用途別料金は、漸進的に解消することとされている。</a:t>
            </a:r>
            <a:endParaRPr lang="en-US" altLang="ja-JP" sz="1800" dirty="0">
              <a:solidFill>
                <a:schemeClr val="tx1"/>
              </a:solidFill>
            </a:endParaRPr>
          </a:p>
        </p:txBody>
      </p:sp>
      <p:sp>
        <p:nvSpPr>
          <p:cNvPr id="3" name="スライド番号プレースホルダー 2">
            <a:extLst>
              <a:ext uri="{FF2B5EF4-FFF2-40B4-BE49-F238E27FC236}">
                <a16:creationId xmlns:a16="http://schemas.microsoft.com/office/drawing/2014/main" id="{A670B717-6637-4DBE-B020-21F6D00A9C92}"/>
              </a:ext>
            </a:extLst>
          </p:cNvPr>
          <p:cNvSpPr>
            <a:spLocks noGrp="1"/>
          </p:cNvSpPr>
          <p:nvPr>
            <p:ph type="sldNum" sz="quarter" idx="12"/>
          </p:nvPr>
        </p:nvSpPr>
        <p:spPr/>
        <p:txBody>
          <a:bodyPr/>
          <a:lstStyle/>
          <a:p>
            <a:r>
              <a:rPr kumimoji="1" lang="en-US" altLang="ja-JP" dirty="0">
                <a:solidFill>
                  <a:schemeClr val="bg1"/>
                </a:solidFill>
                <a:latin typeface="+mn-ea"/>
              </a:rPr>
              <a:t>4</a:t>
            </a:r>
            <a:endParaRPr kumimoji="1" lang="ja-JP" altLang="en-US" dirty="0">
              <a:solidFill>
                <a:schemeClr val="bg1"/>
              </a:solidFill>
              <a:latin typeface="+mn-ea"/>
            </a:endParaRPr>
          </a:p>
        </p:txBody>
      </p:sp>
      <p:sp>
        <p:nvSpPr>
          <p:cNvPr id="7" name="タイトル 6">
            <a:extLst>
              <a:ext uri="{FF2B5EF4-FFF2-40B4-BE49-F238E27FC236}">
                <a16:creationId xmlns:a16="http://schemas.microsoft.com/office/drawing/2014/main" id="{AD965A28-5863-492C-B7EB-BE47720B69E8}"/>
              </a:ext>
            </a:extLst>
          </p:cNvPr>
          <p:cNvSpPr txBox="1">
            <a:spLocks/>
          </p:cNvSpPr>
          <p:nvPr/>
        </p:nvSpPr>
        <p:spPr>
          <a:xfrm>
            <a:off x="1001261" y="295729"/>
            <a:ext cx="8825659" cy="767687"/>
          </a:xfrm>
          <a:prstGeom prst="rect">
            <a:avLst/>
          </a:prstGeom>
        </p:spPr>
        <p:txBody>
          <a:bodyPr vert="horz" lIns="91440" tIns="45720" rIns="91440" bIns="45720" rtlCol="0" anchor="b">
            <a:noAutofit/>
          </a:bodyPr>
          <a:lstStyle>
            <a:lvl1pPr algn="l" defTabSz="457200" rtl="0" eaLnBrk="1" latinLnBrk="0" hangingPunct="1">
              <a:spcBef>
                <a:spcPct val="0"/>
              </a:spcBef>
              <a:buNone/>
              <a:defRPr kumimoji="1" sz="4000" b="0" i="0" kern="1200" cap="none">
                <a:solidFill>
                  <a:schemeClr val="tx2"/>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2800" dirty="0"/>
              <a:t>（１）水道料金のしくみ</a:t>
            </a:r>
          </a:p>
        </p:txBody>
      </p:sp>
    </p:spTree>
    <p:extLst>
      <p:ext uri="{BB962C8B-B14F-4D97-AF65-F5344CB8AC3E}">
        <p14:creationId xmlns:p14="http://schemas.microsoft.com/office/powerpoint/2010/main" val="11509362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コンテンツ プレースホルダー 15">
            <a:extLst>
              <a:ext uri="{FF2B5EF4-FFF2-40B4-BE49-F238E27FC236}">
                <a16:creationId xmlns:a16="http://schemas.microsoft.com/office/drawing/2014/main" id="{8564CFA6-C549-41D0-84B6-1CAC2E4B4F4A}"/>
              </a:ext>
            </a:extLst>
          </p:cNvPr>
          <p:cNvGraphicFramePr>
            <a:graphicFrameLocks noGrp="1"/>
          </p:cNvGraphicFramePr>
          <p:nvPr>
            <p:ph sz="quarter" idx="4"/>
            <p:extLst>
              <p:ext uri="{D42A27DB-BD31-4B8C-83A1-F6EECF244321}">
                <p14:modId xmlns:p14="http://schemas.microsoft.com/office/powerpoint/2010/main" val="1927748950"/>
              </p:ext>
            </p:extLst>
          </p:nvPr>
        </p:nvGraphicFramePr>
        <p:xfrm>
          <a:off x="8093697" y="2799313"/>
          <a:ext cx="2994991" cy="3337560"/>
        </p:xfrm>
        <a:graphic>
          <a:graphicData uri="http://schemas.openxmlformats.org/drawingml/2006/table">
            <a:tbl>
              <a:tblPr firstRow="1" bandRow="1">
                <a:tableStyleId>{5C22544A-7EE6-4342-B048-85BDC9FD1C3A}</a:tableStyleId>
              </a:tblPr>
              <a:tblGrid>
                <a:gridCol w="1285462">
                  <a:extLst>
                    <a:ext uri="{9D8B030D-6E8A-4147-A177-3AD203B41FA5}">
                      <a16:colId xmlns:a16="http://schemas.microsoft.com/office/drawing/2014/main" val="1138286177"/>
                    </a:ext>
                  </a:extLst>
                </a:gridCol>
                <a:gridCol w="1709529">
                  <a:extLst>
                    <a:ext uri="{9D8B030D-6E8A-4147-A177-3AD203B41FA5}">
                      <a16:colId xmlns:a16="http://schemas.microsoft.com/office/drawing/2014/main" val="3597643905"/>
                    </a:ext>
                  </a:extLst>
                </a:gridCol>
              </a:tblGrid>
              <a:tr h="370840">
                <a:tc>
                  <a:txBody>
                    <a:bodyPr/>
                    <a:lstStyle/>
                    <a:p>
                      <a:pPr algn="ctr"/>
                      <a:r>
                        <a:rPr kumimoji="1" lang="ja-JP" altLang="en-US" dirty="0"/>
                        <a:t>口径</a:t>
                      </a:r>
                    </a:p>
                  </a:txBody>
                  <a:tcPr/>
                </a:tc>
                <a:tc>
                  <a:txBody>
                    <a:bodyPr/>
                    <a:lstStyle/>
                    <a:p>
                      <a:pPr algn="ctr"/>
                      <a:r>
                        <a:rPr kumimoji="1" lang="ja-JP" altLang="en-US" dirty="0"/>
                        <a:t>量水器使用料</a:t>
                      </a:r>
                    </a:p>
                  </a:txBody>
                  <a:tcPr/>
                </a:tc>
                <a:extLst>
                  <a:ext uri="{0D108BD9-81ED-4DB2-BD59-A6C34878D82A}">
                    <a16:rowId xmlns:a16="http://schemas.microsoft.com/office/drawing/2014/main" val="3947481265"/>
                  </a:ext>
                </a:extLst>
              </a:tr>
              <a:tr h="370840">
                <a:tc>
                  <a:txBody>
                    <a:bodyPr/>
                    <a:lstStyle/>
                    <a:p>
                      <a:r>
                        <a:rPr kumimoji="1" lang="en-US" altLang="ja-JP" dirty="0"/>
                        <a:t>13mm</a:t>
                      </a:r>
                      <a:endParaRPr kumimoji="1" lang="ja-JP" altLang="en-US" dirty="0"/>
                    </a:p>
                  </a:txBody>
                  <a:tcPr/>
                </a:tc>
                <a:tc>
                  <a:txBody>
                    <a:bodyPr/>
                    <a:lstStyle/>
                    <a:p>
                      <a:pPr algn="r"/>
                      <a:r>
                        <a:rPr kumimoji="1" lang="en-US" altLang="ja-JP" dirty="0"/>
                        <a:t>80 </a:t>
                      </a:r>
                      <a:r>
                        <a:rPr kumimoji="1" lang="ja-JP" altLang="en-US" dirty="0"/>
                        <a:t>円</a:t>
                      </a:r>
                    </a:p>
                  </a:txBody>
                  <a:tcPr/>
                </a:tc>
                <a:extLst>
                  <a:ext uri="{0D108BD9-81ED-4DB2-BD59-A6C34878D82A}">
                    <a16:rowId xmlns:a16="http://schemas.microsoft.com/office/drawing/2014/main" val="1294283259"/>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dirty="0"/>
                        <a:t>20mm</a:t>
                      </a:r>
                      <a:endParaRPr kumimoji="1" lang="ja-JP" altLang="en-US" dirty="0"/>
                    </a:p>
                  </a:txBody>
                  <a:tcPr/>
                </a:tc>
                <a:tc>
                  <a:txBody>
                    <a:bodyPr/>
                    <a:lstStyle/>
                    <a:p>
                      <a:pPr algn="r"/>
                      <a:r>
                        <a:rPr kumimoji="1" lang="en-US" altLang="ja-JP" dirty="0"/>
                        <a:t>160 </a:t>
                      </a:r>
                      <a:r>
                        <a:rPr kumimoji="1" lang="ja-JP" altLang="en-US" dirty="0"/>
                        <a:t>円</a:t>
                      </a:r>
                    </a:p>
                  </a:txBody>
                  <a:tcPr/>
                </a:tc>
                <a:extLst>
                  <a:ext uri="{0D108BD9-81ED-4DB2-BD59-A6C34878D82A}">
                    <a16:rowId xmlns:a16="http://schemas.microsoft.com/office/drawing/2014/main" val="614519002"/>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dirty="0"/>
                        <a:t>25mm</a:t>
                      </a:r>
                      <a:endParaRPr kumimoji="1" lang="ja-JP" altLang="en-US" dirty="0"/>
                    </a:p>
                  </a:txBody>
                  <a:tcPr/>
                </a:tc>
                <a:tc>
                  <a:txBody>
                    <a:bodyPr/>
                    <a:lstStyle/>
                    <a:p>
                      <a:pPr algn="r"/>
                      <a:r>
                        <a:rPr kumimoji="1" lang="en-US" altLang="ja-JP" dirty="0"/>
                        <a:t>180 </a:t>
                      </a:r>
                      <a:r>
                        <a:rPr kumimoji="1" lang="ja-JP" altLang="en-US" dirty="0"/>
                        <a:t>円</a:t>
                      </a:r>
                    </a:p>
                  </a:txBody>
                  <a:tcPr/>
                </a:tc>
                <a:extLst>
                  <a:ext uri="{0D108BD9-81ED-4DB2-BD59-A6C34878D82A}">
                    <a16:rowId xmlns:a16="http://schemas.microsoft.com/office/drawing/2014/main" val="1054735461"/>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dirty="0"/>
                        <a:t>40mm</a:t>
                      </a:r>
                      <a:endParaRPr kumimoji="1" lang="ja-JP" altLang="en-US" dirty="0"/>
                    </a:p>
                  </a:txBody>
                  <a:tcPr/>
                </a:tc>
                <a:tc>
                  <a:txBody>
                    <a:bodyPr/>
                    <a:lstStyle/>
                    <a:p>
                      <a:pPr algn="r"/>
                      <a:r>
                        <a:rPr kumimoji="1" lang="en-US" altLang="ja-JP" dirty="0"/>
                        <a:t>370 </a:t>
                      </a:r>
                      <a:r>
                        <a:rPr kumimoji="1" lang="ja-JP" altLang="en-US" dirty="0"/>
                        <a:t>円</a:t>
                      </a:r>
                    </a:p>
                  </a:txBody>
                  <a:tcPr/>
                </a:tc>
                <a:extLst>
                  <a:ext uri="{0D108BD9-81ED-4DB2-BD59-A6C34878D82A}">
                    <a16:rowId xmlns:a16="http://schemas.microsoft.com/office/drawing/2014/main" val="3174268811"/>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dirty="0"/>
                        <a:t>50mm</a:t>
                      </a:r>
                      <a:endParaRPr kumimoji="1" lang="ja-JP" altLang="en-US" dirty="0"/>
                    </a:p>
                  </a:txBody>
                  <a:tcPr/>
                </a:tc>
                <a:tc>
                  <a:txBody>
                    <a:bodyPr/>
                    <a:lstStyle/>
                    <a:p>
                      <a:pPr algn="r"/>
                      <a:r>
                        <a:rPr kumimoji="1" lang="en-US" altLang="ja-JP" dirty="0"/>
                        <a:t>2,000 </a:t>
                      </a:r>
                      <a:r>
                        <a:rPr kumimoji="1" lang="ja-JP" altLang="en-US" dirty="0"/>
                        <a:t>円</a:t>
                      </a:r>
                    </a:p>
                  </a:txBody>
                  <a:tcPr/>
                </a:tc>
                <a:extLst>
                  <a:ext uri="{0D108BD9-81ED-4DB2-BD59-A6C34878D82A}">
                    <a16:rowId xmlns:a16="http://schemas.microsoft.com/office/drawing/2014/main" val="944600054"/>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dirty="0"/>
                        <a:t>75mm</a:t>
                      </a:r>
                      <a:endParaRPr kumimoji="1" lang="ja-JP" altLang="en-US" dirty="0"/>
                    </a:p>
                  </a:txBody>
                  <a:tcPr/>
                </a:tc>
                <a:tc>
                  <a:txBody>
                    <a:bodyPr/>
                    <a:lstStyle/>
                    <a:p>
                      <a:pPr algn="r"/>
                      <a:r>
                        <a:rPr kumimoji="1" lang="en-US" altLang="ja-JP" dirty="0"/>
                        <a:t>2,600 </a:t>
                      </a:r>
                      <a:r>
                        <a:rPr kumimoji="1" lang="ja-JP" altLang="en-US" dirty="0"/>
                        <a:t>円</a:t>
                      </a:r>
                    </a:p>
                  </a:txBody>
                  <a:tcPr/>
                </a:tc>
                <a:extLst>
                  <a:ext uri="{0D108BD9-81ED-4DB2-BD59-A6C34878D82A}">
                    <a16:rowId xmlns:a16="http://schemas.microsoft.com/office/drawing/2014/main" val="3788072051"/>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dirty="0"/>
                        <a:t>100mm</a:t>
                      </a:r>
                      <a:endParaRPr kumimoji="1" lang="ja-JP" altLang="en-US" dirty="0"/>
                    </a:p>
                  </a:txBody>
                  <a:tcPr/>
                </a:tc>
                <a:tc>
                  <a:txBody>
                    <a:bodyPr/>
                    <a:lstStyle/>
                    <a:p>
                      <a:pPr algn="r"/>
                      <a:r>
                        <a:rPr kumimoji="1" lang="en-US" altLang="ja-JP" dirty="0"/>
                        <a:t>3,300 </a:t>
                      </a:r>
                      <a:r>
                        <a:rPr kumimoji="1" lang="ja-JP" altLang="en-US" dirty="0"/>
                        <a:t>円</a:t>
                      </a:r>
                    </a:p>
                  </a:txBody>
                  <a:tcPr/>
                </a:tc>
                <a:extLst>
                  <a:ext uri="{0D108BD9-81ED-4DB2-BD59-A6C34878D82A}">
                    <a16:rowId xmlns:a16="http://schemas.microsoft.com/office/drawing/2014/main" val="2478149474"/>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dirty="0"/>
                        <a:t>150mm</a:t>
                      </a:r>
                      <a:endParaRPr kumimoji="1" lang="ja-JP" altLang="en-US" dirty="0"/>
                    </a:p>
                  </a:txBody>
                  <a:tcPr/>
                </a:tc>
                <a:tc>
                  <a:txBody>
                    <a:bodyPr/>
                    <a:lstStyle/>
                    <a:p>
                      <a:pPr algn="r"/>
                      <a:r>
                        <a:rPr kumimoji="1" lang="en-US" altLang="ja-JP" dirty="0"/>
                        <a:t>6,000 </a:t>
                      </a:r>
                      <a:r>
                        <a:rPr kumimoji="1" lang="ja-JP" altLang="en-US" dirty="0"/>
                        <a:t>円</a:t>
                      </a:r>
                    </a:p>
                  </a:txBody>
                  <a:tcPr/>
                </a:tc>
                <a:extLst>
                  <a:ext uri="{0D108BD9-81ED-4DB2-BD59-A6C34878D82A}">
                    <a16:rowId xmlns:a16="http://schemas.microsoft.com/office/drawing/2014/main" val="2542296744"/>
                  </a:ext>
                </a:extLst>
              </a:tr>
            </a:tbl>
          </a:graphicData>
        </a:graphic>
      </p:graphicFrame>
      <p:sp>
        <p:nvSpPr>
          <p:cNvPr id="9" name="タイトル 6">
            <a:extLst>
              <a:ext uri="{FF2B5EF4-FFF2-40B4-BE49-F238E27FC236}">
                <a16:creationId xmlns:a16="http://schemas.microsoft.com/office/drawing/2014/main" id="{939D8FA7-33E8-4A48-882D-5CB7435F6184}"/>
              </a:ext>
            </a:extLst>
          </p:cNvPr>
          <p:cNvSpPr txBox="1">
            <a:spLocks/>
          </p:cNvSpPr>
          <p:nvPr/>
        </p:nvSpPr>
        <p:spPr>
          <a:xfrm>
            <a:off x="1001261" y="295729"/>
            <a:ext cx="8825659" cy="767687"/>
          </a:xfrm>
          <a:prstGeom prst="rect">
            <a:avLst/>
          </a:prstGeom>
        </p:spPr>
        <p:txBody>
          <a:bodyPr vert="horz" lIns="91440" tIns="45720" rIns="91440" bIns="45720" rtlCol="0" anchor="b">
            <a:noAutofit/>
          </a:bodyPr>
          <a:lstStyle>
            <a:lvl1pPr algn="l" defTabSz="457200" rtl="0" eaLnBrk="1" latinLnBrk="0" hangingPunct="1">
              <a:spcBef>
                <a:spcPct val="0"/>
              </a:spcBef>
              <a:buNone/>
              <a:defRPr kumimoji="1" sz="4000" b="0" i="0" kern="1200" cap="none">
                <a:solidFill>
                  <a:schemeClr val="tx2"/>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2800" dirty="0"/>
              <a:t>（２）倉吉市の水道料金</a:t>
            </a:r>
          </a:p>
        </p:txBody>
      </p:sp>
      <p:graphicFrame>
        <p:nvGraphicFramePr>
          <p:cNvPr id="15" name="コンテンツ プレースホルダー 14">
            <a:extLst>
              <a:ext uri="{FF2B5EF4-FFF2-40B4-BE49-F238E27FC236}">
                <a16:creationId xmlns:a16="http://schemas.microsoft.com/office/drawing/2014/main" id="{DCDC5457-9352-4069-80BD-7D9D1AD212F7}"/>
              </a:ext>
            </a:extLst>
          </p:cNvPr>
          <p:cNvGraphicFramePr>
            <a:graphicFrameLocks noGrp="1"/>
          </p:cNvGraphicFramePr>
          <p:nvPr>
            <p:ph sz="half" idx="2"/>
            <p:extLst>
              <p:ext uri="{D42A27DB-BD31-4B8C-83A1-F6EECF244321}">
                <p14:modId xmlns:p14="http://schemas.microsoft.com/office/powerpoint/2010/main" val="2211492863"/>
              </p:ext>
            </p:extLst>
          </p:nvPr>
        </p:nvGraphicFramePr>
        <p:xfrm>
          <a:off x="1103312" y="2799313"/>
          <a:ext cx="6887750" cy="3337560"/>
        </p:xfrm>
        <a:graphic>
          <a:graphicData uri="http://schemas.openxmlformats.org/drawingml/2006/table">
            <a:tbl>
              <a:tblPr firstRow="1" bandRow="1">
                <a:tableStyleId>{5C22544A-7EE6-4342-B048-85BDC9FD1C3A}</a:tableStyleId>
              </a:tblPr>
              <a:tblGrid>
                <a:gridCol w="1377550">
                  <a:extLst>
                    <a:ext uri="{9D8B030D-6E8A-4147-A177-3AD203B41FA5}">
                      <a16:colId xmlns:a16="http://schemas.microsoft.com/office/drawing/2014/main" val="4105030833"/>
                    </a:ext>
                  </a:extLst>
                </a:gridCol>
                <a:gridCol w="1377550">
                  <a:extLst>
                    <a:ext uri="{9D8B030D-6E8A-4147-A177-3AD203B41FA5}">
                      <a16:colId xmlns:a16="http://schemas.microsoft.com/office/drawing/2014/main" val="890190561"/>
                    </a:ext>
                  </a:extLst>
                </a:gridCol>
                <a:gridCol w="1377550">
                  <a:extLst>
                    <a:ext uri="{9D8B030D-6E8A-4147-A177-3AD203B41FA5}">
                      <a16:colId xmlns:a16="http://schemas.microsoft.com/office/drawing/2014/main" val="864292140"/>
                    </a:ext>
                  </a:extLst>
                </a:gridCol>
                <a:gridCol w="1377550">
                  <a:extLst>
                    <a:ext uri="{9D8B030D-6E8A-4147-A177-3AD203B41FA5}">
                      <a16:colId xmlns:a16="http://schemas.microsoft.com/office/drawing/2014/main" val="1322592177"/>
                    </a:ext>
                  </a:extLst>
                </a:gridCol>
                <a:gridCol w="1377550">
                  <a:extLst>
                    <a:ext uri="{9D8B030D-6E8A-4147-A177-3AD203B41FA5}">
                      <a16:colId xmlns:a16="http://schemas.microsoft.com/office/drawing/2014/main" val="607933326"/>
                    </a:ext>
                  </a:extLst>
                </a:gridCol>
              </a:tblGrid>
              <a:tr h="370840">
                <a:tc>
                  <a:txBody>
                    <a:bodyPr/>
                    <a:lstStyle/>
                    <a:p>
                      <a:pPr algn="ctr"/>
                      <a:r>
                        <a:rPr kumimoji="1" lang="ja-JP" altLang="en-US" dirty="0"/>
                        <a:t>用途</a:t>
                      </a:r>
                    </a:p>
                  </a:txBody>
                  <a:tcPr/>
                </a:tc>
                <a:tc>
                  <a:txBody>
                    <a:bodyPr/>
                    <a:lstStyle/>
                    <a:p>
                      <a:pPr algn="ctr"/>
                      <a:r>
                        <a:rPr kumimoji="1" lang="ja-JP" altLang="en-US" dirty="0"/>
                        <a:t>基本料金</a:t>
                      </a:r>
                    </a:p>
                  </a:txBody>
                  <a:tcPr/>
                </a:tc>
                <a:tc gridSpan="3">
                  <a:txBody>
                    <a:bodyPr/>
                    <a:lstStyle/>
                    <a:p>
                      <a:pPr algn="ctr"/>
                      <a:r>
                        <a:rPr kumimoji="1" lang="ja-JP" altLang="en-US" dirty="0"/>
                        <a:t>従量料金</a:t>
                      </a:r>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415934284"/>
                  </a:ext>
                </a:extLst>
              </a:tr>
              <a:tr h="370840">
                <a:tc rowSpan="2">
                  <a:txBody>
                    <a:bodyPr/>
                    <a:lstStyle/>
                    <a:p>
                      <a:r>
                        <a:rPr kumimoji="1" lang="ja-JP" altLang="en-US" dirty="0"/>
                        <a:t>一般用</a:t>
                      </a:r>
                    </a:p>
                  </a:txBody>
                  <a:tcPr/>
                </a:tc>
                <a:tc>
                  <a:txBody>
                    <a:bodyPr/>
                    <a:lstStyle/>
                    <a:p>
                      <a:r>
                        <a:rPr kumimoji="1" lang="en-US" altLang="ja-JP" dirty="0"/>
                        <a:t>8</a:t>
                      </a:r>
                      <a:r>
                        <a:rPr kumimoji="1" lang="ja-JP" altLang="en-US" dirty="0"/>
                        <a:t>㎥まで</a:t>
                      </a:r>
                    </a:p>
                  </a:txBody>
                  <a:tcPr/>
                </a:tc>
                <a:tc>
                  <a:txBody>
                    <a:bodyPr/>
                    <a:lstStyle/>
                    <a:p>
                      <a:r>
                        <a:rPr kumimoji="1" lang="en-US" altLang="ja-JP" dirty="0"/>
                        <a:t>9</a:t>
                      </a:r>
                      <a:r>
                        <a:rPr kumimoji="1" lang="ja-JP" altLang="en-US" dirty="0"/>
                        <a:t>～</a:t>
                      </a:r>
                      <a:r>
                        <a:rPr kumimoji="1" lang="en-US" altLang="ja-JP" dirty="0"/>
                        <a:t>20</a:t>
                      </a:r>
                      <a:r>
                        <a:rPr kumimoji="1" lang="ja-JP" altLang="en-US" dirty="0"/>
                        <a:t>㎥</a:t>
                      </a:r>
                    </a:p>
                  </a:txBody>
                  <a:tcPr/>
                </a:tc>
                <a:tc>
                  <a:txBody>
                    <a:bodyPr/>
                    <a:lstStyle/>
                    <a:p>
                      <a:r>
                        <a:rPr kumimoji="1" lang="en-US" altLang="ja-JP" dirty="0"/>
                        <a:t>21</a:t>
                      </a:r>
                      <a:r>
                        <a:rPr kumimoji="1" lang="ja-JP" altLang="en-US" dirty="0"/>
                        <a:t>～</a:t>
                      </a:r>
                      <a:r>
                        <a:rPr kumimoji="1" lang="en-US" altLang="ja-JP" dirty="0"/>
                        <a:t>100</a:t>
                      </a:r>
                      <a:r>
                        <a:rPr kumimoji="1" lang="ja-JP" altLang="en-US" dirty="0"/>
                        <a:t>㎥</a:t>
                      </a:r>
                    </a:p>
                  </a:txBody>
                  <a:tcPr/>
                </a:tc>
                <a:tc>
                  <a:txBody>
                    <a:bodyPr/>
                    <a:lstStyle/>
                    <a:p>
                      <a:r>
                        <a:rPr kumimoji="1" lang="en-US" altLang="ja-JP" dirty="0"/>
                        <a:t>101</a:t>
                      </a:r>
                      <a:r>
                        <a:rPr kumimoji="1" lang="ja-JP" altLang="en-US" dirty="0"/>
                        <a:t>㎥～</a:t>
                      </a:r>
                    </a:p>
                  </a:txBody>
                  <a:tcPr/>
                </a:tc>
                <a:extLst>
                  <a:ext uri="{0D108BD9-81ED-4DB2-BD59-A6C34878D82A}">
                    <a16:rowId xmlns:a16="http://schemas.microsoft.com/office/drawing/2014/main" val="2243268251"/>
                  </a:ext>
                </a:extLst>
              </a:tr>
              <a:tr h="370840">
                <a:tc vMerge="1">
                  <a:txBody>
                    <a:bodyPr/>
                    <a:lstStyle/>
                    <a:p>
                      <a:endParaRPr kumimoji="1" lang="ja-JP" altLang="en-US" dirty="0"/>
                    </a:p>
                  </a:txBody>
                  <a:tcPr/>
                </a:tc>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1" lang="en-US" altLang="ja-JP" dirty="0"/>
                        <a:t>670 </a:t>
                      </a:r>
                      <a:r>
                        <a:rPr kumimoji="1" lang="ja-JP" altLang="en-US" dirty="0"/>
                        <a:t>円</a:t>
                      </a:r>
                    </a:p>
                  </a:txBody>
                  <a:tcPr/>
                </a:tc>
                <a:tc>
                  <a:txBody>
                    <a:bodyPr/>
                    <a:lstStyle/>
                    <a:p>
                      <a:pPr algn="r"/>
                      <a:r>
                        <a:rPr kumimoji="1" lang="en-US" altLang="ja-JP" dirty="0"/>
                        <a:t>116</a:t>
                      </a:r>
                      <a:r>
                        <a:rPr kumimoji="1" lang="ja-JP" altLang="en-US" dirty="0"/>
                        <a:t> 円</a:t>
                      </a:r>
                      <a:r>
                        <a:rPr kumimoji="1" lang="en-US" altLang="ja-JP" dirty="0"/>
                        <a:t>/</a:t>
                      </a:r>
                      <a:r>
                        <a:rPr kumimoji="1" lang="ja-JP" altLang="en-US" dirty="0"/>
                        <a:t>㎥</a:t>
                      </a:r>
                    </a:p>
                  </a:txBody>
                  <a:tcPr/>
                </a:tc>
                <a:tc>
                  <a:txBody>
                    <a:bodyPr/>
                    <a:lstStyle/>
                    <a:p>
                      <a:pPr algn="r"/>
                      <a:r>
                        <a:rPr kumimoji="1" lang="en-US" altLang="ja-JP" dirty="0"/>
                        <a:t>145 </a:t>
                      </a:r>
                      <a:r>
                        <a:rPr kumimoji="1" lang="ja-JP" altLang="en-US" dirty="0"/>
                        <a:t>円</a:t>
                      </a:r>
                      <a:r>
                        <a:rPr kumimoji="1" lang="en-US" altLang="ja-JP" dirty="0"/>
                        <a:t>/</a:t>
                      </a:r>
                      <a:r>
                        <a:rPr kumimoji="1" lang="ja-JP" altLang="en-US" dirty="0"/>
                        <a:t>㎥</a:t>
                      </a:r>
                    </a:p>
                  </a:txBody>
                  <a:tcPr/>
                </a:tc>
                <a:tc>
                  <a:txBody>
                    <a:bodyPr/>
                    <a:lstStyle/>
                    <a:p>
                      <a:pPr algn="r"/>
                      <a:r>
                        <a:rPr kumimoji="1" lang="en-US" altLang="ja-JP" dirty="0"/>
                        <a:t>153 </a:t>
                      </a:r>
                      <a:r>
                        <a:rPr kumimoji="1" lang="ja-JP" altLang="en-US" dirty="0"/>
                        <a:t>円</a:t>
                      </a:r>
                      <a:r>
                        <a:rPr kumimoji="1" lang="en-US" altLang="ja-JP" dirty="0"/>
                        <a:t>/</a:t>
                      </a:r>
                      <a:r>
                        <a:rPr kumimoji="1" lang="ja-JP" altLang="en-US" dirty="0"/>
                        <a:t>㎥</a:t>
                      </a:r>
                    </a:p>
                  </a:txBody>
                  <a:tcPr/>
                </a:tc>
                <a:extLst>
                  <a:ext uri="{0D108BD9-81ED-4DB2-BD59-A6C34878D82A}">
                    <a16:rowId xmlns:a16="http://schemas.microsoft.com/office/drawing/2014/main" val="3533568711"/>
                  </a:ext>
                </a:extLst>
              </a:tr>
              <a:tr h="370840">
                <a:tc rowSpan="2">
                  <a:txBody>
                    <a:bodyPr/>
                    <a:lstStyle/>
                    <a:p>
                      <a:r>
                        <a:rPr kumimoji="1" lang="ja-JP" altLang="en-US" dirty="0"/>
                        <a:t>団体用</a:t>
                      </a:r>
                    </a:p>
                  </a:txBody>
                  <a:tcPr/>
                </a:tc>
                <a:tc>
                  <a:txBody>
                    <a:bodyPr/>
                    <a:lstStyle/>
                    <a:p>
                      <a:r>
                        <a:rPr kumimoji="1" lang="en-US" altLang="ja-JP" dirty="0"/>
                        <a:t>10</a:t>
                      </a:r>
                      <a:r>
                        <a:rPr kumimoji="1" lang="ja-JP" altLang="en-US" dirty="0"/>
                        <a:t>㎥まで</a:t>
                      </a:r>
                    </a:p>
                  </a:txBody>
                  <a:tcPr/>
                </a:tc>
                <a:tc>
                  <a:txBody>
                    <a:bodyPr/>
                    <a:lstStyle/>
                    <a:p>
                      <a:r>
                        <a:rPr kumimoji="1" lang="en-US" altLang="ja-JP" dirty="0"/>
                        <a:t>11</a:t>
                      </a:r>
                      <a:r>
                        <a:rPr kumimoji="1" lang="ja-JP" altLang="en-US" dirty="0"/>
                        <a:t>～</a:t>
                      </a:r>
                      <a:r>
                        <a:rPr kumimoji="1" lang="en-US" altLang="ja-JP" dirty="0"/>
                        <a:t>100</a:t>
                      </a:r>
                      <a:r>
                        <a:rPr kumimoji="1" lang="ja-JP" altLang="en-US" dirty="0"/>
                        <a:t>㎥</a:t>
                      </a:r>
                    </a:p>
                  </a:txBody>
                  <a:tcPr/>
                </a:tc>
                <a:tc>
                  <a:txBody>
                    <a:bodyPr/>
                    <a:lstStyle/>
                    <a:p>
                      <a:r>
                        <a:rPr kumimoji="1" lang="en-US" altLang="ja-JP" dirty="0"/>
                        <a:t>101</a:t>
                      </a:r>
                      <a:r>
                        <a:rPr kumimoji="1" lang="ja-JP" altLang="en-US" dirty="0"/>
                        <a:t>㎥～</a:t>
                      </a:r>
                    </a:p>
                  </a:txBody>
                  <a:tcPr/>
                </a:tc>
                <a:tc>
                  <a:txBody>
                    <a:bodyPr/>
                    <a:lstStyle/>
                    <a:p>
                      <a:endParaRPr kumimoji="1" lang="ja-JP" altLang="en-US" dirty="0"/>
                    </a:p>
                  </a:txBody>
                  <a:tcPr/>
                </a:tc>
                <a:extLst>
                  <a:ext uri="{0D108BD9-81ED-4DB2-BD59-A6C34878D82A}">
                    <a16:rowId xmlns:a16="http://schemas.microsoft.com/office/drawing/2014/main" val="1569736517"/>
                  </a:ext>
                </a:extLst>
              </a:tr>
              <a:tr h="370840">
                <a:tc vMerge="1">
                  <a:txBody>
                    <a:bodyPr/>
                    <a:lstStyle/>
                    <a:p>
                      <a:endParaRPr kumimoji="1" lang="ja-JP" altLang="en-US" dirty="0"/>
                    </a:p>
                  </a:txBody>
                  <a:tcPr/>
                </a:tc>
                <a:tc>
                  <a:txBody>
                    <a:bodyPr/>
                    <a:lstStyle/>
                    <a:p>
                      <a:pPr algn="r"/>
                      <a:r>
                        <a:rPr kumimoji="1" lang="en-US" altLang="ja-JP" dirty="0"/>
                        <a:t>1,100 </a:t>
                      </a:r>
                      <a:r>
                        <a:rPr kumimoji="1" lang="ja-JP" altLang="en-US" dirty="0"/>
                        <a:t>円</a:t>
                      </a:r>
                    </a:p>
                  </a:txBody>
                  <a:tcPr/>
                </a:tc>
                <a:tc>
                  <a:txBody>
                    <a:bodyPr/>
                    <a:lstStyle/>
                    <a:p>
                      <a:pPr algn="r"/>
                      <a:r>
                        <a:rPr kumimoji="1" lang="en-US" altLang="ja-JP" dirty="0"/>
                        <a:t>149 </a:t>
                      </a:r>
                      <a:r>
                        <a:rPr kumimoji="1" lang="ja-JP" altLang="en-US" dirty="0"/>
                        <a:t>円</a:t>
                      </a:r>
                      <a:r>
                        <a:rPr kumimoji="1" lang="en-US" altLang="ja-JP" dirty="0"/>
                        <a:t>/</a:t>
                      </a:r>
                      <a:r>
                        <a:rPr kumimoji="1" lang="ja-JP" altLang="en-US" dirty="0"/>
                        <a:t>㎥</a:t>
                      </a:r>
                    </a:p>
                  </a:txBody>
                  <a:tcPr/>
                </a:tc>
                <a:tc>
                  <a:txBody>
                    <a:bodyPr/>
                    <a:lstStyle/>
                    <a:p>
                      <a:pPr algn="r"/>
                      <a:r>
                        <a:rPr kumimoji="1" lang="en-US" altLang="ja-JP" dirty="0"/>
                        <a:t>171 </a:t>
                      </a:r>
                      <a:r>
                        <a:rPr kumimoji="1" lang="ja-JP" altLang="en-US" dirty="0"/>
                        <a:t>円</a:t>
                      </a:r>
                      <a:r>
                        <a:rPr kumimoji="1" lang="en-US" altLang="ja-JP" dirty="0"/>
                        <a:t>/</a:t>
                      </a:r>
                      <a:r>
                        <a:rPr kumimoji="1" lang="ja-JP" altLang="en-US" dirty="0"/>
                        <a:t>㎥</a:t>
                      </a:r>
                    </a:p>
                  </a:txBody>
                  <a:tcPr/>
                </a:tc>
                <a:tc>
                  <a:txBody>
                    <a:bodyPr/>
                    <a:lstStyle/>
                    <a:p>
                      <a:pPr algn="r"/>
                      <a:endParaRPr kumimoji="1" lang="ja-JP" altLang="en-US" dirty="0"/>
                    </a:p>
                  </a:txBody>
                  <a:tcPr/>
                </a:tc>
                <a:extLst>
                  <a:ext uri="{0D108BD9-81ED-4DB2-BD59-A6C34878D82A}">
                    <a16:rowId xmlns:a16="http://schemas.microsoft.com/office/drawing/2014/main" val="4205552598"/>
                  </a:ext>
                </a:extLst>
              </a:tr>
              <a:tr h="370840">
                <a:tc rowSpan="2">
                  <a:txBody>
                    <a:bodyPr/>
                    <a:lstStyle/>
                    <a:p>
                      <a:r>
                        <a:rPr kumimoji="1" lang="ja-JP" altLang="en-US" dirty="0"/>
                        <a:t>湯屋用</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dirty="0"/>
                        <a:t>100</a:t>
                      </a:r>
                      <a:r>
                        <a:rPr kumimoji="1" lang="ja-JP" altLang="en-US" dirty="0"/>
                        <a:t>㎥まで</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dirty="0"/>
                        <a:t>101</a:t>
                      </a:r>
                      <a:r>
                        <a:rPr kumimoji="1" lang="ja-JP" altLang="en-US" dirty="0"/>
                        <a:t>～</a:t>
                      </a:r>
                      <a:r>
                        <a:rPr kumimoji="1" lang="en-US" altLang="ja-JP" dirty="0"/>
                        <a:t>250</a:t>
                      </a:r>
                      <a:r>
                        <a:rPr kumimoji="1" lang="ja-JP" altLang="en-US" dirty="0"/>
                        <a:t>㎥</a:t>
                      </a:r>
                    </a:p>
                  </a:txBody>
                  <a:tcPr/>
                </a:tc>
                <a:tc>
                  <a:txBody>
                    <a:bodyPr/>
                    <a:lstStyle/>
                    <a:p>
                      <a:r>
                        <a:rPr kumimoji="1" lang="en-US" altLang="ja-JP" dirty="0"/>
                        <a:t>251</a:t>
                      </a:r>
                      <a:r>
                        <a:rPr kumimoji="1" lang="ja-JP" altLang="en-US" dirty="0"/>
                        <a:t>㎥～</a:t>
                      </a:r>
                    </a:p>
                  </a:txBody>
                  <a:tcPr/>
                </a:tc>
                <a:tc>
                  <a:txBody>
                    <a:bodyPr/>
                    <a:lstStyle/>
                    <a:p>
                      <a:endParaRPr kumimoji="1" lang="ja-JP" altLang="en-US"/>
                    </a:p>
                  </a:txBody>
                  <a:tcPr/>
                </a:tc>
                <a:extLst>
                  <a:ext uri="{0D108BD9-81ED-4DB2-BD59-A6C34878D82A}">
                    <a16:rowId xmlns:a16="http://schemas.microsoft.com/office/drawing/2014/main" val="2441598549"/>
                  </a:ext>
                </a:extLst>
              </a:tr>
              <a:tr h="370840">
                <a:tc vMerge="1">
                  <a:txBody>
                    <a:bodyPr/>
                    <a:lstStyle/>
                    <a:p>
                      <a:endParaRPr kumimoji="1" lang="ja-JP" altLang="en-US" dirty="0"/>
                    </a:p>
                  </a:txBody>
                  <a:tcPr/>
                </a:tc>
                <a:tc>
                  <a:txBody>
                    <a:bodyPr/>
                    <a:lstStyle/>
                    <a:p>
                      <a:pPr algn="r"/>
                      <a:r>
                        <a:rPr kumimoji="1" lang="en-US" altLang="ja-JP" dirty="0"/>
                        <a:t>8,420 </a:t>
                      </a:r>
                      <a:r>
                        <a:rPr kumimoji="1" lang="ja-JP" altLang="en-US" dirty="0"/>
                        <a:t>円</a:t>
                      </a:r>
                    </a:p>
                  </a:txBody>
                  <a:tcPr/>
                </a:tc>
                <a:tc>
                  <a:txBody>
                    <a:bodyPr/>
                    <a:lstStyle/>
                    <a:p>
                      <a:pPr algn="r"/>
                      <a:r>
                        <a:rPr kumimoji="1" lang="en-US" altLang="ja-JP" dirty="0"/>
                        <a:t>117 </a:t>
                      </a:r>
                      <a:r>
                        <a:rPr kumimoji="1" lang="ja-JP" altLang="en-US" dirty="0"/>
                        <a:t>円</a:t>
                      </a:r>
                      <a:r>
                        <a:rPr kumimoji="1" lang="en-US" altLang="ja-JP" dirty="0"/>
                        <a:t>/</a:t>
                      </a:r>
                      <a:r>
                        <a:rPr kumimoji="1" lang="ja-JP" altLang="en-US" dirty="0"/>
                        <a:t>㎥</a:t>
                      </a:r>
                    </a:p>
                  </a:txBody>
                  <a:tcPr/>
                </a:tc>
                <a:tc>
                  <a:txBody>
                    <a:bodyPr/>
                    <a:lstStyle/>
                    <a:p>
                      <a:pPr algn="r"/>
                      <a:r>
                        <a:rPr kumimoji="1" lang="en-US" altLang="ja-JP" dirty="0"/>
                        <a:t>144 </a:t>
                      </a:r>
                      <a:r>
                        <a:rPr kumimoji="1" lang="ja-JP" altLang="en-US" dirty="0"/>
                        <a:t>円</a:t>
                      </a:r>
                      <a:r>
                        <a:rPr kumimoji="1" lang="en-US" altLang="ja-JP" dirty="0"/>
                        <a:t>/</a:t>
                      </a:r>
                      <a:r>
                        <a:rPr kumimoji="1" lang="ja-JP" altLang="en-US" dirty="0"/>
                        <a:t>㎥</a:t>
                      </a:r>
                    </a:p>
                  </a:txBody>
                  <a:tcPr/>
                </a:tc>
                <a:tc>
                  <a:txBody>
                    <a:bodyPr/>
                    <a:lstStyle/>
                    <a:p>
                      <a:endParaRPr kumimoji="1" lang="ja-JP" altLang="en-US"/>
                    </a:p>
                  </a:txBody>
                  <a:tcPr/>
                </a:tc>
                <a:extLst>
                  <a:ext uri="{0D108BD9-81ED-4DB2-BD59-A6C34878D82A}">
                    <a16:rowId xmlns:a16="http://schemas.microsoft.com/office/drawing/2014/main" val="1087309525"/>
                  </a:ext>
                </a:extLst>
              </a:tr>
              <a:tr h="370840">
                <a:tc rowSpan="2">
                  <a:txBody>
                    <a:bodyPr/>
                    <a:lstStyle/>
                    <a:p>
                      <a:r>
                        <a:rPr kumimoji="1" lang="ja-JP" altLang="en-US" dirty="0"/>
                        <a:t>臨時用</a:t>
                      </a:r>
                    </a:p>
                  </a:txBody>
                  <a:tcPr/>
                </a:tc>
                <a:tc>
                  <a:txBody>
                    <a:bodyPr/>
                    <a:lstStyle/>
                    <a:p>
                      <a:r>
                        <a:rPr kumimoji="1" lang="en-US" altLang="ja-JP" dirty="0"/>
                        <a:t>1</a:t>
                      </a:r>
                      <a:r>
                        <a:rPr kumimoji="1" lang="ja-JP" altLang="en-US" dirty="0"/>
                        <a:t>㎥まで</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dirty="0"/>
                        <a:t>2</a:t>
                      </a:r>
                      <a:r>
                        <a:rPr kumimoji="1" lang="ja-JP" altLang="en-US" dirty="0"/>
                        <a:t>㎥～</a:t>
                      </a:r>
                    </a:p>
                  </a:txBody>
                  <a:tcPr/>
                </a:tc>
                <a:tc>
                  <a:txBody>
                    <a:bodyPr/>
                    <a:lstStyle/>
                    <a:p>
                      <a:endParaRPr kumimoji="1" lang="ja-JP" altLang="en-US"/>
                    </a:p>
                  </a:txBody>
                  <a:tcPr/>
                </a:tc>
                <a:tc>
                  <a:txBody>
                    <a:bodyPr/>
                    <a:lstStyle/>
                    <a:p>
                      <a:endParaRPr kumimoji="1" lang="ja-JP" altLang="en-US"/>
                    </a:p>
                  </a:txBody>
                  <a:tcPr/>
                </a:tc>
                <a:extLst>
                  <a:ext uri="{0D108BD9-81ED-4DB2-BD59-A6C34878D82A}">
                    <a16:rowId xmlns:a16="http://schemas.microsoft.com/office/drawing/2014/main" val="3030113853"/>
                  </a:ext>
                </a:extLst>
              </a:tr>
              <a:tr h="370840">
                <a:tc vMerge="1">
                  <a:txBody>
                    <a:bodyPr/>
                    <a:lstStyle/>
                    <a:p>
                      <a:endParaRPr kumimoji="1" lang="ja-JP" altLang="en-US" dirty="0"/>
                    </a:p>
                  </a:txBody>
                  <a:tcPr/>
                </a:tc>
                <a:tc>
                  <a:txBody>
                    <a:bodyPr/>
                    <a:lstStyle/>
                    <a:p>
                      <a:pPr algn="r"/>
                      <a:r>
                        <a:rPr kumimoji="1" lang="en-US" altLang="ja-JP" dirty="0"/>
                        <a:t>320 </a:t>
                      </a:r>
                      <a:r>
                        <a:rPr kumimoji="1" lang="ja-JP" altLang="en-US" dirty="0"/>
                        <a:t>円</a:t>
                      </a:r>
                    </a:p>
                  </a:txBody>
                  <a:tcPr/>
                </a:tc>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1" lang="en-US" altLang="ja-JP" dirty="0"/>
                        <a:t>320 </a:t>
                      </a:r>
                      <a:r>
                        <a:rPr kumimoji="1" lang="ja-JP" altLang="en-US" dirty="0"/>
                        <a:t>円</a:t>
                      </a:r>
                      <a:r>
                        <a:rPr kumimoji="1" lang="en-US" altLang="ja-JP" dirty="0"/>
                        <a:t>/</a:t>
                      </a:r>
                      <a:r>
                        <a:rPr kumimoji="1" lang="ja-JP" altLang="en-US" dirty="0"/>
                        <a:t>㎥</a:t>
                      </a:r>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8315635"/>
                  </a:ext>
                </a:extLst>
              </a:tr>
            </a:tbl>
          </a:graphicData>
        </a:graphic>
      </p:graphicFrame>
      <p:sp>
        <p:nvSpPr>
          <p:cNvPr id="18" name="テキスト プレースホルダー 17">
            <a:extLst>
              <a:ext uri="{FF2B5EF4-FFF2-40B4-BE49-F238E27FC236}">
                <a16:creationId xmlns:a16="http://schemas.microsoft.com/office/drawing/2014/main" id="{A7B3ECB6-8AD6-4C8C-B681-6D3590EAD9AE}"/>
              </a:ext>
            </a:extLst>
          </p:cNvPr>
          <p:cNvSpPr>
            <a:spLocks noGrp="1"/>
          </p:cNvSpPr>
          <p:nvPr>
            <p:ph type="body" idx="1"/>
          </p:nvPr>
        </p:nvSpPr>
        <p:spPr>
          <a:xfrm>
            <a:off x="9511679" y="6118568"/>
            <a:ext cx="1643269" cy="350939"/>
          </a:xfrm>
        </p:spPr>
        <p:txBody>
          <a:bodyPr/>
          <a:lstStyle/>
          <a:p>
            <a:pPr algn="ctr"/>
            <a:r>
              <a:rPr lang="ja-JP" altLang="en-US" sz="1400" dirty="0">
                <a:solidFill>
                  <a:schemeClr val="tx1"/>
                </a:solidFill>
              </a:rPr>
              <a:t>（税抜き単価）</a:t>
            </a:r>
          </a:p>
        </p:txBody>
      </p:sp>
      <p:sp>
        <p:nvSpPr>
          <p:cNvPr id="20" name="テキスト プレースホルダー 17">
            <a:extLst>
              <a:ext uri="{FF2B5EF4-FFF2-40B4-BE49-F238E27FC236}">
                <a16:creationId xmlns:a16="http://schemas.microsoft.com/office/drawing/2014/main" id="{E079393F-EFCC-40B8-BD6A-2556D90025B4}"/>
              </a:ext>
            </a:extLst>
          </p:cNvPr>
          <p:cNvSpPr txBox="1">
            <a:spLocks/>
          </p:cNvSpPr>
          <p:nvPr/>
        </p:nvSpPr>
        <p:spPr>
          <a:xfrm>
            <a:off x="916667" y="1023716"/>
            <a:ext cx="8994845" cy="1227982"/>
          </a:xfrm>
          <a:prstGeom prst="rect">
            <a:avLst/>
          </a:prstGeom>
        </p:spPr>
        <p:txBody>
          <a:bodyPr vert="horz" lIns="91440" tIns="45720" rIns="91440" bIns="45720" rtlCol="0" anchor="b">
            <a:noAutofit/>
          </a:bodyPr>
          <a:lstStyle>
            <a:lvl1pPr marL="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2400" b="0" i="0" kern="1200">
                <a:solidFill>
                  <a:schemeClr val="bg2">
                    <a:lumMod val="40000"/>
                    <a:lumOff val="60000"/>
                  </a:schemeClr>
                </a:solidFill>
                <a:latin typeface="+mj-lt"/>
                <a:ea typeface="+mj-ea"/>
                <a:cs typeface="+mj-cs"/>
              </a:defRPr>
            </a:lvl1pPr>
            <a:lvl2pPr marL="4572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2000" b="1" i="0" kern="1200">
                <a:solidFill>
                  <a:schemeClr val="tx1"/>
                </a:solidFill>
                <a:latin typeface="+mj-lt"/>
                <a:ea typeface="+mj-ea"/>
                <a:cs typeface="+mj-cs"/>
              </a:defRPr>
            </a:lvl2pPr>
            <a:lvl3pPr marL="9144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800" b="1" i="0" kern="1200">
                <a:solidFill>
                  <a:schemeClr val="tx1"/>
                </a:solidFill>
                <a:latin typeface="+mj-lt"/>
                <a:ea typeface="+mj-ea"/>
                <a:cs typeface="+mj-cs"/>
              </a:defRPr>
            </a:lvl3pPr>
            <a:lvl4pPr marL="13716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4pPr>
            <a:lvl5pPr marL="18288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5pPr>
            <a:lvl6pPr marL="22860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6pPr>
            <a:lvl7pPr marL="27432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7pPr>
            <a:lvl8pPr marL="32004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8pPr>
            <a:lvl9pPr marL="36576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9pPr>
          </a:lstStyle>
          <a:p>
            <a:r>
              <a:rPr lang="ja-JP" altLang="en-US" sz="1800" dirty="0">
                <a:solidFill>
                  <a:schemeClr val="tx1"/>
                </a:solidFill>
                <a:latin typeface="+mn-ea"/>
              </a:rPr>
              <a:t>≪倉吉市の水道料金体系≫</a:t>
            </a:r>
            <a:endParaRPr lang="en-US" altLang="ja-JP" sz="1800" dirty="0">
              <a:solidFill>
                <a:schemeClr val="tx1"/>
              </a:solidFill>
            </a:endParaRPr>
          </a:p>
          <a:p>
            <a:r>
              <a:rPr lang="ja-JP" altLang="en-US" sz="1800" dirty="0">
                <a:solidFill>
                  <a:schemeClr val="tx1"/>
                </a:solidFill>
              </a:rPr>
              <a:t>　倉吉市は用途別の二部料金制を採用しており、現行の水道料金体系は次のとおり。</a:t>
            </a:r>
            <a:endParaRPr lang="en-US" altLang="ja-JP" sz="1800" dirty="0">
              <a:solidFill>
                <a:schemeClr val="tx1"/>
              </a:solidFill>
            </a:endParaRPr>
          </a:p>
          <a:p>
            <a:r>
              <a:rPr lang="en-US" altLang="ja-JP" sz="1800" dirty="0">
                <a:solidFill>
                  <a:schemeClr val="tx1"/>
                </a:solidFill>
              </a:rPr>
              <a:t>【</a:t>
            </a:r>
            <a:r>
              <a:rPr lang="ja-JP" altLang="en-US" sz="1800" dirty="0">
                <a:solidFill>
                  <a:schemeClr val="tx1"/>
                </a:solidFill>
              </a:rPr>
              <a:t>基本料金（用途別、基本水量有）</a:t>
            </a:r>
            <a:r>
              <a:rPr lang="en-US" altLang="ja-JP" sz="1800" dirty="0">
                <a:solidFill>
                  <a:schemeClr val="tx1"/>
                </a:solidFill>
              </a:rPr>
              <a:t>】</a:t>
            </a:r>
            <a:r>
              <a:rPr lang="ja-JP" altLang="en-US" sz="1800" dirty="0">
                <a:solidFill>
                  <a:schemeClr val="tx1"/>
                </a:solidFill>
              </a:rPr>
              <a:t>＋</a:t>
            </a:r>
            <a:r>
              <a:rPr lang="en-US" altLang="ja-JP" sz="1800" dirty="0">
                <a:solidFill>
                  <a:schemeClr val="tx1"/>
                </a:solidFill>
              </a:rPr>
              <a:t>【</a:t>
            </a:r>
            <a:r>
              <a:rPr lang="ja-JP" altLang="en-US" sz="1800" dirty="0">
                <a:solidFill>
                  <a:schemeClr val="tx1"/>
                </a:solidFill>
              </a:rPr>
              <a:t>従量料金（逓増型）</a:t>
            </a:r>
            <a:r>
              <a:rPr lang="en-US" altLang="ja-JP" sz="1800" dirty="0">
                <a:solidFill>
                  <a:schemeClr val="tx1"/>
                </a:solidFill>
              </a:rPr>
              <a:t>】</a:t>
            </a:r>
            <a:r>
              <a:rPr lang="ja-JP" altLang="en-US" sz="1800" dirty="0">
                <a:solidFill>
                  <a:schemeClr val="tx1"/>
                </a:solidFill>
              </a:rPr>
              <a:t>＋</a:t>
            </a:r>
            <a:r>
              <a:rPr lang="en-US" altLang="ja-JP" sz="1800" dirty="0">
                <a:solidFill>
                  <a:schemeClr val="tx1"/>
                </a:solidFill>
              </a:rPr>
              <a:t>【</a:t>
            </a:r>
            <a:r>
              <a:rPr lang="ja-JP" altLang="en-US" sz="1800" dirty="0">
                <a:solidFill>
                  <a:schemeClr val="tx1"/>
                </a:solidFill>
              </a:rPr>
              <a:t>量水器使用料</a:t>
            </a:r>
            <a:r>
              <a:rPr lang="en-US" altLang="ja-JP" sz="1800" dirty="0">
                <a:solidFill>
                  <a:schemeClr val="tx1"/>
                </a:solidFill>
              </a:rPr>
              <a:t>】</a:t>
            </a:r>
          </a:p>
        </p:txBody>
      </p:sp>
      <p:sp>
        <p:nvSpPr>
          <p:cNvPr id="21" name="テキスト プレースホルダー 17">
            <a:extLst>
              <a:ext uri="{FF2B5EF4-FFF2-40B4-BE49-F238E27FC236}">
                <a16:creationId xmlns:a16="http://schemas.microsoft.com/office/drawing/2014/main" id="{DBF8218C-3A7A-45EF-B189-46741EB2499E}"/>
              </a:ext>
            </a:extLst>
          </p:cNvPr>
          <p:cNvSpPr txBox="1">
            <a:spLocks/>
          </p:cNvSpPr>
          <p:nvPr/>
        </p:nvSpPr>
        <p:spPr>
          <a:xfrm>
            <a:off x="7871791" y="2294634"/>
            <a:ext cx="3216897" cy="421183"/>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b">
            <a:noAutofit/>
          </a:bodyPr>
          <a:lstStyle>
            <a:lvl1pPr marL="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2400" b="0" i="0" kern="1200">
                <a:solidFill>
                  <a:schemeClr val="bg2">
                    <a:lumMod val="40000"/>
                    <a:lumOff val="60000"/>
                  </a:schemeClr>
                </a:solidFill>
                <a:latin typeface="+mj-lt"/>
                <a:ea typeface="+mj-ea"/>
                <a:cs typeface="+mj-cs"/>
              </a:defRPr>
            </a:lvl1pPr>
            <a:lvl2pPr marL="4572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2000" b="1" i="0" kern="1200">
                <a:solidFill>
                  <a:schemeClr val="tx1"/>
                </a:solidFill>
                <a:latin typeface="+mj-lt"/>
                <a:ea typeface="+mj-ea"/>
                <a:cs typeface="+mj-cs"/>
              </a:defRPr>
            </a:lvl2pPr>
            <a:lvl3pPr marL="9144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800" b="1" i="0" kern="1200">
                <a:solidFill>
                  <a:schemeClr val="tx1"/>
                </a:solidFill>
                <a:latin typeface="+mj-lt"/>
                <a:ea typeface="+mj-ea"/>
                <a:cs typeface="+mj-cs"/>
              </a:defRPr>
            </a:lvl3pPr>
            <a:lvl4pPr marL="13716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4pPr>
            <a:lvl5pPr marL="18288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5pPr>
            <a:lvl6pPr marL="22860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6pPr>
            <a:lvl7pPr marL="27432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7pPr>
            <a:lvl8pPr marL="32004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8pPr>
            <a:lvl9pPr marL="36576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9pPr>
          </a:lstStyle>
          <a:p>
            <a:pPr algn="ctr"/>
            <a:r>
              <a:rPr lang="ja-JP" altLang="en-US" sz="1800" b="1" dirty="0">
                <a:solidFill>
                  <a:schemeClr val="tx1"/>
                </a:solidFill>
              </a:rPr>
              <a:t>１か月あたりの水道料金表</a:t>
            </a:r>
          </a:p>
        </p:txBody>
      </p:sp>
      <p:sp>
        <p:nvSpPr>
          <p:cNvPr id="10" name="テキスト プレースホルダー 17">
            <a:extLst>
              <a:ext uri="{FF2B5EF4-FFF2-40B4-BE49-F238E27FC236}">
                <a16:creationId xmlns:a16="http://schemas.microsoft.com/office/drawing/2014/main" id="{D35C886B-C62A-4447-BA79-A7D84F2149E4}"/>
              </a:ext>
            </a:extLst>
          </p:cNvPr>
          <p:cNvSpPr txBox="1">
            <a:spLocks/>
          </p:cNvSpPr>
          <p:nvPr/>
        </p:nvSpPr>
        <p:spPr>
          <a:xfrm>
            <a:off x="1037052" y="6118567"/>
            <a:ext cx="2302634" cy="350939"/>
          </a:xfrm>
          <a:prstGeom prst="rect">
            <a:avLst/>
          </a:prstGeom>
        </p:spPr>
        <p:txBody>
          <a:bodyPr vert="horz" lIns="91440" tIns="45720" rIns="91440" bIns="45720" rtlCol="0" anchor="b">
            <a:noAutofit/>
          </a:bodyPr>
          <a:lstStyle>
            <a:lvl1pPr marL="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2400" b="0" i="0" kern="1200">
                <a:solidFill>
                  <a:schemeClr val="bg2">
                    <a:lumMod val="40000"/>
                    <a:lumOff val="60000"/>
                  </a:schemeClr>
                </a:solidFill>
                <a:latin typeface="+mj-lt"/>
                <a:ea typeface="+mj-ea"/>
                <a:cs typeface="+mj-cs"/>
              </a:defRPr>
            </a:lvl1pPr>
            <a:lvl2pPr marL="4572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2000" b="1" i="0" kern="1200">
                <a:solidFill>
                  <a:schemeClr val="tx1"/>
                </a:solidFill>
                <a:latin typeface="+mj-lt"/>
                <a:ea typeface="+mj-ea"/>
                <a:cs typeface="+mj-cs"/>
              </a:defRPr>
            </a:lvl2pPr>
            <a:lvl3pPr marL="9144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800" b="1" i="0" kern="1200">
                <a:solidFill>
                  <a:schemeClr val="tx1"/>
                </a:solidFill>
                <a:latin typeface="+mj-lt"/>
                <a:ea typeface="+mj-ea"/>
                <a:cs typeface="+mj-cs"/>
              </a:defRPr>
            </a:lvl3pPr>
            <a:lvl4pPr marL="13716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4pPr>
            <a:lvl5pPr marL="18288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5pPr>
            <a:lvl6pPr marL="22860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6pPr>
            <a:lvl7pPr marL="27432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7pPr>
            <a:lvl8pPr marL="32004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8pPr>
            <a:lvl9pPr marL="36576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9pPr>
          </a:lstStyle>
          <a:p>
            <a:pPr algn="ctr"/>
            <a:r>
              <a:rPr lang="en-US" altLang="ja-JP" sz="1600" dirty="0">
                <a:solidFill>
                  <a:schemeClr val="tx1"/>
                </a:solidFill>
              </a:rPr>
              <a:t>※</a:t>
            </a:r>
            <a:r>
              <a:rPr lang="ja-JP" altLang="en-US" sz="1600" dirty="0">
                <a:solidFill>
                  <a:schemeClr val="tx1"/>
                </a:solidFill>
              </a:rPr>
              <a:t>湯屋用の実績なし</a:t>
            </a:r>
          </a:p>
        </p:txBody>
      </p:sp>
      <p:sp>
        <p:nvSpPr>
          <p:cNvPr id="3" name="スライド番号プレースホルダー 2">
            <a:extLst>
              <a:ext uri="{FF2B5EF4-FFF2-40B4-BE49-F238E27FC236}">
                <a16:creationId xmlns:a16="http://schemas.microsoft.com/office/drawing/2014/main" id="{D4440953-3DFD-4F23-8FB2-B6BC9CA852E3}"/>
              </a:ext>
            </a:extLst>
          </p:cNvPr>
          <p:cNvSpPr>
            <a:spLocks noGrp="1"/>
          </p:cNvSpPr>
          <p:nvPr>
            <p:ph type="sldNum" sz="quarter" idx="12"/>
          </p:nvPr>
        </p:nvSpPr>
        <p:spPr/>
        <p:txBody>
          <a:bodyPr/>
          <a:lstStyle/>
          <a:p>
            <a:r>
              <a:rPr kumimoji="1" lang="en-US" altLang="ja-JP" dirty="0">
                <a:solidFill>
                  <a:schemeClr val="bg1"/>
                </a:solidFill>
                <a:latin typeface="+mn-ea"/>
              </a:rPr>
              <a:t>5</a:t>
            </a:r>
            <a:endParaRPr kumimoji="1" lang="ja-JP" altLang="en-US" dirty="0">
              <a:solidFill>
                <a:schemeClr val="bg1"/>
              </a:solidFill>
              <a:latin typeface="+mn-ea"/>
            </a:endParaRPr>
          </a:p>
        </p:txBody>
      </p:sp>
    </p:spTree>
    <p:extLst>
      <p:ext uri="{BB962C8B-B14F-4D97-AF65-F5344CB8AC3E}">
        <p14:creationId xmlns:p14="http://schemas.microsoft.com/office/powerpoint/2010/main" val="17848133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D4A5679C-5E20-4984-96B7-E6729EF5F4E1}"/>
              </a:ext>
            </a:extLst>
          </p:cNvPr>
          <p:cNvSpPr>
            <a:spLocks noGrp="1"/>
          </p:cNvSpPr>
          <p:nvPr>
            <p:ph type="title"/>
          </p:nvPr>
        </p:nvSpPr>
        <p:spPr>
          <a:xfrm>
            <a:off x="1880374" y="2580763"/>
            <a:ext cx="7542575" cy="1454426"/>
          </a:xfrm>
        </p:spPr>
        <p:txBody>
          <a:bodyPr/>
          <a:lstStyle/>
          <a:p>
            <a:r>
              <a:rPr lang="ja-JP" altLang="en-US" dirty="0"/>
              <a:t>（１）用途別料金から</a:t>
            </a:r>
            <a:br>
              <a:rPr lang="en-US" altLang="ja-JP" dirty="0"/>
            </a:br>
            <a:r>
              <a:rPr lang="ja-JP" altLang="en-US" dirty="0"/>
              <a:t>　　　口径別料金への変更</a:t>
            </a:r>
            <a:endParaRPr kumimoji="1" lang="ja-JP" altLang="en-US" dirty="0"/>
          </a:p>
        </p:txBody>
      </p:sp>
      <p:sp>
        <p:nvSpPr>
          <p:cNvPr id="7" name="タイトル 4">
            <a:extLst>
              <a:ext uri="{FF2B5EF4-FFF2-40B4-BE49-F238E27FC236}">
                <a16:creationId xmlns:a16="http://schemas.microsoft.com/office/drawing/2014/main" id="{5719BB04-41A3-4EFD-BA03-C500D9A174D2}"/>
              </a:ext>
            </a:extLst>
          </p:cNvPr>
          <p:cNvSpPr txBox="1">
            <a:spLocks/>
          </p:cNvSpPr>
          <p:nvPr/>
        </p:nvSpPr>
        <p:spPr>
          <a:xfrm>
            <a:off x="696035" y="1381226"/>
            <a:ext cx="7002623" cy="860400"/>
          </a:xfrm>
          <a:prstGeom prst="rect">
            <a:avLst/>
          </a:prstGeom>
        </p:spPr>
        <p:txBody>
          <a:bodyPr vert="horz" lIns="91440" tIns="45720" rIns="91440" bIns="45720" rtlCol="0" anchor="b">
            <a:noAutofit/>
          </a:bodyPr>
          <a:lstStyle>
            <a:lvl1pPr algn="l" defTabSz="457200" rtl="0" eaLnBrk="1" latinLnBrk="0" hangingPunct="1">
              <a:spcBef>
                <a:spcPct val="0"/>
              </a:spcBef>
              <a:buNone/>
              <a:defRPr kumimoji="1" sz="4000" b="0" i="0" kern="1200" cap="none">
                <a:solidFill>
                  <a:schemeClr val="tx2"/>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dirty="0"/>
              <a:t>２．目指す料金体系（案）</a:t>
            </a:r>
          </a:p>
        </p:txBody>
      </p:sp>
      <p:sp>
        <p:nvSpPr>
          <p:cNvPr id="3" name="スライド番号プレースホルダー 2">
            <a:extLst>
              <a:ext uri="{FF2B5EF4-FFF2-40B4-BE49-F238E27FC236}">
                <a16:creationId xmlns:a16="http://schemas.microsoft.com/office/drawing/2014/main" id="{A6459B7E-784E-4F37-8C93-9266995F61FC}"/>
              </a:ext>
            </a:extLst>
          </p:cNvPr>
          <p:cNvSpPr>
            <a:spLocks noGrp="1"/>
          </p:cNvSpPr>
          <p:nvPr>
            <p:ph type="sldNum" sz="quarter" idx="12"/>
          </p:nvPr>
        </p:nvSpPr>
        <p:spPr/>
        <p:txBody>
          <a:bodyPr/>
          <a:lstStyle/>
          <a:p>
            <a:r>
              <a:rPr kumimoji="1" lang="ja-JP" altLang="en-US" dirty="0">
                <a:solidFill>
                  <a:schemeClr val="bg1"/>
                </a:solidFill>
              </a:rPr>
              <a:t>６</a:t>
            </a:r>
          </a:p>
        </p:txBody>
      </p:sp>
    </p:spTree>
    <p:extLst>
      <p:ext uri="{BB962C8B-B14F-4D97-AF65-F5344CB8AC3E}">
        <p14:creationId xmlns:p14="http://schemas.microsoft.com/office/powerpoint/2010/main" val="26908366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コンテンツ プレースホルダー 9">
            <a:extLst>
              <a:ext uri="{FF2B5EF4-FFF2-40B4-BE49-F238E27FC236}">
                <a16:creationId xmlns:a16="http://schemas.microsoft.com/office/drawing/2014/main" id="{5462562B-9CEE-4D06-AD73-0AC973C138FE}"/>
              </a:ext>
            </a:extLst>
          </p:cNvPr>
          <p:cNvGraphicFramePr>
            <a:graphicFrameLocks noGrp="1"/>
          </p:cNvGraphicFramePr>
          <p:nvPr>
            <p:ph sz="half" idx="1"/>
            <p:extLst>
              <p:ext uri="{D42A27DB-BD31-4B8C-83A1-F6EECF244321}">
                <p14:modId xmlns:p14="http://schemas.microsoft.com/office/powerpoint/2010/main" val="2064772576"/>
              </p:ext>
            </p:extLst>
          </p:nvPr>
        </p:nvGraphicFramePr>
        <p:xfrm>
          <a:off x="755374" y="2929662"/>
          <a:ext cx="10601741" cy="3383280"/>
        </p:xfrm>
        <a:graphic>
          <a:graphicData uri="http://schemas.openxmlformats.org/drawingml/2006/table">
            <a:tbl>
              <a:tblPr firstRow="1" bandRow="1">
                <a:tableStyleId>{5C22544A-7EE6-4342-B048-85BDC9FD1C3A}</a:tableStyleId>
              </a:tblPr>
              <a:tblGrid>
                <a:gridCol w="795130">
                  <a:extLst>
                    <a:ext uri="{9D8B030D-6E8A-4147-A177-3AD203B41FA5}">
                      <a16:colId xmlns:a16="http://schemas.microsoft.com/office/drawing/2014/main" val="1858364784"/>
                    </a:ext>
                  </a:extLst>
                </a:gridCol>
                <a:gridCol w="2822715">
                  <a:extLst>
                    <a:ext uri="{9D8B030D-6E8A-4147-A177-3AD203B41FA5}">
                      <a16:colId xmlns:a16="http://schemas.microsoft.com/office/drawing/2014/main" val="1964596731"/>
                    </a:ext>
                  </a:extLst>
                </a:gridCol>
                <a:gridCol w="2544416">
                  <a:extLst>
                    <a:ext uri="{9D8B030D-6E8A-4147-A177-3AD203B41FA5}">
                      <a16:colId xmlns:a16="http://schemas.microsoft.com/office/drawing/2014/main" val="1722279463"/>
                    </a:ext>
                  </a:extLst>
                </a:gridCol>
                <a:gridCol w="2080593">
                  <a:extLst>
                    <a:ext uri="{9D8B030D-6E8A-4147-A177-3AD203B41FA5}">
                      <a16:colId xmlns:a16="http://schemas.microsoft.com/office/drawing/2014/main" val="1704576126"/>
                    </a:ext>
                  </a:extLst>
                </a:gridCol>
                <a:gridCol w="2358887">
                  <a:extLst>
                    <a:ext uri="{9D8B030D-6E8A-4147-A177-3AD203B41FA5}">
                      <a16:colId xmlns:a16="http://schemas.microsoft.com/office/drawing/2014/main" val="1009556726"/>
                    </a:ext>
                  </a:extLst>
                </a:gridCol>
              </a:tblGrid>
              <a:tr h="126031">
                <a:tc>
                  <a:txBody>
                    <a:bodyPr/>
                    <a:lstStyle/>
                    <a:p>
                      <a:endParaRPr kumimoji="1" lang="ja-JP" altLang="en-US" dirty="0"/>
                    </a:p>
                  </a:txBody>
                  <a:tcPr/>
                </a:tc>
                <a:tc>
                  <a:txBody>
                    <a:bodyPr/>
                    <a:lstStyle/>
                    <a:p>
                      <a:pPr algn="ctr"/>
                      <a:r>
                        <a:rPr kumimoji="1" lang="ja-JP" altLang="en-US" dirty="0"/>
                        <a:t>料金構成</a:t>
                      </a: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dirty="0"/>
                        <a:t>用途別・口径別</a:t>
                      </a: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dirty="0"/>
                        <a:t>基本水量</a:t>
                      </a: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dirty="0"/>
                        <a:t>従量料金</a:t>
                      </a:r>
                    </a:p>
                  </a:txBody>
                  <a:tcPr/>
                </a:tc>
                <a:extLst>
                  <a:ext uri="{0D108BD9-81ED-4DB2-BD59-A6C34878D82A}">
                    <a16:rowId xmlns:a16="http://schemas.microsoft.com/office/drawing/2014/main" val="2310740379"/>
                  </a:ext>
                </a:extLst>
              </a:tr>
              <a:tr h="601132">
                <a:tc>
                  <a:txBody>
                    <a:bodyPr/>
                    <a:lstStyle/>
                    <a:p>
                      <a:r>
                        <a:rPr kumimoji="1" lang="ja-JP" altLang="en-US" dirty="0"/>
                        <a:t>現状</a:t>
                      </a:r>
                    </a:p>
                  </a:txBody>
                  <a:tcPr anchor="ctr"/>
                </a:tc>
                <a:tc>
                  <a:txBody>
                    <a:bodyPr/>
                    <a:lstStyle/>
                    <a:p>
                      <a:pPr algn="ctr"/>
                      <a:r>
                        <a:rPr kumimoji="1" lang="ja-JP" altLang="en-US" dirty="0"/>
                        <a:t>二部料金制</a:t>
                      </a:r>
                    </a:p>
                  </a:txBody>
                  <a:tcPr anchor="ctr"/>
                </a:tc>
                <a:tc>
                  <a:txBody>
                    <a:bodyPr/>
                    <a:lstStyle/>
                    <a:p>
                      <a:pPr algn="ctr"/>
                      <a:r>
                        <a:rPr kumimoji="1" lang="ja-JP" altLang="en-US" dirty="0"/>
                        <a:t>用途別</a:t>
                      </a:r>
                      <a:endParaRPr kumimoji="1" lang="en-US" altLang="ja-JP" dirty="0"/>
                    </a:p>
                    <a:p>
                      <a:pPr algn="ctr"/>
                      <a:r>
                        <a:rPr kumimoji="1" lang="ja-JP" altLang="en-US" dirty="0"/>
                        <a:t>（量水器使用料有）</a:t>
                      </a:r>
                    </a:p>
                  </a:txBody>
                  <a:tcPr anchor="ctr"/>
                </a:tc>
                <a:tc>
                  <a:txBody>
                    <a:bodyPr/>
                    <a:lstStyle/>
                    <a:p>
                      <a:pPr algn="ctr"/>
                      <a:r>
                        <a:rPr kumimoji="1" lang="ja-JP" altLang="en-US" dirty="0"/>
                        <a:t>８㎥</a:t>
                      </a:r>
                    </a:p>
                  </a:txBody>
                  <a:tcPr anchor="ctr"/>
                </a:tc>
                <a:tc>
                  <a:txBody>
                    <a:bodyPr/>
                    <a:lstStyle/>
                    <a:p>
                      <a:pPr algn="ctr"/>
                      <a:r>
                        <a:rPr kumimoji="1" lang="ja-JP" altLang="en-US" dirty="0"/>
                        <a:t>逓増型</a:t>
                      </a:r>
                    </a:p>
                  </a:txBody>
                  <a:tcPr anchor="ctr"/>
                </a:tc>
                <a:extLst>
                  <a:ext uri="{0D108BD9-81ED-4DB2-BD59-A6C34878D82A}">
                    <a16:rowId xmlns:a16="http://schemas.microsoft.com/office/drawing/2014/main" val="3562069568"/>
                  </a:ext>
                </a:extLst>
              </a:tr>
              <a:tr h="1371346">
                <a:tc>
                  <a:txBody>
                    <a:bodyPr/>
                    <a:lstStyle/>
                    <a:p>
                      <a:r>
                        <a:rPr kumimoji="1" lang="ja-JP" altLang="en-US" dirty="0"/>
                        <a:t>課題</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dirty="0"/>
                        <a:t>固定経費を「基本料金」、使用水量に応じて必要となる経費を「従量料金」として回収すること自体は合理的。</a:t>
                      </a:r>
                      <a:endParaRPr kumimoji="1" lang="en-US" altLang="ja-JP" dirty="0"/>
                    </a:p>
                  </a:txBody>
                  <a:tcPr anchor="ctr"/>
                </a:tc>
                <a:tc>
                  <a:txBody>
                    <a:bodyPr/>
                    <a:lstStyle/>
                    <a:p>
                      <a:pPr algn="l"/>
                      <a:r>
                        <a:rPr kumimoji="1" lang="ja-JP" altLang="en-US" dirty="0"/>
                        <a:t>用途の区別が必ずしも明確でない。</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dirty="0"/>
                        <a:t>使用単価に著しい差が生じる。</a:t>
                      </a:r>
                    </a:p>
                  </a:txBody>
                  <a:tcPr anchor="ctr"/>
                </a:tc>
                <a:tc>
                  <a:txBody>
                    <a:bodyPr/>
                    <a:lstStyle/>
                    <a:p>
                      <a:pPr algn="l"/>
                      <a:r>
                        <a:rPr kumimoji="1" lang="ja-JP" altLang="en-US" dirty="0"/>
                        <a:t>必要性はあるが、改善の余地はある。</a:t>
                      </a:r>
                    </a:p>
                  </a:txBody>
                  <a:tcPr anchor="ctr"/>
                </a:tc>
                <a:extLst>
                  <a:ext uri="{0D108BD9-81ED-4DB2-BD59-A6C34878D82A}">
                    <a16:rowId xmlns:a16="http://schemas.microsoft.com/office/drawing/2014/main" val="734960930"/>
                  </a:ext>
                </a:extLst>
              </a:tr>
              <a:tr h="769424">
                <a:tc>
                  <a:txBody>
                    <a:bodyPr/>
                    <a:lstStyle/>
                    <a:p>
                      <a:r>
                        <a:rPr kumimoji="1" lang="ja-JP" altLang="en-US" dirty="0"/>
                        <a:t>検討</a:t>
                      </a:r>
                    </a:p>
                  </a:txBody>
                  <a:tcPr anchor="ctr"/>
                </a:tc>
                <a:tc>
                  <a:txBody>
                    <a:bodyPr/>
                    <a:lstStyle/>
                    <a:p>
                      <a:r>
                        <a:rPr kumimoji="1" lang="ja-JP" altLang="en-US" dirty="0"/>
                        <a:t>その回収額（割合）については検討が必要。</a:t>
                      </a:r>
                      <a:endParaRPr kumimoji="1" lang="en-US" altLang="ja-JP" dirty="0"/>
                    </a:p>
                    <a:p>
                      <a:endParaRPr kumimoji="1" lang="en-US" altLang="ja-JP" dirty="0"/>
                    </a:p>
                  </a:txBody>
                  <a:tcPr anchor="ctr"/>
                </a:tc>
                <a:tc>
                  <a:txBody>
                    <a:bodyPr/>
                    <a:lstStyle/>
                    <a:p>
                      <a:r>
                        <a:rPr kumimoji="1" lang="ja-JP" altLang="en-US" dirty="0"/>
                        <a:t>検討資料</a:t>
                      </a:r>
                      <a:endParaRPr kumimoji="1" lang="en-US" altLang="ja-JP" dirty="0"/>
                    </a:p>
                    <a:p>
                      <a:r>
                        <a:rPr kumimoji="1" lang="en-US" altLang="ja-JP" dirty="0"/>
                        <a:t>『</a:t>
                      </a:r>
                      <a:r>
                        <a:rPr kumimoji="1" lang="ja-JP" altLang="en-US" dirty="0"/>
                        <a:t>①用途別料金から口径別料金への変更</a:t>
                      </a:r>
                      <a:r>
                        <a:rPr kumimoji="1" lang="en-US" altLang="ja-JP" dirty="0"/>
                        <a:t>』</a:t>
                      </a:r>
                      <a:endParaRPr kumimoji="1" lang="ja-JP" altLang="en-US" dirty="0"/>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dirty="0"/>
                        <a:t>検討資料</a:t>
                      </a:r>
                      <a:endParaRPr kumimoji="1" lang="en-US" altLang="ja-JP" dirty="0"/>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dirty="0"/>
                        <a:t>『</a:t>
                      </a:r>
                      <a:r>
                        <a:rPr kumimoji="1" lang="ja-JP" altLang="en-US" dirty="0"/>
                        <a:t>②基本水量の解消</a:t>
                      </a:r>
                      <a:r>
                        <a:rPr kumimoji="1" lang="en-US" altLang="ja-JP" dirty="0"/>
                        <a:t>』</a:t>
                      </a:r>
                      <a:endParaRPr kumimoji="1" lang="ja-JP" altLang="en-US" dirty="0"/>
                    </a:p>
                  </a:txBody>
                  <a:tcPr anchor="ctr"/>
                </a:tc>
                <a:tc>
                  <a:txBody>
                    <a:bodyPr/>
                    <a:lstStyle/>
                    <a:p>
                      <a:r>
                        <a:rPr kumimoji="1" lang="ja-JP" altLang="en-US" dirty="0"/>
                        <a:t>検討資料</a:t>
                      </a:r>
                      <a:endParaRPr kumimoji="1" lang="en-US" altLang="ja-JP" dirty="0"/>
                    </a:p>
                    <a:p>
                      <a:r>
                        <a:rPr kumimoji="1" lang="en-US" altLang="ja-JP" dirty="0"/>
                        <a:t>『</a:t>
                      </a:r>
                      <a:r>
                        <a:rPr kumimoji="1" lang="ja-JP" altLang="en-US" dirty="0"/>
                        <a:t>③従量料金における逓増度のあり方</a:t>
                      </a:r>
                      <a:r>
                        <a:rPr kumimoji="1" lang="en-US" altLang="ja-JP" dirty="0"/>
                        <a:t>』</a:t>
                      </a:r>
                    </a:p>
                  </a:txBody>
                  <a:tcPr anchor="ctr"/>
                </a:tc>
                <a:extLst>
                  <a:ext uri="{0D108BD9-81ED-4DB2-BD59-A6C34878D82A}">
                    <a16:rowId xmlns:a16="http://schemas.microsoft.com/office/drawing/2014/main" val="1342026734"/>
                  </a:ext>
                </a:extLst>
              </a:tr>
            </a:tbl>
          </a:graphicData>
        </a:graphic>
      </p:graphicFrame>
      <p:sp>
        <p:nvSpPr>
          <p:cNvPr id="6" name="タイトル 4">
            <a:extLst>
              <a:ext uri="{FF2B5EF4-FFF2-40B4-BE49-F238E27FC236}">
                <a16:creationId xmlns:a16="http://schemas.microsoft.com/office/drawing/2014/main" id="{32A741D3-66C3-48B1-BEA9-DD5AF1193BC1}"/>
              </a:ext>
            </a:extLst>
          </p:cNvPr>
          <p:cNvSpPr txBox="1">
            <a:spLocks/>
          </p:cNvSpPr>
          <p:nvPr/>
        </p:nvSpPr>
        <p:spPr>
          <a:xfrm>
            <a:off x="696034" y="249372"/>
            <a:ext cx="9080143" cy="860400"/>
          </a:xfrm>
          <a:prstGeom prst="rect">
            <a:avLst/>
          </a:prstGeom>
        </p:spPr>
        <p:txBody>
          <a:bodyPr vert="horz" lIns="91440" tIns="45720" rIns="91440" bIns="45720" rtlCol="0" anchor="b">
            <a:noAutofit/>
          </a:bodyPr>
          <a:lstStyle>
            <a:lvl1pPr algn="l" defTabSz="457200" rtl="0" eaLnBrk="1" latinLnBrk="0" hangingPunct="1">
              <a:spcBef>
                <a:spcPct val="0"/>
              </a:spcBef>
              <a:buNone/>
              <a:defRPr kumimoji="1" sz="4000" b="0" i="0" kern="1200" cap="none">
                <a:solidFill>
                  <a:schemeClr val="tx2"/>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2800" dirty="0"/>
              <a:t>（１）用途別料金から口径別料金への変更</a:t>
            </a:r>
          </a:p>
        </p:txBody>
      </p:sp>
      <p:sp>
        <p:nvSpPr>
          <p:cNvPr id="9" name="テキスト プレースホルダー 17">
            <a:extLst>
              <a:ext uri="{FF2B5EF4-FFF2-40B4-BE49-F238E27FC236}">
                <a16:creationId xmlns:a16="http://schemas.microsoft.com/office/drawing/2014/main" id="{D66DFA6D-8026-4256-95A9-DE9D0E3B2FF2}"/>
              </a:ext>
            </a:extLst>
          </p:cNvPr>
          <p:cNvSpPr txBox="1">
            <a:spLocks/>
          </p:cNvSpPr>
          <p:nvPr/>
        </p:nvSpPr>
        <p:spPr>
          <a:xfrm>
            <a:off x="916667" y="1063417"/>
            <a:ext cx="9598933" cy="1584446"/>
          </a:xfrm>
          <a:prstGeom prst="rect">
            <a:avLst/>
          </a:prstGeom>
        </p:spPr>
        <p:txBody>
          <a:bodyPr vert="horz" lIns="91440" tIns="45720" rIns="91440" bIns="45720" rtlCol="0" anchor="b">
            <a:noAutofit/>
          </a:bodyPr>
          <a:lstStyle>
            <a:lvl1pPr marL="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2400" b="0" i="0" kern="1200">
                <a:solidFill>
                  <a:schemeClr val="bg2">
                    <a:lumMod val="40000"/>
                    <a:lumOff val="60000"/>
                  </a:schemeClr>
                </a:solidFill>
                <a:latin typeface="+mj-lt"/>
                <a:ea typeface="+mj-ea"/>
                <a:cs typeface="+mj-cs"/>
              </a:defRPr>
            </a:lvl1pPr>
            <a:lvl2pPr marL="4572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2000" b="1" i="0" kern="1200">
                <a:solidFill>
                  <a:schemeClr val="tx1"/>
                </a:solidFill>
                <a:latin typeface="+mj-lt"/>
                <a:ea typeface="+mj-ea"/>
                <a:cs typeface="+mj-cs"/>
              </a:defRPr>
            </a:lvl2pPr>
            <a:lvl3pPr marL="9144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800" b="1" i="0" kern="1200">
                <a:solidFill>
                  <a:schemeClr val="tx1"/>
                </a:solidFill>
                <a:latin typeface="+mj-lt"/>
                <a:ea typeface="+mj-ea"/>
                <a:cs typeface="+mj-cs"/>
              </a:defRPr>
            </a:lvl3pPr>
            <a:lvl4pPr marL="13716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4pPr>
            <a:lvl5pPr marL="18288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5pPr>
            <a:lvl6pPr marL="22860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6pPr>
            <a:lvl7pPr marL="27432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7pPr>
            <a:lvl8pPr marL="32004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8pPr>
            <a:lvl9pPr marL="36576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kumimoji="1" sz="1600" b="1" i="0" kern="1200">
                <a:solidFill>
                  <a:schemeClr val="tx1"/>
                </a:solidFill>
                <a:latin typeface="+mj-lt"/>
                <a:ea typeface="+mj-ea"/>
                <a:cs typeface="+mj-cs"/>
              </a:defRPr>
            </a:lvl9pPr>
          </a:lstStyle>
          <a:p>
            <a:pPr>
              <a:spcAft>
                <a:spcPts val="600"/>
              </a:spcAft>
            </a:pPr>
            <a:r>
              <a:rPr lang="ja-JP" altLang="en-US" sz="1800" dirty="0">
                <a:solidFill>
                  <a:schemeClr val="tx1"/>
                </a:solidFill>
                <a:latin typeface="+mn-ea"/>
              </a:rPr>
              <a:t>≪料金体系の検討≫</a:t>
            </a:r>
            <a:endParaRPr lang="en-US" altLang="ja-JP" sz="1800" dirty="0">
              <a:solidFill>
                <a:schemeClr val="tx1"/>
              </a:solidFill>
            </a:endParaRPr>
          </a:p>
          <a:p>
            <a:pPr>
              <a:spcBef>
                <a:spcPts val="0"/>
              </a:spcBef>
            </a:pPr>
            <a:r>
              <a:rPr lang="ja-JP" altLang="en-US" sz="1800" dirty="0">
                <a:solidFill>
                  <a:schemeClr val="tx1"/>
                </a:solidFill>
              </a:rPr>
              <a:t>　現行の料金体系は、平成８年度に変更したものであり、以降は更新されていない。</a:t>
            </a:r>
            <a:endParaRPr lang="en-US" altLang="ja-JP" sz="1800" dirty="0">
              <a:solidFill>
                <a:schemeClr val="tx1"/>
              </a:solidFill>
            </a:endParaRPr>
          </a:p>
          <a:p>
            <a:pPr>
              <a:spcBef>
                <a:spcPts val="0"/>
              </a:spcBef>
            </a:pPr>
            <a:r>
              <a:rPr lang="ja-JP" altLang="en-US" sz="1800" dirty="0">
                <a:solidFill>
                  <a:schemeClr val="tx1"/>
                </a:solidFill>
              </a:rPr>
              <a:t>　当時と現在とでは、水道事業をとりまく環境が大きく異なっていることから、安全・安心な給水サービス維持のため、料金体系も含め、現況に合った水道料金のあり方を検討する必要がある。</a:t>
            </a:r>
            <a:endParaRPr lang="en-US" altLang="ja-JP" sz="1800" dirty="0">
              <a:solidFill>
                <a:schemeClr val="tx1"/>
              </a:solidFill>
            </a:endParaRPr>
          </a:p>
        </p:txBody>
      </p:sp>
      <p:sp>
        <p:nvSpPr>
          <p:cNvPr id="3" name="スライド番号プレースホルダー 2">
            <a:extLst>
              <a:ext uri="{FF2B5EF4-FFF2-40B4-BE49-F238E27FC236}">
                <a16:creationId xmlns:a16="http://schemas.microsoft.com/office/drawing/2014/main" id="{A9452F7C-CFB8-48B0-8179-1AA2C68B603E}"/>
              </a:ext>
            </a:extLst>
          </p:cNvPr>
          <p:cNvSpPr>
            <a:spLocks noGrp="1"/>
          </p:cNvSpPr>
          <p:nvPr>
            <p:ph type="sldNum" sz="quarter" idx="12"/>
          </p:nvPr>
        </p:nvSpPr>
        <p:spPr/>
        <p:txBody>
          <a:bodyPr/>
          <a:lstStyle/>
          <a:p>
            <a:r>
              <a:rPr kumimoji="1" lang="ja-JP" altLang="en-US" dirty="0">
                <a:solidFill>
                  <a:schemeClr val="bg1"/>
                </a:solidFill>
              </a:rPr>
              <a:t>７</a:t>
            </a:r>
          </a:p>
        </p:txBody>
      </p:sp>
    </p:spTree>
    <p:extLst>
      <p:ext uri="{BB962C8B-B14F-4D97-AF65-F5344CB8AC3E}">
        <p14:creationId xmlns:p14="http://schemas.microsoft.com/office/powerpoint/2010/main" val="403949077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イオン">
  <a:themeElements>
    <a:clrScheme name="イオン">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イオン">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14071</TotalTime>
  <Words>3374</Words>
  <Application>Microsoft Office PowerPoint</Application>
  <PresentationFormat>ワイド画面</PresentationFormat>
  <Paragraphs>337</Paragraphs>
  <Slides>26</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26</vt:i4>
      </vt:variant>
    </vt:vector>
  </HeadingPairs>
  <TitlesOfParts>
    <vt:vector size="32" baseType="lpstr">
      <vt:lpstr>メイリオ</vt:lpstr>
      <vt:lpstr>游ゴシック</vt:lpstr>
      <vt:lpstr>Arial</vt:lpstr>
      <vt:lpstr>Calibri</vt:lpstr>
      <vt:lpstr>Wingdings 3</vt:lpstr>
      <vt:lpstr>イオン</vt:lpstr>
      <vt:lpstr>倉吉市水道事業運営審議会</vt:lpstr>
      <vt:lpstr>目次</vt:lpstr>
      <vt:lpstr>（１）水道料金のしくみ （２）倉吉市の水道料金</vt:lpstr>
      <vt:lpstr>PowerPoint プレゼンテーション</vt:lpstr>
      <vt:lpstr>PowerPoint プレゼンテーション</vt:lpstr>
      <vt:lpstr>PowerPoint プレゼンテーション</vt:lpstr>
      <vt:lpstr>PowerPoint プレゼンテーション</vt:lpstr>
      <vt:lpstr>（１）用途別料金から 　　　口径別料金への変更</vt:lpstr>
      <vt:lpstr>PowerPoint プレゼンテーション</vt:lpstr>
      <vt:lpstr>PowerPoint プレゼンテーション</vt:lpstr>
      <vt:lpstr>PowerPoint プレゼンテーション</vt:lpstr>
      <vt:lpstr>PowerPoint プレゼンテーション</vt:lpstr>
      <vt:lpstr>（２）基本水量の解消</vt:lpstr>
      <vt:lpstr>（２）基本水量の解消</vt:lpstr>
      <vt:lpstr>（２）基本水量の解消</vt:lpstr>
      <vt:lpstr>PowerPoint プレゼンテーション</vt:lpstr>
      <vt:lpstr>（３）従量料金における逓増度の 　　　見直し </vt:lpstr>
      <vt:lpstr>PowerPoint プレゼンテーション</vt:lpstr>
      <vt:lpstr>PowerPoint プレゼンテーション</vt:lpstr>
      <vt:lpstr>PowerPoint プレゼンテーション</vt:lpstr>
      <vt:lpstr>PowerPoint プレゼンテーション</vt:lpstr>
      <vt:lpstr>他市町との水道料金比較 　①県内４市 　②中部１市４町</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令和４年度  倉吉市下水道事業運営審議会</dc:title>
  <dc:creator>大本 るみ</dc:creator>
  <cp:lastModifiedBy>大本 るみ</cp:lastModifiedBy>
  <cp:revision>729</cp:revision>
  <cp:lastPrinted>2024-06-13T02:02:58Z</cp:lastPrinted>
  <dcterms:created xsi:type="dcterms:W3CDTF">2022-12-14T02:28:03Z</dcterms:created>
  <dcterms:modified xsi:type="dcterms:W3CDTF">2024-09-20T02:59:56Z</dcterms:modified>
</cp:coreProperties>
</file>